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24"/>
  </p:notesMasterIdLst>
  <p:handoutMasterIdLst>
    <p:handoutMasterId r:id="rId25"/>
  </p:handoutMasterIdLst>
  <p:sldIdLst>
    <p:sldId id="260" r:id="rId2"/>
    <p:sldId id="282" r:id="rId3"/>
    <p:sldId id="288" r:id="rId4"/>
    <p:sldId id="290" r:id="rId5"/>
    <p:sldId id="261" r:id="rId6"/>
    <p:sldId id="262" r:id="rId7"/>
    <p:sldId id="312" r:id="rId8"/>
    <p:sldId id="313" r:id="rId9"/>
    <p:sldId id="314" r:id="rId10"/>
    <p:sldId id="315" r:id="rId11"/>
    <p:sldId id="311" r:id="rId12"/>
    <p:sldId id="309" r:id="rId13"/>
    <p:sldId id="295" r:id="rId14"/>
    <p:sldId id="273" r:id="rId15"/>
    <p:sldId id="274" r:id="rId16"/>
    <p:sldId id="316" r:id="rId17"/>
    <p:sldId id="317" r:id="rId18"/>
    <p:sldId id="318" r:id="rId19"/>
    <p:sldId id="319" r:id="rId20"/>
    <p:sldId id="320" r:id="rId21"/>
    <p:sldId id="296" r:id="rId22"/>
    <p:sldId id="275" r:id="rId23"/>
  </p:sldIdLst>
  <p:sldSz cx="9144000" cy="6858000" type="screen4x3"/>
  <p:notesSz cx="6669088" cy="9926638"/>
  <p:defaultTextStyle>
    <a:defPPr>
      <a:defRPr lang="en-GB"/>
    </a:defPPr>
    <a:lvl1pPr algn="l" rtl="0" fontAlgn="base">
      <a:spcBef>
        <a:spcPct val="50000"/>
      </a:spcBef>
      <a:spcAft>
        <a:spcPct val="0"/>
      </a:spcAft>
      <a:defRPr sz="1200" kern="1200">
        <a:solidFill>
          <a:schemeClr val="bg1"/>
        </a:solidFill>
        <a:latin typeface="Arial" charset="0"/>
        <a:ea typeface="ヒラギノ角ゴ Pro W3" charset="-128"/>
        <a:cs typeface="+mn-cs"/>
      </a:defRPr>
    </a:lvl1pPr>
    <a:lvl2pPr marL="457200" algn="l" rtl="0" fontAlgn="base">
      <a:spcBef>
        <a:spcPct val="50000"/>
      </a:spcBef>
      <a:spcAft>
        <a:spcPct val="0"/>
      </a:spcAft>
      <a:defRPr sz="1200" kern="1200">
        <a:solidFill>
          <a:schemeClr val="bg1"/>
        </a:solidFill>
        <a:latin typeface="Arial" charset="0"/>
        <a:ea typeface="ヒラギノ角ゴ Pro W3" charset="-128"/>
        <a:cs typeface="+mn-cs"/>
      </a:defRPr>
    </a:lvl2pPr>
    <a:lvl3pPr marL="914400" algn="l" rtl="0" fontAlgn="base">
      <a:spcBef>
        <a:spcPct val="50000"/>
      </a:spcBef>
      <a:spcAft>
        <a:spcPct val="0"/>
      </a:spcAft>
      <a:defRPr sz="1200" kern="1200">
        <a:solidFill>
          <a:schemeClr val="bg1"/>
        </a:solidFill>
        <a:latin typeface="Arial" charset="0"/>
        <a:ea typeface="ヒラギノ角ゴ Pro W3" charset="-128"/>
        <a:cs typeface="+mn-cs"/>
      </a:defRPr>
    </a:lvl3pPr>
    <a:lvl4pPr marL="1371600" algn="l" rtl="0" fontAlgn="base">
      <a:spcBef>
        <a:spcPct val="50000"/>
      </a:spcBef>
      <a:spcAft>
        <a:spcPct val="0"/>
      </a:spcAft>
      <a:defRPr sz="1200" kern="1200">
        <a:solidFill>
          <a:schemeClr val="bg1"/>
        </a:solidFill>
        <a:latin typeface="Arial" charset="0"/>
        <a:ea typeface="ヒラギノ角ゴ Pro W3" charset="-128"/>
        <a:cs typeface="+mn-cs"/>
      </a:defRPr>
    </a:lvl4pPr>
    <a:lvl5pPr marL="1828800" algn="l" rtl="0" fontAlgn="base">
      <a:spcBef>
        <a:spcPct val="50000"/>
      </a:spcBef>
      <a:spcAft>
        <a:spcPct val="0"/>
      </a:spcAft>
      <a:defRPr sz="1200" kern="1200">
        <a:solidFill>
          <a:schemeClr val="bg1"/>
        </a:solidFill>
        <a:latin typeface="Arial" charset="0"/>
        <a:ea typeface="ヒラギノ角ゴ Pro W3" charset="-128"/>
        <a:cs typeface="+mn-cs"/>
      </a:defRPr>
    </a:lvl5pPr>
    <a:lvl6pPr marL="2286000" algn="l" defTabSz="914400" rtl="0" eaLnBrk="1" latinLnBrk="0" hangingPunct="1">
      <a:defRPr sz="1200" kern="1200">
        <a:solidFill>
          <a:schemeClr val="bg1"/>
        </a:solidFill>
        <a:latin typeface="Arial" charset="0"/>
        <a:ea typeface="ヒラギノ角ゴ Pro W3" charset="-128"/>
        <a:cs typeface="+mn-cs"/>
      </a:defRPr>
    </a:lvl6pPr>
    <a:lvl7pPr marL="2743200" algn="l" defTabSz="914400" rtl="0" eaLnBrk="1" latinLnBrk="0" hangingPunct="1">
      <a:defRPr sz="1200" kern="1200">
        <a:solidFill>
          <a:schemeClr val="bg1"/>
        </a:solidFill>
        <a:latin typeface="Arial" charset="0"/>
        <a:ea typeface="ヒラギノ角ゴ Pro W3" charset="-128"/>
        <a:cs typeface="+mn-cs"/>
      </a:defRPr>
    </a:lvl7pPr>
    <a:lvl8pPr marL="3200400" algn="l" defTabSz="914400" rtl="0" eaLnBrk="1" latinLnBrk="0" hangingPunct="1">
      <a:defRPr sz="1200" kern="1200">
        <a:solidFill>
          <a:schemeClr val="bg1"/>
        </a:solidFill>
        <a:latin typeface="Arial" charset="0"/>
        <a:ea typeface="ヒラギノ角ゴ Pro W3" charset="-128"/>
        <a:cs typeface="+mn-cs"/>
      </a:defRPr>
    </a:lvl8pPr>
    <a:lvl9pPr marL="3657600" algn="l" defTabSz="914400" rtl="0" eaLnBrk="1" latinLnBrk="0" hangingPunct="1">
      <a:defRPr sz="1200" kern="1200">
        <a:solidFill>
          <a:schemeClr val="bg1"/>
        </a:solidFill>
        <a:latin typeface="Arial" charset="0"/>
        <a:ea typeface="ヒラギノ角ゴ Pro W3" charset="-128"/>
        <a:cs typeface="+mn-cs"/>
      </a:defRPr>
    </a:lvl9pPr>
  </p:defaultTextStyle>
  <p:extLst>
    <p:ext uri="{521415D9-36F7-43E2-AB2F-B90AF26B5E84}">
      <p14:sectionLst xmlns:p14="http://schemas.microsoft.com/office/powerpoint/2010/main">
        <p14:section name="Default Section" id="{7DC833C8-5DFB-4FFD-BD4D-0FE6B5E02138}">
          <p14:sldIdLst>
            <p14:sldId id="260"/>
            <p14:sldId id="282"/>
            <p14:sldId id="288"/>
            <p14:sldId id="290"/>
            <p14:sldId id="261"/>
            <p14:sldId id="262"/>
            <p14:sldId id="312"/>
            <p14:sldId id="313"/>
            <p14:sldId id="314"/>
          </p14:sldIdLst>
        </p14:section>
        <p14:section name="Untitled Section" id="{327BD36F-CB71-40CA-A11C-ECDFF6D8C84A}">
          <p14:sldIdLst>
            <p14:sldId id="315"/>
            <p14:sldId id="311"/>
            <p14:sldId id="309"/>
            <p14:sldId id="295"/>
            <p14:sldId id="273"/>
            <p14:sldId id="274"/>
            <p14:sldId id="316"/>
            <p14:sldId id="317"/>
            <p14:sldId id="318"/>
            <p14:sldId id="319"/>
            <p14:sldId id="320"/>
            <p14:sldId id="29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8F8F8"/>
    <a:srgbClr val="990066"/>
    <a:srgbClr val="EAEAEA"/>
    <a:srgbClr val="B2B2B2"/>
    <a:srgbClr val="C0C0C0"/>
    <a:srgbClr val="00CC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p:scale>
          <a:sx n="100" d="100"/>
          <a:sy n="100" d="100"/>
        </p:scale>
        <p:origin x="-7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332"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iasan01\Data\shared\Staff%20Folders\Vytenis%20Folder\Ad%20hoc\Stats\ENOHE%20stats%20for%20An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iasan01\Data\shared\Staff%20Folders\Vytenis%20Folder\Ad%20hoc\Stats\ENOHE%20stats%20for%20Ann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oiasan01\Data\shared\Staff%20Folders\Vytenis%20Folder\Ad%20hoc\Stats\ENOHE%20stats%20for%20An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Complaints closed by principal category</a:t>
            </a:r>
          </a:p>
        </c:rich>
      </c:tx>
      <c:layout/>
      <c:overlay val="0"/>
    </c:title>
    <c:autoTitleDeleted val="0"/>
    <c:plotArea>
      <c:layout/>
      <c:barChart>
        <c:barDir val="col"/>
        <c:grouping val="stacked"/>
        <c:varyColors val="0"/>
        <c:ser>
          <c:idx val="0"/>
          <c:order val="0"/>
          <c:tx>
            <c:strRef>
              <c:f>Data!$C$21</c:f>
              <c:strCache>
                <c:ptCount val="1"/>
                <c:pt idx="0">
                  <c:v>Home</c:v>
                </c:pt>
              </c:strCache>
            </c:strRef>
          </c:tx>
          <c:spPr>
            <a:solidFill>
              <a:srgbClr val="379BB4"/>
            </a:solidFill>
          </c:spPr>
          <c:invertIfNegative val="0"/>
          <c:cat>
            <c:strRef>
              <c:f>Data!$A$22:$A$31</c:f>
              <c:strCache>
                <c:ptCount val="10"/>
                <c:pt idx="0">
                  <c:v>Business and Administrative Studies</c:v>
                </c:pt>
                <c:pt idx="1">
                  <c:v>Subjects Allied to Medicine</c:v>
                </c:pt>
                <c:pt idx="2">
                  <c:v>Law</c:v>
                </c:pt>
                <c:pt idx="3">
                  <c:v>Creative Arts and Design</c:v>
                </c:pt>
                <c:pt idx="4">
                  <c:v>Medicine and Dentistry</c:v>
                </c:pt>
                <c:pt idx="5">
                  <c:v>Engineering and Technology</c:v>
                </c:pt>
                <c:pt idx="6">
                  <c:v>Social Studies</c:v>
                </c:pt>
                <c:pt idx="7">
                  <c:v>Computer Science</c:v>
                </c:pt>
                <c:pt idx="8">
                  <c:v>Other</c:v>
                </c:pt>
                <c:pt idx="9">
                  <c:v>Education</c:v>
                </c:pt>
              </c:strCache>
            </c:strRef>
          </c:cat>
          <c:val>
            <c:numRef>
              <c:f>Data!$C$22:$C$31</c:f>
              <c:numCache>
                <c:formatCode>General</c:formatCode>
                <c:ptCount val="10"/>
                <c:pt idx="0">
                  <c:v>128</c:v>
                </c:pt>
                <c:pt idx="1">
                  <c:v>222</c:v>
                </c:pt>
                <c:pt idx="2">
                  <c:v>134</c:v>
                </c:pt>
                <c:pt idx="3">
                  <c:v>93</c:v>
                </c:pt>
                <c:pt idx="4">
                  <c:v>107</c:v>
                </c:pt>
                <c:pt idx="5">
                  <c:v>61</c:v>
                </c:pt>
                <c:pt idx="6">
                  <c:v>78</c:v>
                </c:pt>
                <c:pt idx="7">
                  <c:v>49</c:v>
                </c:pt>
                <c:pt idx="8">
                  <c:v>52</c:v>
                </c:pt>
                <c:pt idx="9">
                  <c:v>53</c:v>
                </c:pt>
              </c:numCache>
            </c:numRef>
          </c:val>
        </c:ser>
        <c:ser>
          <c:idx val="1"/>
          <c:order val="1"/>
          <c:tx>
            <c:strRef>
              <c:f>Data!$D$21</c:f>
              <c:strCache>
                <c:ptCount val="1"/>
                <c:pt idx="0">
                  <c:v>EU</c:v>
                </c:pt>
              </c:strCache>
            </c:strRef>
          </c:tx>
          <c:spPr>
            <a:solidFill>
              <a:srgbClr val="AF0A5A"/>
            </a:solidFill>
          </c:spPr>
          <c:invertIfNegative val="0"/>
          <c:cat>
            <c:strRef>
              <c:f>Data!$A$22:$A$31</c:f>
              <c:strCache>
                <c:ptCount val="10"/>
                <c:pt idx="0">
                  <c:v>Business and Administrative Studies</c:v>
                </c:pt>
                <c:pt idx="1">
                  <c:v>Subjects Allied to Medicine</c:v>
                </c:pt>
                <c:pt idx="2">
                  <c:v>Law</c:v>
                </c:pt>
                <c:pt idx="3">
                  <c:v>Creative Arts and Design</c:v>
                </c:pt>
                <c:pt idx="4">
                  <c:v>Medicine and Dentistry</c:v>
                </c:pt>
                <c:pt idx="5">
                  <c:v>Engineering and Technology</c:v>
                </c:pt>
                <c:pt idx="6">
                  <c:v>Social Studies</c:v>
                </c:pt>
                <c:pt idx="7">
                  <c:v>Computer Science</c:v>
                </c:pt>
                <c:pt idx="8">
                  <c:v>Other</c:v>
                </c:pt>
                <c:pt idx="9">
                  <c:v>Education</c:v>
                </c:pt>
              </c:strCache>
            </c:strRef>
          </c:cat>
          <c:val>
            <c:numRef>
              <c:f>Data!$D$22:$D$31</c:f>
              <c:numCache>
                <c:formatCode>General</c:formatCode>
                <c:ptCount val="10"/>
                <c:pt idx="0">
                  <c:v>24</c:v>
                </c:pt>
                <c:pt idx="1">
                  <c:v>12</c:v>
                </c:pt>
                <c:pt idx="2">
                  <c:v>14</c:v>
                </c:pt>
                <c:pt idx="3">
                  <c:v>12</c:v>
                </c:pt>
                <c:pt idx="4">
                  <c:v>3</c:v>
                </c:pt>
                <c:pt idx="5">
                  <c:v>5</c:v>
                </c:pt>
                <c:pt idx="6">
                  <c:v>5</c:v>
                </c:pt>
                <c:pt idx="7">
                  <c:v>5</c:v>
                </c:pt>
                <c:pt idx="8">
                  <c:v>4</c:v>
                </c:pt>
                <c:pt idx="9">
                  <c:v>3</c:v>
                </c:pt>
              </c:numCache>
            </c:numRef>
          </c:val>
        </c:ser>
        <c:ser>
          <c:idx val="2"/>
          <c:order val="2"/>
          <c:tx>
            <c:strRef>
              <c:f>Data!$E$21</c:f>
              <c:strCache>
                <c:ptCount val="1"/>
                <c:pt idx="0">
                  <c:v>Non EU</c:v>
                </c:pt>
              </c:strCache>
            </c:strRef>
          </c:tx>
          <c:spPr>
            <a:solidFill>
              <a:srgbClr val="00B050"/>
            </a:solidFill>
          </c:spPr>
          <c:invertIfNegative val="0"/>
          <c:cat>
            <c:strRef>
              <c:f>Data!$A$22:$A$31</c:f>
              <c:strCache>
                <c:ptCount val="10"/>
                <c:pt idx="0">
                  <c:v>Business and Administrative Studies</c:v>
                </c:pt>
                <c:pt idx="1">
                  <c:v>Subjects Allied to Medicine</c:v>
                </c:pt>
                <c:pt idx="2">
                  <c:v>Law</c:v>
                </c:pt>
                <c:pt idx="3">
                  <c:v>Creative Arts and Design</c:v>
                </c:pt>
                <c:pt idx="4">
                  <c:v>Medicine and Dentistry</c:v>
                </c:pt>
                <c:pt idx="5">
                  <c:v>Engineering and Technology</c:v>
                </c:pt>
                <c:pt idx="6">
                  <c:v>Social Studies</c:v>
                </c:pt>
                <c:pt idx="7">
                  <c:v>Computer Science</c:v>
                </c:pt>
                <c:pt idx="8">
                  <c:v>Other</c:v>
                </c:pt>
                <c:pt idx="9">
                  <c:v>Education</c:v>
                </c:pt>
              </c:strCache>
            </c:strRef>
          </c:cat>
          <c:val>
            <c:numRef>
              <c:f>Data!$E$22:$E$31</c:f>
              <c:numCache>
                <c:formatCode>General</c:formatCode>
                <c:ptCount val="10"/>
                <c:pt idx="0">
                  <c:v>170</c:v>
                </c:pt>
                <c:pt idx="1">
                  <c:v>24</c:v>
                </c:pt>
                <c:pt idx="2">
                  <c:v>46</c:v>
                </c:pt>
                <c:pt idx="3">
                  <c:v>14</c:v>
                </c:pt>
                <c:pt idx="4">
                  <c:v>9</c:v>
                </c:pt>
                <c:pt idx="5">
                  <c:v>35</c:v>
                </c:pt>
                <c:pt idx="6">
                  <c:v>5</c:v>
                </c:pt>
                <c:pt idx="7">
                  <c:v>30</c:v>
                </c:pt>
                <c:pt idx="8">
                  <c:v>25</c:v>
                </c:pt>
                <c:pt idx="9">
                  <c:v>3</c:v>
                </c:pt>
              </c:numCache>
            </c:numRef>
          </c:val>
        </c:ser>
        <c:dLbls>
          <c:showLegendKey val="0"/>
          <c:showVal val="0"/>
          <c:showCatName val="0"/>
          <c:showSerName val="0"/>
          <c:showPercent val="0"/>
          <c:showBubbleSize val="0"/>
        </c:dLbls>
        <c:gapWidth val="150"/>
        <c:overlap val="100"/>
        <c:axId val="72480640"/>
        <c:axId val="72482176"/>
      </c:barChart>
      <c:catAx>
        <c:axId val="72480640"/>
        <c:scaling>
          <c:orientation val="minMax"/>
        </c:scaling>
        <c:delete val="0"/>
        <c:axPos val="b"/>
        <c:numFmt formatCode="General" sourceLinked="1"/>
        <c:majorTickMark val="out"/>
        <c:minorTickMark val="none"/>
        <c:tickLblPos val="nextTo"/>
        <c:txPr>
          <a:bodyPr/>
          <a:lstStyle/>
          <a:p>
            <a:pPr>
              <a:defRPr sz="800"/>
            </a:pPr>
            <a:endParaRPr lang="en-US"/>
          </a:p>
        </c:txPr>
        <c:crossAx val="72482176"/>
        <c:crosses val="autoZero"/>
        <c:auto val="1"/>
        <c:lblAlgn val="ctr"/>
        <c:lblOffset val="100"/>
        <c:noMultiLvlLbl val="0"/>
      </c:catAx>
      <c:valAx>
        <c:axId val="72482176"/>
        <c:scaling>
          <c:orientation val="minMax"/>
        </c:scaling>
        <c:delete val="0"/>
        <c:axPos val="l"/>
        <c:majorGridlines/>
        <c:numFmt formatCode="General" sourceLinked="1"/>
        <c:majorTickMark val="out"/>
        <c:minorTickMark val="none"/>
        <c:tickLblPos val="nextTo"/>
        <c:crossAx val="72480640"/>
        <c:crosses val="autoZero"/>
        <c:crossBetween val="between"/>
      </c:valAx>
      <c:spPr>
        <a:noFill/>
      </c:spPr>
    </c:plotArea>
    <c:legend>
      <c:legendPos val="r"/>
      <c:layout/>
      <c:overlay val="0"/>
    </c:legend>
    <c:plotVisOnly val="1"/>
    <c:dispBlanksAs val="gap"/>
    <c:showDLblsOverMax val="0"/>
  </c:chart>
  <c:spPr>
    <a:noFill/>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a:t>Complaints</a:t>
            </a:r>
            <a:r>
              <a:rPr lang="en-GB" sz="1400" baseline="0"/>
              <a:t> received by student status</a:t>
            </a:r>
            <a:endParaRPr lang="en-GB" sz="1400"/>
          </a:p>
        </c:rich>
      </c:tx>
      <c:layout/>
      <c:overlay val="0"/>
    </c:title>
    <c:autoTitleDeleted val="0"/>
    <c:plotArea>
      <c:layout/>
      <c:barChart>
        <c:barDir val="col"/>
        <c:grouping val="stacked"/>
        <c:varyColors val="0"/>
        <c:ser>
          <c:idx val="0"/>
          <c:order val="0"/>
          <c:tx>
            <c:strRef>
              <c:f>Data!$C$1</c:f>
              <c:strCache>
                <c:ptCount val="1"/>
                <c:pt idx="0">
                  <c:v>Home</c:v>
                </c:pt>
              </c:strCache>
            </c:strRef>
          </c:tx>
          <c:spPr>
            <a:solidFill>
              <a:srgbClr val="379BB4"/>
            </a:solidFill>
          </c:spPr>
          <c:invertIfNegative val="0"/>
          <c:cat>
            <c:strRef>
              <c:f>Data!$A$2:$A$4</c:f>
              <c:strCache>
                <c:ptCount val="3"/>
                <c:pt idx="0">
                  <c:v>Undergraduate</c:v>
                </c:pt>
                <c:pt idx="1">
                  <c:v>Postgraduate</c:v>
                </c:pt>
                <c:pt idx="2">
                  <c:v>PhD</c:v>
                </c:pt>
              </c:strCache>
            </c:strRef>
          </c:cat>
          <c:val>
            <c:numRef>
              <c:f>Data!$C$2:$C$4</c:f>
              <c:numCache>
                <c:formatCode>General</c:formatCode>
                <c:ptCount val="3"/>
                <c:pt idx="0">
                  <c:v>1055</c:v>
                </c:pt>
                <c:pt idx="1">
                  <c:v>199</c:v>
                </c:pt>
                <c:pt idx="2">
                  <c:v>36</c:v>
                </c:pt>
              </c:numCache>
            </c:numRef>
          </c:val>
        </c:ser>
        <c:ser>
          <c:idx val="1"/>
          <c:order val="1"/>
          <c:tx>
            <c:strRef>
              <c:f>Data!$D$1</c:f>
              <c:strCache>
                <c:ptCount val="1"/>
                <c:pt idx="0">
                  <c:v>EU</c:v>
                </c:pt>
              </c:strCache>
            </c:strRef>
          </c:tx>
          <c:spPr>
            <a:solidFill>
              <a:srgbClr val="AF0A5A"/>
            </a:solidFill>
          </c:spPr>
          <c:invertIfNegative val="0"/>
          <c:cat>
            <c:strRef>
              <c:f>Data!$A$2:$A$4</c:f>
              <c:strCache>
                <c:ptCount val="3"/>
                <c:pt idx="0">
                  <c:v>Undergraduate</c:v>
                </c:pt>
                <c:pt idx="1">
                  <c:v>Postgraduate</c:v>
                </c:pt>
                <c:pt idx="2">
                  <c:v>PhD</c:v>
                </c:pt>
              </c:strCache>
            </c:strRef>
          </c:cat>
          <c:val>
            <c:numRef>
              <c:f>Data!$D$2:$D$4</c:f>
              <c:numCache>
                <c:formatCode>General</c:formatCode>
                <c:ptCount val="3"/>
                <c:pt idx="0">
                  <c:v>70</c:v>
                </c:pt>
                <c:pt idx="1">
                  <c:v>44</c:v>
                </c:pt>
                <c:pt idx="2">
                  <c:v>11</c:v>
                </c:pt>
              </c:numCache>
            </c:numRef>
          </c:val>
        </c:ser>
        <c:ser>
          <c:idx val="2"/>
          <c:order val="2"/>
          <c:tx>
            <c:strRef>
              <c:f>Data!$E$1</c:f>
              <c:strCache>
                <c:ptCount val="1"/>
                <c:pt idx="0">
                  <c:v>Non EU</c:v>
                </c:pt>
              </c:strCache>
            </c:strRef>
          </c:tx>
          <c:spPr>
            <a:solidFill>
              <a:srgbClr val="00B050"/>
            </a:solidFill>
          </c:spPr>
          <c:invertIfNegative val="0"/>
          <c:cat>
            <c:strRef>
              <c:f>Data!$A$2:$A$4</c:f>
              <c:strCache>
                <c:ptCount val="3"/>
                <c:pt idx="0">
                  <c:v>Undergraduate</c:v>
                </c:pt>
                <c:pt idx="1">
                  <c:v>Postgraduate</c:v>
                </c:pt>
                <c:pt idx="2">
                  <c:v>PhD</c:v>
                </c:pt>
              </c:strCache>
            </c:strRef>
          </c:cat>
          <c:val>
            <c:numRef>
              <c:f>Data!$E$2:$E$4</c:f>
              <c:numCache>
                <c:formatCode>General</c:formatCode>
                <c:ptCount val="3"/>
                <c:pt idx="0">
                  <c:v>127</c:v>
                </c:pt>
                <c:pt idx="1">
                  <c:v>254</c:v>
                </c:pt>
                <c:pt idx="2">
                  <c:v>53</c:v>
                </c:pt>
              </c:numCache>
            </c:numRef>
          </c:val>
        </c:ser>
        <c:dLbls>
          <c:showLegendKey val="0"/>
          <c:showVal val="0"/>
          <c:showCatName val="0"/>
          <c:showSerName val="0"/>
          <c:showPercent val="0"/>
          <c:showBubbleSize val="0"/>
        </c:dLbls>
        <c:gapWidth val="150"/>
        <c:overlap val="100"/>
        <c:axId val="75155712"/>
        <c:axId val="75567104"/>
      </c:barChart>
      <c:catAx>
        <c:axId val="75155712"/>
        <c:scaling>
          <c:orientation val="minMax"/>
        </c:scaling>
        <c:delete val="0"/>
        <c:axPos val="b"/>
        <c:numFmt formatCode="General" sourceLinked="1"/>
        <c:majorTickMark val="out"/>
        <c:minorTickMark val="none"/>
        <c:tickLblPos val="nextTo"/>
        <c:crossAx val="75567104"/>
        <c:crosses val="autoZero"/>
        <c:auto val="1"/>
        <c:lblAlgn val="ctr"/>
        <c:lblOffset val="100"/>
        <c:noMultiLvlLbl val="0"/>
      </c:catAx>
      <c:valAx>
        <c:axId val="75567104"/>
        <c:scaling>
          <c:orientation val="minMax"/>
        </c:scaling>
        <c:delete val="0"/>
        <c:axPos val="l"/>
        <c:majorGridlines/>
        <c:numFmt formatCode="General" sourceLinked="1"/>
        <c:majorTickMark val="out"/>
        <c:minorTickMark val="none"/>
        <c:tickLblPos val="nextTo"/>
        <c:crossAx val="75155712"/>
        <c:crosses val="autoZero"/>
        <c:crossBetween val="between"/>
      </c:valAx>
      <c:spPr>
        <a:noFill/>
      </c:spPr>
    </c:plotArea>
    <c:legend>
      <c:legendPos val="r"/>
      <c:layout/>
      <c:overlay val="0"/>
    </c:legend>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Complaints received by financial status</a:t>
            </a:r>
          </a:p>
        </c:rich>
      </c:tx>
      <c:overlay val="0"/>
    </c:title>
    <c:autoTitleDeleted val="0"/>
    <c:plotArea>
      <c:layout>
        <c:manualLayout>
          <c:layoutTarget val="inner"/>
          <c:xMode val="edge"/>
          <c:yMode val="edge"/>
          <c:x val="0.17928395669291339"/>
          <c:y val="0.12597028033092822"/>
          <c:w val="0.56389709098862639"/>
          <c:h val="0.82333263475145446"/>
        </c:manualLayout>
      </c:layout>
      <c:doughnutChart>
        <c:varyColors val="1"/>
        <c:ser>
          <c:idx val="0"/>
          <c:order val="0"/>
          <c:explosion val="7"/>
          <c:dPt>
            <c:idx val="0"/>
            <c:bubble3D val="0"/>
            <c:spPr>
              <a:solidFill>
                <a:srgbClr val="379BB4"/>
              </a:solidFill>
            </c:spPr>
          </c:dPt>
          <c:dPt>
            <c:idx val="1"/>
            <c:bubble3D val="0"/>
            <c:spPr>
              <a:solidFill>
                <a:srgbClr val="AF0A5A"/>
              </a:solidFill>
            </c:spPr>
          </c:dPt>
          <c:dPt>
            <c:idx val="2"/>
            <c:bubble3D val="0"/>
            <c:spPr>
              <a:solidFill>
                <a:srgbClr val="00B050"/>
              </a:solidFill>
            </c:spPr>
          </c:dPt>
          <c:dLbls>
            <c:txPr>
              <a:bodyPr/>
              <a:lstStyle/>
              <a:p>
                <a:pPr>
                  <a:defRPr sz="1600">
                    <a:solidFill>
                      <a:schemeClr val="bg1"/>
                    </a:solidFill>
                  </a:defRPr>
                </a:pPr>
                <a:endParaRPr lang="en-US"/>
              </a:p>
            </c:txPr>
            <c:showLegendKey val="0"/>
            <c:showVal val="1"/>
            <c:showCatName val="0"/>
            <c:showSerName val="0"/>
            <c:showPercent val="0"/>
            <c:showBubbleSize val="0"/>
            <c:showLeaderLines val="1"/>
          </c:dLbls>
          <c:cat>
            <c:strRef>
              <c:f>Data!$H$5:$H$7</c:f>
              <c:strCache>
                <c:ptCount val="3"/>
                <c:pt idx="0">
                  <c:v>Home</c:v>
                </c:pt>
                <c:pt idx="1">
                  <c:v>Non EU</c:v>
                </c:pt>
                <c:pt idx="2">
                  <c:v>EU</c:v>
                </c:pt>
              </c:strCache>
            </c:strRef>
          </c:cat>
          <c:val>
            <c:numRef>
              <c:f>Data!$J$5:$J$7</c:f>
              <c:numCache>
                <c:formatCode>0%</c:formatCode>
                <c:ptCount val="3"/>
                <c:pt idx="0">
                  <c:v>0.7</c:v>
                </c:pt>
                <c:pt idx="1">
                  <c:v>0.23248730964467004</c:v>
                </c:pt>
                <c:pt idx="2">
                  <c:v>6.7512690355329946E-2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9690384405074366"/>
          <c:y val="0.47810684310848978"/>
          <c:w val="0.13690715089814498"/>
          <c:h val="0.1375126493218766"/>
        </c:manualLayout>
      </c:layout>
      <c:overlay val="0"/>
      <c:txPr>
        <a:bodyPr/>
        <a:lstStyle/>
        <a:p>
          <a:pPr rtl="0">
            <a:defRPr/>
          </a:pPr>
          <a:endParaRPr lang="en-US"/>
        </a:p>
      </c:txPr>
    </c:legend>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1" y="2"/>
            <a:ext cx="2890228" cy="497317"/>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spcBef>
                <a:spcPct val="0"/>
              </a:spcBef>
              <a:defRPr sz="1300">
                <a:solidFill>
                  <a:schemeClr val="tx1"/>
                </a:solidFill>
                <a:ea typeface="+mn-ea"/>
              </a:defRPr>
            </a:lvl1pPr>
          </a:lstStyle>
          <a:p>
            <a:pPr>
              <a:defRPr/>
            </a:pPr>
            <a:endParaRPr lang="en-GB"/>
          </a:p>
        </p:txBody>
      </p:sp>
      <p:sp>
        <p:nvSpPr>
          <p:cNvPr id="416771" name="Rectangle 3"/>
          <p:cNvSpPr>
            <a:spLocks noGrp="1" noChangeArrowheads="1"/>
          </p:cNvSpPr>
          <p:nvPr>
            <p:ph type="dt" sz="quarter" idx="1"/>
          </p:nvPr>
        </p:nvSpPr>
        <p:spPr bwMode="auto">
          <a:xfrm>
            <a:off x="3778862" y="2"/>
            <a:ext cx="2890227" cy="497317"/>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spcBef>
                <a:spcPct val="0"/>
              </a:spcBef>
              <a:defRPr sz="1300">
                <a:solidFill>
                  <a:schemeClr val="tx1"/>
                </a:solidFill>
                <a:ea typeface="+mn-ea"/>
              </a:defRPr>
            </a:lvl1pPr>
          </a:lstStyle>
          <a:p>
            <a:pPr>
              <a:defRPr/>
            </a:pPr>
            <a:endParaRPr lang="en-GB"/>
          </a:p>
        </p:txBody>
      </p:sp>
      <p:sp>
        <p:nvSpPr>
          <p:cNvPr id="416772" name="Rectangle 4"/>
          <p:cNvSpPr>
            <a:spLocks noGrp="1" noChangeArrowheads="1"/>
          </p:cNvSpPr>
          <p:nvPr>
            <p:ph type="ftr" sz="quarter" idx="2"/>
          </p:nvPr>
        </p:nvSpPr>
        <p:spPr bwMode="auto">
          <a:xfrm>
            <a:off x="1" y="9429322"/>
            <a:ext cx="2890228" cy="497316"/>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spcBef>
                <a:spcPct val="0"/>
              </a:spcBef>
              <a:defRPr sz="1300">
                <a:solidFill>
                  <a:schemeClr val="tx1"/>
                </a:solidFill>
                <a:ea typeface="+mn-ea"/>
              </a:defRPr>
            </a:lvl1pPr>
          </a:lstStyle>
          <a:p>
            <a:pPr>
              <a:defRPr/>
            </a:pPr>
            <a:endParaRPr lang="en-GB"/>
          </a:p>
        </p:txBody>
      </p:sp>
      <p:sp>
        <p:nvSpPr>
          <p:cNvPr id="416773" name="Rectangle 5"/>
          <p:cNvSpPr>
            <a:spLocks noGrp="1" noChangeArrowheads="1"/>
          </p:cNvSpPr>
          <p:nvPr>
            <p:ph type="sldNum" sz="quarter" idx="3"/>
          </p:nvPr>
        </p:nvSpPr>
        <p:spPr bwMode="auto">
          <a:xfrm>
            <a:off x="3778862" y="9429322"/>
            <a:ext cx="2890227" cy="497316"/>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spcBef>
                <a:spcPct val="0"/>
              </a:spcBef>
              <a:defRPr sz="1300">
                <a:solidFill>
                  <a:schemeClr val="tx1"/>
                </a:solidFill>
              </a:defRPr>
            </a:lvl1pPr>
          </a:lstStyle>
          <a:p>
            <a:pPr>
              <a:defRPr/>
            </a:pPr>
            <a:fld id="{E0A1D38D-7021-410D-815D-7C2D5688AF31}" type="slidenum">
              <a:rPr lang="en-GB"/>
              <a:pPr>
                <a:defRPr/>
              </a:pPr>
              <a:t>‹#›</a:t>
            </a:fld>
            <a:endParaRPr lang="en-GB"/>
          </a:p>
        </p:txBody>
      </p:sp>
    </p:spTree>
    <p:extLst>
      <p:ext uri="{BB962C8B-B14F-4D97-AF65-F5344CB8AC3E}">
        <p14:creationId xmlns:p14="http://schemas.microsoft.com/office/powerpoint/2010/main" val="4220615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Grp="1" noRot="1" noChangeAspect="1" noChangeArrowheads="1" noTextEdit="1"/>
          </p:cNvSpPr>
          <p:nvPr>
            <p:ph type="sldImg" idx="2"/>
          </p:nvPr>
        </p:nvSpPr>
        <p:spPr bwMode="auto">
          <a:xfrm>
            <a:off x="1033463" y="584200"/>
            <a:ext cx="4586287" cy="3440113"/>
          </a:xfrm>
          <a:prstGeom prst="rect">
            <a:avLst/>
          </a:prstGeom>
          <a:noFill/>
          <a:ln w="9525">
            <a:solidFill>
              <a:srgbClr val="000000"/>
            </a:solidFill>
            <a:miter lim="800000"/>
            <a:headEnd/>
            <a:tailEnd/>
          </a:ln>
        </p:spPr>
      </p:sp>
      <p:sp>
        <p:nvSpPr>
          <p:cNvPr id="294917" name="Rectangle 5"/>
          <p:cNvSpPr>
            <a:spLocks noGrp="1" noChangeArrowheads="1"/>
          </p:cNvSpPr>
          <p:nvPr>
            <p:ph type="body" sz="quarter" idx="3"/>
          </p:nvPr>
        </p:nvSpPr>
        <p:spPr bwMode="auto">
          <a:xfrm>
            <a:off x="667198" y="4183698"/>
            <a:ext cx="5334692" cy="4997786"/>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4919" name="Rectangle 7"/>
          <p:cNvSpPr>
            <a:spLocks noGrp="1" noChangeArrowheads="1"/>
          </p:cNvSpPr>
          <p:nvPr>
            <p:ph type="sldNum" sz="quarter" idx="5"/>
          </p:nvPr>
        </p:nvSpPr>
        <p:spPr bwMode="auto">
          <a:xfrm>
            <a:off x="5997548" y="9417833"/>
            <a:ext cx="671540" cy="352882"/>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spcBef>
                <a:spcPct val="0"/>
              </a:spcBef>
              <a:defRPr sz="900" i="1">
                <a:solidFill>
                  <a:schemeClr val="tx1"/>
                </a:solidFill>
              </a:defRPr>
            </a:lvl1pPr>
          </a:lstStyle>
          <a:p>
            <a:pPr>
              <a:defRPr/>
            </a:pPr>
            <a:r>
              <a:rPr lang="en-GB"/>
              <a:t>Page </a:t>
            </a:r>
            <a:fld id="{5F85DBBA-26E8-4B17-9EA5-5543A63BA330}" type="slidenum">
              <a:rPr lang="en-GB"/>
              <a:pPr>
                <a:defRPr/>
              </a:pPr>
              <a:t>‹#›</a:t>
            </a:fld>
            <a:endParaRPr lang="en-GB"/>
          </a:p>
        </p:txBody>
      </p:sp>
    </p:spTree>
    <p:extLst>
      <p:ext uri="{BB962C8B-B14F-4D97-AF65-F5344CB8AC3E}">
        <p14:creationId xmlns:p14="http://schemas.microsoft.com/office/powerpoint/2010/main" val="1100151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0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0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000" kern="1200">
        <a:solidFill>
          <a:schemeClr val="tx1"/>
        </a:solidFill>
        <a:latin typeface="Arial" charset="0"/>
        <a:ea typeface="ＭＳ Ｐゴシック"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799DC22-C3EB-405E-8A90-DF4A8790ACE9}" type="slidenum">
              <a:rPr lang="en-US"/>
              <a:pPr/>
              <a:t>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r>
              <a:rPr lang="en-GB" dirty="0" smtClean="0"/>
              <a:t>Page </a:t>
            </a:r>
            <a:fld id="{5F85DBBA-26E8-4B17-9EA5-5543A63BA330}" type="slidenum">
              <a:rPr lang="en-GB" smtClean="0"/>
              <a:pPr>
                <a:defRPr/>
              </a:pPr>
              <a:t>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ED8494-B0F1-4626-8CB1-643CDAA9626A}" type="slidenum">
              <a:rPr lang="en-US"/>
              <a:pPr/>
              <a:t>3</a:t>
            </a:fld>
            <a:endParaRPr lang="en-US"/>
          </a:p>
        </p:txBody>
      </p:sp>
      <p:sp>
        <p:nvSpPr>
          <p:cNvPr id="48131" name="Rectangle 2"/>
          <p:cNvSpPr>
            <a:spLocks noGrp="1" noRot="1" noChangeAspect="1" noChangeArrowheads="1" noTextEdit="1"/>
          </p:cNvSpPr>
          <p:nvPr>
            <p:ph type="sldImg"/>
          </p:nvPr>
        </p:nvSpPr>
        <p:spPr>
          <a:xfrm>
            <a:off x="854075" y="744538"/>
            <a:ext cx="4960938" cy="3721100"/>
          </a:xfrm>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z="1000" smtClean="0">
                <a:latin typeface="Arial" pitchFamily="34" charset="0"/>
              </a:rPr>
              <a:t>Act and Rules give Broad remit</a:t>
            </a:r>
          </a:p>
          <a:p>
            <a:r>
              <a:rPr lang="en-GB" sz="1000" smtClean="0">
                <a:latin typeface="Arial" pitchFamily="34" charset="0"/>
              </a:rPr>
              <a:t>The current version of rules (May 2008) is being revised – some ‘big picture changes’ to take account of post White Paper world – related to Pathway 3 consultation. Some detail changes – examination of detail of rules relating to our process they are pretty much fit for purpose.</a:t>
            </a:r>
          </a:p>
          <a:p>
            <a:r>
              <a:rPr lang="en-US" sz="1000" smtClean="0">
                <a:latin typeface="Arial" pitchFamily="34" charset="0"/>
              </a:rPr>
              <a:t>Any act or omission – registered student</a:t>
            </a:r>
          </a:p>
          <a:p>
            <a:r>
              <a:rPr lang="en-US" sz="1000" smtClean="0">
                <a:latin typeface="Arial" pitchFamily="34" charset="0"/>
              </a:rPr>
              <a:t>Academic judgment Not any decision made by an academic</a:t>
            </a:r>
          </a:p>
          <a:p>
            <a:r>
              <a:rPr lang="en-US" sz="1000" smtClean="0">
                <a:latin typeface="Arial" pitchFamily="34" charset="0"/>
              </a:rPr>
              <a:t>We cannot interfere with matter of AJ. We will not normally interfere with a matter of PJ – but must be evidence based. Decision to remove someone from placement will often be matter of PJ regarding their competence. Would expect to see that PJ supported by documented evidence – practice records etc. Would expect the University to check that evidence is there to support the decision.</a:t>
            </a:r>
          </a:p>
          <a:p>
            <a:r>
              <a:rPr lang="en-US" sz="1000" smtClean="0">
                <a:latin typeface="Arial" pitchFamily="34" charset="0"/>
              </a:rPr>
              <a:t>Has work been plagiarised? – usually that is AJ. If intent is required, then did the student intend to plagiarise will not be AJ. Has Turnitin report been interpreted or applied blindly?</a:t>
            </a:r>
          </a:p>
          <a:p>
            <a:endParaRPr lang="en-US" sz="1000" smtClean="0">
              <a:latin typeface="Arial" pitchFamily="34" charset="0"/>
            </a:endParaRPr>
          </a:p>
          <a:p>
            <a:r>
              <a:rPr lang="en-GB" sz="1000" smtClean="0">
                <a:latin typeface="Arial" pitchFamily="34" charset="0"/>
              </a:rPr>
              <a:t>Plagiarism and fitness to practise: we look at procedural issues and fairness not the underlying academic or professional decisions</a:t>
            </a:r>
          </a:p>
          <a:p>
            <a:endParaRPr lang="en-US" sz="1000" smtClean="0">
              <a:latin typeface="Arial" pitchFamily="34" charset="0"/>
            </a:endParaRPr>
          </a:p>
          <a:p>
            <a:pPr marL="0" lvl="1"/>
            <a:r>
              <a:rPr lang="en-US" smtClean="0">
                <a:latin typeface="Arial" pitchFamily="34" charset="0"/>
              </a:rPr>
              <a:t>Completion of ICP and COP Letter –  revised Guidance May 2010 – drawing a line under complaint and setting the time running against the student. If student has reached the end of the road (even if they did not escalate in time), issue COP letter and we will consider reasonableness of HEI’s final decision.</a:t>
            </a:r>
            <a:r>
              <a:rPr lang="en-GB" smtClean="0">
                <a:latin typeface="Arial" pitchFamily="34" charset="0"/>
              </a:rPr>
              <a:t> –the more info the better.</a:t>
            </a:r>
          </a:p>
          <a:p>
            <a:pPr marL="0" lvl="1"/>
            <a:endParaRPr lang="en-GB" smtClean="0">
              <a:latin typeface="Arial" pitchFamily="34" charset="0"/>
            </a:endParaRPr>
          </a:p>
          <a:p>
            <a:pPr marL="0" lvl="1"/>
            <a:r>
              <a:rPr lang="en-GB" smtClean="0">
                <a:latin typeface="Arial" pitchFamily="34" charset="0"/>
              </a:rPr>
              <a:t>The OIA’s approach is not the same as a court’s. We don’t make legal findings, although we have regard to law and guidance (e.g. disability) – several legal authorities now,  most recently Maxwell case: Court of Appeal:</a:t>
            </a:r>
          </a:p>
          <a:p>
            <a:pPr marL="0" lvl="1"/>
            <a:r>
              <a:rPr lang="en-GB" i="1" smtClean="0">
                <a:latin typeface="Arial" pitchFamily="34" charset="0"/>
              </a:rPr>
              <a:t>The issue for the OIA in this matter was not to decide whether Ms Maxwell was in fact the victim of disability discrimination or whether the University is liable to her for such discrimination. The OIA’s task was to review Ms Maxwell’s complaint, which included a complaint of discrimination, to see whether the University’s decision was reasonable in all the circumstances and was justified and, if so, to what extent, and what recommendations should be made to the University. Mummery LJ</a:t>
            </a:r>
            <a:endParaRPr lang="en-GB" smtClean="0">
              <a:latin typeface="Arial" pitchFamily="34" charset="0"/>
            </a:endParaRPr>
          </a:p>
          <a:p>
            <a:endParaRPr lang="en-US" smtClean="0">
              <a:latin typeface="Arial" pitchFamily="34" charset="0"/>
            </a:endParaRPr>
          </a:p>
        </p:txBody>
      </p:sp>
      <p:sp>
        <p:nvSpPr>
          <p:cNvPr id="32772" name="Slide Number Placeholder 3"/>
          <p:cNvSpPr>
            <a:spLocks noGrp="1"/>
          </p:cNvSpPr>
          <p:nvPr>
            <p:ph type="sldNum" sz="quarter" idx="5"/>
          </p:nvPr>
        </p:nvSpPr>
        <p:spPr>
          <a:noFill/>
        </p:spPr>
        <p:txBody>
          <a:bodyPr/>
          <a:lstStyle/>
          <a:p>
            <a:r>
              <a:rPr lang="en-GB" smtClean="0">
                <a:latin typeface="Arial" pitchFamily="34" charset="0"/>
                <a:ea typeface="ヒラギノ角ゴ Pro W3"/>
                <a:cs typeface="ヒラギノ角ゴ Pro W3"/>
              </a:rPr>
              <a:t>Page </a:t>
            </a:r>
            <a:fld id="{F6DE9C3B-8A0D-4804-9AEB-71EBEA8F6D03}" type="slidenum">
              <a:rPr lang="en-GB" smtClean="0">
                <a:latin typeface="Arial" pitchFamily="34" charset="0"/>
                <a:ea typeface="ヒラギノ角ゴ Pro W3"/>
                <a:cs typeface="ヒラギノ角ゴ Pro W3"/>
              </a:rPr>
              <a:pPr/>
              <a:t>10</a:t>
            </a:fld>
            <a:endParaRPr lang="en-GB"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smtClean="0">
                <a:latin typeface="Arial" pitchFamily="34" charset="0"/>
              </a:rPr>
              <a:t>Recommendations only if complaint is J or PJ</a:t>
            </a:r>
          </a:p>
          <a:p>
            <a:r>
              <a:rPr lang="en-GB" smtClean="0">
                <a:latin typeface="Arial" pitchFamily="34" charset="0"/>
              </a:rPr>
              <a:t>Developing internal guidance on how to draft SMART recommendations</a:t>
            </a:r>
          </a:p>
          <a:p>
            <a:endParaRPr lang="en-GB" smtClean="0">
              <a:latin typeface="Arial" pitchFamily="34" charset="0"/>
            </a:endParaRPr>
          </a:p>
          <a:p>
            <a:r>
              <a:rPr lang="en-GB" smtClean="0">
                <a:latin typeface="Arial" pitchFamily="34" charset="0"/>
              </a:rPr>
              <a:t>Student focused and good practice</a:t>
            </a:r>
          </a:p>
          <a:p>
            <a:r>
              <a:rPr lang="en-GB" smtClean="0">
                <a:latin typeface="Arial" pitchFamily="34" charset="0"/>
              </a:rPr>
              <a:t>Suggestions/observations regarding practice  where NJ</a:t>
            </a:r>
          </a:p>
          <a:p>
            <a:endParaRPr lang="en-GB" smtClean="0">
              <a:latin typeface="Arial" pitchFamily="34" charset="0"/>
            </a:endParaRPr>
          </a:p>
          <a:p>
            <a:r>
              <a:rPr lang="en-GB" smtClean="0">
                <a:latin typeface="Arial" pitchFamily="34" charset="0"/>
              </a:rPr>
              <a:t>We monitor compliance – developing a protocol  - includes introduction of recommendations pro forma: sets out recommendations and what we expect of H, what evidence we need to see to satisfy ourselves regarding compliance – send out at draft stage – ask H and S to comment at that stage (practicality, timescales etc) so compliance should be easy to achieve and to monitor. Equally important for HEIs to check if there is any ambiguity in what we have recommended.</a:t>
            </a:r>
          </a:p>
          <a:p>
            <a:endParaRPr lang="en-GB" smtClean="0">
              <a:latin typeface="Arial" pitchFamily="34" charset="0"/>
            </a:endParaRPr>
          </a:p>
          <a:p>
            <a:r>
              <a:rPr lang="en-GB" smtClean="0">
                <a:latin typeface="Arial" pitchFamily="34" charset="0"/>
              </a:rPr>
              <a:t>We expect the HEI to keep us (and student, where appropriate) informed of progress.</a:t>
            </a:r>
          </a:p>
          <a:p>
            <a:r>
              <a:rPr lang="en-GB" smtClean="0">
                <a:latin typeface="Arial" pitchFamily="34" charset="0"/>
              </a:rPr>
              <a:t>Student-related compliance is easy to track – has HEI made the offer? Has it conducted the rehearing?</a:t>
            </a:r>
          </a:p>
          <a:p>
            <a:r>
              <a:rPr lang="en-GB" smtClean="0">
                <a:latin typeface="Arial" pitchFamily="34" charset="0"/>
              </a:rPr>
              <a:t>Procedural recommendations are more difficult to monitor – do the changes the HEI has made to procedures meet the recommendations? Can be a difficulty if our Point of Contact is not very high up in the University management structure.</a:t>
            </a:r>
          </a:p>
          <a:p>
            <a:endParaRPr lang="en-GB" smtClean="0">
              <a:latin typeface="Arial" pitchFamily="34" charset="0"/>
            </a:endParaRPr>
          </a:p>
          <a:p>
            <a:r>
              <a:rPr lang="en-GB" smtClean="0">
                <a:latin typeface="Arial" pitchFamily="34" charset="0"/>
              </a:rPr>
              <a:t>Very positive record but some compliance has been dilatory and required intervention of IA and Board. Two universities reported for non-compliance in Annual Report 2010. Both responded positively and have worked hard to satisfy our requirements since then. One wrote its own case study for our annual report dealing with the lessons it had learnt as a result of the experience. </a:t>
            </a:r>
          </a:p>
        </p:txBody>
      </p:sp>
      <p:sp>
        <p:nvSpPr>
          <p:cNvPr id="4" name="Slide Number Placeholder 3"/>
          <p:cNvSpPr>
            <a:spLocks noGrp="1"/>
          </p:cNvSpPr>
          <p:nvPr>
            <p:ph type="sldNum" sz="quarter" idx="5"/>
          </p:nvPr>
        </p:nvSpPr>
        <p:spPr/>
        <p:txBody>
          <a:bodyPr/>
          <a:lstStyle/>
          <a:p>
            <a:pPr>
              <a:defRPr/>
            </a:pPr>
            <a:r>
              <a:rPr lang="en-GB" smtClean="0"/>
              <a:t>Page </a:t>
            </a:r>
            <a:fld id="{6B8A8CDD-50E0-457F-A031-51258011E98A}" type="slidenum">
              <a:rPr lang="en-GB" smtClean="0"/>
              <a:pPr>
                <a:defRPr/>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34833" r:id="rId4" imgW="0" imgH="0" progId="PowerPoint.Show.8">
                  <p:embed/>
                </p:oleObj>
              </mc:Choice>
              <mc:Fallback>
                <p:oleObj r:id="rId4"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5395" name="Rectangle 3"/>
          <p:cNvSpPr>
            <a:spLocks noGrp="1" noChangeArrowheads="1"/>
          </p:cNvSpPr>
          <p:nvPr>
            <p:ph type="ctrTitle"/>
          </p:nvPr>
        </p:nvSpPr>
        <p:spPr>
          <a:xfrm>
            <a:off x="1042988" y="2130425"/>
            <a:ext cx="7415212" cy="1154113"/>
          </a:xfrm>
        </p:spPr>
        <p:txBody>
          <a:bodyPr/>
          <a:lstStyle>
            <a:lvl1pPr>
              <a:defRPr/>
            </a:lvl1pPr>
          </a:lstStyle>
          <a:p>
            <a:r>
              <a:rPr lang="en-US" smtClean="0"/>
              <a:t>Click to edit Master title style</a:t>
            </a:r>
            <a:endParaRPr lang="en-GB"/>
          </a:p>
        </p:txBody>
      </p:sp>
      <p:sp>
        <p:nvSpPr>
          <p:cNvPr id="955396" name="Rectangle 4"/>
          <p:cNvSpPr>
            <a:spLocks noGrp="1" noChangeArrowheads="1"/>
          </p:cNvSpPr>
          <p:nvPr>
            <p:ph type="subTitle" idx="1"/>
          </p:nvPr>
        </p:nvSpPr>
        <p:spPr>
          <a:xfrm>
            <a:off x="1042988" y="3500438"/>
            <a:ext cx="6729412" cy="2138362"/>
          </a:xfrm>
        </p:spPr>
        <p:txBody>
          <a:bodyPr/>
          <a:lstStyle>
            <a:lvl1pPr marL="0" indent="0">
              <a:buFontTx/>
              <a:buNone/>
              <a:defRPr sz="1600"/>
            </a:lvl1pPr>
          </a:lstStyle>
          <a:p>
            <a:r>
              <a:rPr lang="en-US" smtClean="0"/>
              <a:t>Click to edit Master subtitle style</a:t>
            </a:r>
            <a:endParaRPr lang="en-GB"/>
          </a:p>
        </p:txBody>
      </p:sp>
      <p:sp>
        <p:nvSpPr>
          <p:cNvPr id="8" name="Slide Number Placeholder 7"/>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66"/>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5175"/>
            <a:ext cx="1979613" cy="518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765175"/>
            <a:ext cx="5789612" cy="518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765175"/>
            <a:ext cx="68405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8" y="1412875"/>
            <a:ext cx="388461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2875"/>
            <a:ext cx="3884613"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7613"/>
            <a:ext cx="3884613"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765175"/>
            <a:ext cx="6840537"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8" y="1412875"/>
            <a:ext cx="388461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38846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1188" y="765175"/>
            <a:ext cx="6840537" cy="5762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11188" y="1412875"/>
            <a:ext cx="3884612"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2875"/>
            <a:ext cx="3884613" cy="2192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1188" y="3757613"/>
            <a:ext cx="3884612"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57613"/>
            <a:ext cx="3884613"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12875"/>
            <a:ext cx="3884612"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3884613"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0125C5CA-88A0-4727-81FD-694252239BB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611188" y="1412875"/>
            <a:ext cx="7921625"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8195" name="Rectangle 4"/>
          <p:cNvSpPr>
            <a:spLocks noGrp="1" noChangeArrowheads="1"/>
          </p:cNvSpPr>
          <p:nvPr>
            <p:ph type="title"/>
          </p:nvPr>
        </p:nvSpPr>
        <p:spPr bwMode="auto">
          <a:xfrm>
            <a:off x="611188" y="765175"/>
            <a:ext cx="6840537"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pic>
        <p:nvPicPr>
          <p:cNvPr id="8198" name="Picture 7" descr="logo_withoutstrapline.eps"/>
          <p:cNvPicPr>
            <a:picLocks noChangeAspect="1"/>
          </p:cNvPicPr>
          <p:nvPr/>
        </p:nvPicPr>
        <p:blipFill>
          <a:blip r:embed="rId17" cstate="print"/>
          <a:srcRect/>
          <a:stretch>
            <a:fillRect/>
          </a:stretch>
        </p:blipFill>
        <p:spPr bwMode="auto">
          <a:xfrm>
            <a:off x="142844" y="6215082"/>
            <a:ext cx="1130300" cy="476250"/>
          </a:xfrm>
          <a:prstGeom prst="rect">
            <a:avLst/>
          </a:prstGeom>
          <a:noFill/>
          <a:ln w="9525">
            <a:noFill/>
            <a:miter lim="800000"/>
            <a:headEnd/>
            <a:tailEnd/>
          </a:ln>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5C5CA-88A0-4727-81FD-694252239BB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4144" r:id="rId1"/>
    <p:sldLayoutId id="2147484147"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990066"/>
          </a:solidFill>
          <a:latin typeface="+mj-lt"/>
          <a:ea typeface="ＭＳ Ｐゴシック" charset="-128"/>
          <a:cs typeface="ＭＳ Ｐゴシック" charset="-128"/>
        </a:defRPr>
      </a:lvl1pPr>
      <a:lvl2pPr algn="l" rtl="0" eaLnBrk="1" fontAlgn="base" hangingPunct="1">
        <a:spcBef>
          <a:spcPct val="0"/>
        </a:spcBef>
        <a:spcAft>
          <a:spcPct val="0"/>
        </a:spcAft>
        <a:defRPr sz="2400">
          <a:solidFill>
            <a:srgbClr val="990066"/>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a:solidFill>
            <a:srgbClr val="990066"/>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a:solidFill>
            <a:srgbClr val="990066"/>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a:solidFill>
            <a:srgbClr val="9900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a:solidFill>
            <a:srgbClr val="008787"/>
          </a:solidFill>
          <a:latin typeface="Arial" charset="0"/>
        </a:defRPr>
      </a:lvl6pPr>
      <a:lvl7pPr marL="914400" algn="l" rtl="0" eaLnBrk="1" fontAlgn="base" hangingPunct="1">
        <a:spcBef>
          <a:spcPct val="0"/>
        </a:spcBef>
        <a:spcAft>
          <a:spcPct val="0"/>
        </a:spcAft>
        <a:defRPr sz="2400">
          <a:solidFill>
            <a:srgbClr val="008787"/>
          </a:solidFill>
          <a:latin typeface="Arial" charset="0"/>
        </a:defRPr>
      </a:lvl7pPr>
      <a:lvl8pPr marL="1371600" algn="l" rtl="0" eaLnBrk="1" fontAlgn="base" hangingPunct="1">
        <a:spcBef>
          <a:spcPct val="0"/>
        </a:spcBef>
        <a:spcAft>
          <a:spcPct val="0"/>
        </a:spcAft>
        <a:defRPr sz="2400">
          <a:solidFill>
            <a:srgbClr val="008787"/>
          </a:solidFill>
          <a:latin typeface="Arial" charset="0"/>
        </a:defRPr>
      </a:lvl8pPr>
      <a:lvl9pPr marL="1828800" algn="l" rtl="0" eaLnBrk="1" fontAlgn="base" hangingPunct="1">
        <a:spcBef>
          <a:spcPct val="0"/>
        </a:spcBef>
        <a:spcAft>
          <a:spcPct val="0"/>
        </a:spcAft>
        <a:defRPr sz="2400">
          <a:solidFill>
            <a:srgbClr val="008787"/>
          </a:solidFill>
          <a:latin typeface="Arial" charset="0"/>
        </a:defRPr>
      </a:lvl9pPr>
    </p:titleStyle>
    <p:bodyStyle>
      <a:lvl1pPr marL="342900" indent="-342900" algn="l" rtl="0" eaLnBrk="1" fontAlgn="base" hangingPunct="1">
        <a:spcBef>
          <a:spcPct val="50000"/>
        </a:spcBef>
        <a:spcAft>
          <a:spcPct val="0"/>
        </a:spcAft>
        <a:buClr>
          <a:srgbClr val="008787"/>
        </a:buClr>
        <a:buChar char="•"/>
        <a:defRPr sz="20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008787"/>
        </a:buClr>
        <a:buChar char="•"/>
        <a:defRPr>
          <a:solidFill>
            <a:schemeClr val="tx1"/>
          </a:solidFill>
          <a:latin typeface="+mn-lt"/>
          <a:ea typeface="ＭＳ Ｐゴシック" charset="-128"/>
          <a:cs typeface="ＭＳ Ｐゴシック" charset="-128"/>
        </a:defRPr>
      </a:lvl2pPr>
      <a:lvl3pPr marL="1143000" indent="-228600" algn="l" rtl="0" eaLnBrk="1" fontAlgn="base" hangingPunct="1">
        <a:spcBef>
          <a:spcPct val="20000"/>
        </a:spcBef>
        <a:spcAft>
          <a:spcPct val="0"/>
        </a:spcAft>
        <a:buClr>
          <a:srgbClr val="008787"/>
        </a:buClr>
        <a:buChar char="•"/>
        <a:defRPr sz="1600">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rgbClr val="008787"/>
        </a:buClr>
        <a:buChar char="•"/>
        <a:defRPr sz="1400">
          <a:solidFill>
            <a:schemeClr val="tx1"/>
          </a:solidFill>
          <a:latin typeface="+mn-lt"/>
          <a:ea typeface="ＭＳ Ｐゴシック" charset="-128"/>
          <a:cs typeface="ＭＳ Ｐゴシック" charset="-128"/>
        </a:defRPr>
      </a:lvl4pPr>
      <a:lvl5pPr marL="2057400" indent="-228600" algn="l" rtl="0" eaLnBrk="1" fontAlgn="base" hangingPunct="1">
        <a:spcBef>
          <a:spcPct val="20000"/>
        </a:spcBef>
        <a:spcAft>
          <a:spcPct val="0"/>
        </a:spcAft>
        <a:buClr>
          <a:srgbClr val="008787"/>
        </a:buClr>
        <a:buChar char="•"/>
        <a:defRPr sz="1200">
          <a:solidFill>
            <a:schemeClr val="tx1"/>
          </a:solidFill>
          <a:latin typeface="+mn-lt"/>
          <a:ea typeface="ＭＳ Ｐゴシック" charset="-128"/>
          <a:cs typeface="ＭＳ Ｐゴシック" charset="-128"/>
        </a:defRPr>
      </a:lvl5pPr>
      <a:lvl6pPr marL="2514600" indent="-228600" algn="l" rtl="0" eaLnBrk="1" fontAlgn="base" hangingPunct="1">
        <a:spcBef>
          <a:spcPct val="20000"/>
        </a:spcBef>
        <a:spcAft>
          <a:spcPct val="0"/>
        </a:spcAft>
        <a:buClr>
          <a:srgbClr val="008787"/>
        </a:buClr>
        <a:buChar char="•"/>
        <a:defRPr sz="1200">
          <a:solidFill>
            <a:schemeClr val="tx1"/>
          </a:solidFill>
          <a:latin typeface="+mn-lt"/>
        </a:defRPr>
      </a:lvl6pPr>
      <a:lvl7pPr marL="2971800" indent="-228600" algn="l" rtl="0" eaLnBrk="1" fontAlgn="base" hangingPunct="1">
        <a:spcBef>
          <a:spcPct val="20000"/>
        </a:spcBef>
        <a:spcAft>
          <a:spcPct val="0"/>
        </a:spcAft>
        <a:buClr>
          <a:srgbClr val="008787"/>
        </a:buClr>
        <a:buChar char="•"/>
        <a:defRPr sz="1200">
          <a:solidFill>
            <a:schemeClr val="tx1"/>
          </a:solidFill>
          <a:latin typeface="+mn-lt"/>
        </a:defRPr>
      </a:lvl7pPr>
      <a:lvl8pPr marL="3429000" indent="-228600" algn="l" rtl="0" eaLnBrk="1" fontAlgn="base" hangingPunct="1">
        <a:spcBef>
          <a:spcPct val="20000"/>
        </a:spcBef>
        <a:spcAft>
          <a:spcPct val="0"/>
        </a:spcAft>
        <a:buClr>
          <a:srgbClr val="008787"/>
        </a:buClr>
        <a:buChar char="•"/>
        <a:defRPr sz="1200">
          <a:solidFill>
            <a:schemeClr val="tx1"/>
          </a:solidFill>
          <a:latin typeface="+mn-lt"/>
        </a:defRPr>
      </a:lvl8pPr>
      <a:lvl9pPr marL="3886200" indent="-228600" algn="l" rtl="0" eaLnBrk="1" fontAlgn="base" hangingPunct="1">
        <a:spcBef>
          <a:spcPct val="20000"/>
        </a:spcBef>
        <a:spcAft>
          <a:spcPct val="0"/>
        </a:spcAft>
        <a:buClr>
          <a:srgbClr val="008787"/>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8"/>
          <p:cNvSpPr txBox="1">
            <a:spLocks noGrp="1" noChangeArrowheads="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6BCF91FA-59EA-4795-82AA-6C244A8B900C}" type="slidenum">
              <a:rPr lang="en-US" sz="1200">
                <a:latin typeface="Arial Black" pitchFamily="34" charset="0"/>
              </a:rPr>
              <a:pPr algn="r" eaLnBrk="1" hangingPunct="1"/>
              <a:t>0</a:t>
            </a:fld>
            <a:endParaRPr lang="en-US" sz="1200">
              <a:latin typeface="Arial Black" pitchFamily="34" charset="0"/>
            </a:endParaRPr>
          </a:p>
        </p:txBody>
      </p:sp>
      <p:sp>
        <p:nvSpPr>
          <p:cNvPr id="1028" name="Rectangle 2"/>
          <p:cNvSpPr>
            <a:spLocks noGrp="1" noChangeArrowheads="1"/>
          </p:cNvSpPr>
          <p:nvPr>
            <p:ph type="ctrTitle"/>
          </p:nvPr>
        </p:nvSpPr>
        <p:spPr>
          <a:xfrm>
            <a:off x="1547664" y="692696"/>
            <a:ext cx="6019800" cy="3600450"/>
          </a:xfrm>
        </p:spPr>
        <p:txBody>
          <a:bodyPr/>
          <a:lstStyle/>
          <a:p>
            <a:pPr eaLnBrk="1" hangingPunct="1"/>
            <a:r>
              <a:rPr lang="en-GB" sz="3200" b="1" dirty="0" smtClean="0"/>
              <a:t>Cases relating to international students : the challenges of managing expectations and cross cultural sensitivity</a:t>
            </a:r>
            <a:r>
              <a:rPr lang="en-GB" sz="3200" dirty="0" smtClean="0"/>
              <a:t/>
            </a:r>
            <a:br>
              <a:rPr lang="en-GB" sz="3200" dirty="0" smtClean="0"/>
            </a:br>
            <a:endParaRPr lang="en-US" sz="3200" dirty="0" smtClean="0"/>
          </a:p>
        </p:txBody>
      </p:sp>
      <p:sp>
        <p:nvSpPr>
          <p:cNvPr id="1029" name="Rectangle 3"/>
          <p:cNvSpPr>
            <a:spLocks noGrp="1" noChangeArrowheads="1"/>
          </p:cNvSpPr>
          <p:nvPr>
            <p:ph type="subTitle" idx="1"/>
          </p:nvPr>
        </p:nvSpPr>
        <p:spPr>
          <a:xfrm>
            <a:off x="1691680" y="3573016"/>
            <a:ext cx="5580062" cy="2039937"/>
          </a:xfrm>
        </p:spPr>
        <p:txBody>
          <a:bodyPr/>
          <a:lstStyle/>
          <a:p>
            <a:pPr eaLnBrk="1" hangingPunct="1">
              <a:lnSpc>
                <a:spcPct val="90000"/>
              </a:lnSpc>
            </a:pPr>
            <a:endParaRPr lang="en-GB" sz="3000" dirty="0" smtClean="0"/>
          </a:p>
          <a:p>
            <a:pPr eaLnBrk="1" hangingPunct="1">
              <a:lnSpc>
                <a:spcPct val="90000"/>
              </a:lnSpc>
              <a:spcBef>
                <a:spcPts val="600"/>
              </a:spcBef>
            </a:pPr>
            <a:endParaRPr lang="en-GB" sz="2400" dirty="0" smtClean="0"/>
          </a:p>
          <a:p>
            <a:pPr eaLnBrk="1" hangingPunct="1">
              <a:lnSpc>
                <a:spcPct val="90000"/>
              </a:lnSpc>
              <a:spcBef>
                <a:spcPts val="600"/>
              </a:spcBef>
            </a:pPr>
            <a:endParaRPr lang="en-GB" sz="2400" dirty="0" smtClean="0"/>
          </a:p>
          <a:p>
            <a:pPr eaLnBrk="1" hangingPunct="1">
              <a:lnSpc>
                <a:spcPct val="90000"/>
              </a:lnSpc>
              <a:spcBef>
                <a:spcPts val="600"/>
              </a:spcBef>
            </a:pPr>
            <a:r>
              <a:rPr lang="en-GB" sz="2400" dirty="0" smtClean="0"/>
              <a:t>Anne Lee, Adjudication Manager, OIA</a:t>
            </a:r>
          </a:p>
          <a:p>
            <a:pPr eaLnBrk="1" hangingPunct="1">
              <a:lnSpc>
                <a:spcPct val="90000"/>
              </a:lnSpc>
              <a:spcBef>
                <a:spcPts val="600"/>
              </a:spcBef>
            </a:pPr>
            <a:r>
              <a:rPr lang="en-GB" sz="2400" dirty="0" smtClean="0"/>
              <a:t>ENOHE 12 April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Setting the scene 2011 – 2012 figures</a:t>
            </a:r>
            <a:endParaRPr lang="en-GB" b="1" dirty="0"/>
          </a:p>
        </p:txBody>
      </p:sp>
      <p:sp>
        <p:nvSpPr>
          <p:cNvPr id="3" name="Content Placeholder 2"/>
          <p:cNvSpPr>
            <a:spLocks noGrp="1"/>
          </p:cNvSpPr>
          <p:nvPr>
            <p:ph idx="1"/>
          </p:nvPr>
        </p:nvSpPr>
        <p:spPr/>
        <p:txBody>
          <a:bodyPr/>
          <a:lstStyle/>
          <a:p>
            <a:r>
              <a:rPr lang="en-GB" sz="1800" dirty="0" smtClean="0"/>
              <a:t>On average 70% of complaints each year are about academic status – (academic appeals rather than service complaints)</a:t>
            </a:r>
          </a:p>
          <a:p>
            <a:r>
              <a:rPr lang="en-GB" sz="1800" dirty="0" smtClean="0"/>
              <a:t>Complaints from both international students and postgraduates higher than the proportions in UK student population as a whole</a:t>
            </a:r>
          </a:p>
          <a:p>
            <a:r>
              <a:rPr lang="en-GB" sz="1800" dirty="0" smtClean="0"/>
              <a:t>UK one of highest percentages of HE international students</a:t>
            </a:r>
          </a:p>
          <a:p>
            <a:r>
              <a:rPr lang="en-GB" sz="1800" dirty="0" smtClean="0"/>
              <a:t>Transnational education – many students on UK HE programme abroad </a:t>
            </a:r>
          </a:p>
          <a:p>
            <a:r>
              <a:rPr lang="en-GB" sz="1800" dirty="0" smtClean="0"/>
              <a:t>Non UK students studying in UK 435,230, of that number non - EU 302,680 (79,000 from China, biggest group by country)</a:t>
            </a:r>
          </a:p>
          <a:p>
            <a:r>
              <a:rPr lang="en-GB" sz="1800" dirty="0" smtClean="0"/>
              <a:t>Education as an export for UK estimated as worth over £14 billion per annum</a:t>
            </a:r>
          </a:p>
          <a:p>
            <a:r>
              <a:rPr lang="en-GB" sz="1800" dirty="0" smtClean="0"/>
              <a:t>UUK universities receive 10% of their total income and 33% of tuition fee income from non - EU students</a:t>
            </a:r>
            <a:endParaRPr lang="en-GB" sz="1800"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9</a:t>
            </a:fld>
            <a:endParaRPr lang="en-GB" dirty="0"/>
          </a:p>
        </p:txBody>
      </p:sp>
    </p:spTree>
    <p:extLst>
      <p:ext uri="{BB962C8B-B14F-4D97-AF65-F5344CB8AC3E}">
        <p14:creationId xmlns:p14="http://schemas.microsoft.com/office/powerpoint/2010/main" val="422992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GB" dirty="0" smtClean="0"/>
              <a:t>OIA approach and process 1 </a:t>
            </a:r>
          </a:p>
        </p:txBody>
      </p:sp>
      <p:sp>
        <p:nvSpPr>
          <p:cNvPr id="11267" name="Content Placeholder 4"/>
          <p:cNvSpPr>
            <a:spLocks noGrp="1"/>
          </p:cNvSpPr>
          <p:nvPr>
            <p:ph idx="1"/>
          </p:nvPr>
        </p:nvSpPr>
        <p:spPr/>
        <p:txBody>
          <a:bodyPr/>
          <a:lstStyle/>
          <a:p>
            <a:pPr eaLnBrk="1" hangingPunct="1">
              <a:defRPr/>
            </a:pPr>
            <a:endParaRPr lang="en-GB" sz="2400" b="1" dirty="0" smtClean="0"/>
          </a:p>
          <a:p>
            <a:pPr eaLnBrk="1" hangingPunct="1">
              <a:defRPr/>
            </a:pPr>
            <a:r>
              <a:rPr lang="en-GB" sz="2400" b="1" dirty="0" smtClean="0"/>
              <a:t>“Any act or omission” of an HEI </a:t>
            </a:r>
          </a:p>
          <a:p>
            <a:pPr lvl="1" eaLnBrk="1" hangingPunct="1">
              <a:defRPr/>
            </a:pPr>
            <a:r>
              <a:rPr lang="en-GB" sz="2400" b="1" dirty="0" smtClean="0"/>
              <a:t>Not Academic Judgment</a:t>
            </a:r>
          </a:p>
          <a:p>
            <a:pPr lvl="1" eaLnBrk="1" hangingPunct="1">
              <a:defRPr/>
            </a:pPr>
            <a:r>
              <a:rPr lang="en-GB" sz="2400" b="1" dirty="0" smtClean="0"/>
              <a:t>Completion of HEI’s internal processes</a:t>
            </a:r>
          </a:p>
          <a:p>
            <a:pPr marL="342900" lvl="1" indent="-342900" eaLnBrk="1" hangingPunct="1">
              <a:spcBef>
                <a:spcPct val="50000"/>
              </a:spcBef>
              <a:defRPr/>
            </a:pPr>
            <a:r>
              <a:rPr lang="en-GB" sz="2400" b="1" dirty="0" smtClean="0"/>
              <a:t>Approach is not the same as a court’s:</a:t>
            </a:r>
          </a:p>
          <a:p>
            <a:pPr marL="742950" lvl="2" indent="-342900" eaLnBrk="1" hangingPunct="1">
              <a:spcBef>
                <a:spcPct val="50000"/>
              </a:spcBef>
              <a:defRPr/>
            </a:pPr>
            <a:r>
              <a:rPr lang="en-GB" sz="2400" b="1" dirty="0" smtClean="0"/>
              <a:t>No legal findings;</a:t>
            </a:r>
          </a:p>
          <a:p>
            <a:pPr marL="742950" lvl="2" indent="-342900" eaLnBrk="1" hangingPunct="1">
              <a:spcBef>
                <a:spcPct val="50000"/>
              </a:spcBef>
              <a:defRPr/>
            </a:pPr>
            <a:r>
              <a:rPr lang="en-GB" sz="2400" b="1" dirty="0" smtClean="0"/>
              <a:t>Have regard to law and guidance (e.g. disability)</a:t>
            </a:r>
          </a:p>
          <a:p>
            <a:pPr lvl="1" eaLnBrk="1" hangingPunct="1">
              <a:buFontTx/>
              <a:buNone/>
              <a:defRPr/>
            </a:pPr>
            <a:endParaRPr lang="en-GB" sz="2400" b="1" dirty="0" smtClean="0"/>
          </a:p>
        </p:txBody>
      </p:sp>
      <p:sp>
        <p:nvSpPr>
          <p:cNvPr id="3" name="Slide Number Placeholder 2"/>
          <p:cNvSpPr>
            <a:spLocks noGrp="1"/>
          </p:cNvSpPr>
          <p:nvPr>
            <p:ph type="sldNum" sz="quarter" idx="10"/>
          </p:nvPr>
        </p:nvSpPr>
        <p:spPr/>
        <p:txBody>
          <a:bodyPr/>
          <a:lstStyle/>
          <a:p>
            <a:pPr>
              <a:defRPr/>
            </a:pPr>
            <a:fld id="{2D8F4793-F6A3-4A2A-BC93-4CBEA185D3A2}" type="slidenum">
              <a:rPr lang="en-GB"/>
              <a:pPr>
                <a:defRPr/>
              </a:pPr>
              <a:t>10</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dirty="0" smtClean="0"/>
              <a:t>OIA approach and process 2</a:t>
            </a:r>
          </a:p>
        </p:txBody>
      </p:sp>
      <p:sp>
        <p:nvSpPr>
          <p:cNvPr id="19459" name="Content Placeholder 2"/>
          <p:cNvSpPr>
            <a:spLocks noGrp="1"/>
          </p:cNvSpPr>
          <p:nvPr>
            <p:ph idx="1"/>
          </p:nvPr>
        </p:nvSpPr>
        <p:spPr/>
        <p:txBody>
          <a:bodyPr/>
          <a:lstStyle/>
          <a:p>
            <a:pPr eaLnBrk="1" hangingPunct="1"/>
            <a:endParaRPr lang="en-GB" b="1" u="sng" smtClean="0"/>
          </a:p>
          <a:p>
            <a:pPr eaLnBrk="1" hangingPunct="1"/>
            <a:r>
              <a:rPr lang="en-GB" sz="2400" b="1" smtClean="0"/>
              <a:t>Justified, Partly Justified or Not Justified</a:t>
            </a:r>
          </a:p>
          <a:p>
            <a:pPr lvl="1" eaLnBrk="1" hangingPunct="1"/>
            <a:r>
              <a:rPr lang="en-GB" sz="2400" b="1" smtClean="0"/>
              <a:t>Recommendations</a:t>
            </a:r>
          </a:p>
          <a:p>
            <a:pPr lvl="1" eaLnBrk="1" hangingPunct="1"/>
            <a:r>
              <a:rPr lang="en-GB" sz="2400" b="1" smtClean="0"/>
              <a:t>Suggestions or Observations</a:t>
            </a:r>
          </a:p>
          <a:p>
            <a:pPr eaLnBrk="1" hangingPunct="1"/>
            <a:r>
              <a:rPr lang="en-GB" sz="2400" b="1" smtClean="0"/>
              <a:t>Compliance – very strong record. </a:t>
            </a:r>
          </a:p>
          <a:p>
            <a:pPr lvl="1" eaLnBrk="1" hangingPunct="1"/>
            <a:r>
              <a:rPr lang="en-GB" sz="2400" b="1" smtClean="0"/>
              <a:t>Monitoring compliance</a:t>
            </a:r>
          </a:p>
        </p:txBody>
      </p:sp>
      <p:sp>
        <p:nvSpPr>
          <p:cNvPr id="4" name="Slide Number Placeholder 3"/>
          <p:cNvSpPr>
            <a:spLocks noGrp="1"/>
          </p:cNvSpPr>
          <p:nvPr>
            <p:ph type="sldNum" sz="quarter" idx="10"/>
          </p:nvPr>
        </p:nvSpPr>
        <p:spPr/>
        <p:txBody>
          <a:bodyPr/>
          <a:lstStyle/>
          <a:p>
            <a:pPr>
              <a:defRPr/>
            </a:pPr>
            <a:fld id="{E131700F-CE93-42FE-BD71-6CA3B555025D}" type="slidenum">
              <a:rPr lang="en-GB" smtClean="0"/>
              <a:pPr>
                <a:defRPr/>
              </a:pPr>
              <a:t>11</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540C1C24-F93F-4173-B18B-A381EB6A21F7}" type="slidenum">
              <a:rPr lang="en-US"/>
              <a:pPr>
                <a:defRPr/>
              </a:pPr>
              <a:t>12</a:t>
            </a:fld>
            <a:endParaRPr lang="en-US"/>
          </a:p>
        </p:txBody>
      </p:sp>
      <p:sp>
        <p:nvSpPr>
          <p:cNvPr id="36866"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E3DF6ECD-552E-462D-A05C-A092B9B8283D}" type="slidenum">
              <a:rPr lang="en-US" sz="1200">
                <a:latin typeface="Arial Black" pitchFamily="34" charset="0"/>
              </a:rPr>
              <a:pPr algn="r" eaLnBrk="1" hangingPunct="1"/>
              <a:t>12</a:t>
            </a:fld>
            <a:endParaRPr lang="en-US" sz="1200">
              <a:latin typeface="Arial Black" pitchFamily="34" charset="0"/>
            </a:endParaRPr>
          </a:p>
        </p:txBody>
      </p:sp>
      <p:sp>
        <p:nvSpPr>
          <p:cNvPr id="36867" name="Rectangle 2"/>
          <p:cNvSpPr>
            <a:spLocks noGrp="1" noChangeArrowheads="1"/>
          </p:cNvSpPr>
          <p:nvPr>
            <p:ph type="title"/>
          </p:nvPr>
        </p:nvSpPr>
        <p:spPr/>
        <p:txBody>
          <a:bodyPr/>
          <a:lstStyle/>
          <a:p>
            <a:pPr eaLnBrk="1" hangingPunct="1"/>
            <a:r>
              <a:rPr lang="en-GB" sz="4000" b="1" dirty="0" smtClean="0"/>
              <a:t>The OIA’s Complaint Outcome sets out…</a:t>
            </a:r>
            <a:endParaRPr lang="en-US" sz="4000" b="1" dirty="0" smtClean="0"/>
          </a:p>
        </p:txBody>
      </p:sp>
      <p:sp>
        <p:nvSpPr>
          <p:cNvPr id="36868" name="Rectangle 3"/>
          <p:cNvSpPr>
            <a:spLocks noGrp="1" noChangeArrowheads="1"/>
          </p:cNvSpPr>
          <p:nvPr>
            <p:ph type="body" idx="1"/>
          </p:nvPr>
        </p:nvSpPr>
        <p:spPr/>
        <p:txBody>
          <a:bodyPr/>
          <a:lstStyle/>
          <a:p>
            <a:pPr eaLnBrk="1" hangingPunct="1">
              <a:buSzTx/>
              <a:buFont typeface="Wingdings" pitchFamily="2" charset="2"/>
              <a:buChar char="q"/>
            </a:pPr>
            <a:endParaRPr lang="en-GB" dirty="0" smtClean="0"/>
          </a:p>
          <a:p>
            <a:pPr eaLnBrk="1" hangingPunct="1">
              <a:buSzTx/>
              <a:buFont typeface="Wingdings" pitchFamily="2" charset="2"/>
              <a:buChar char="q"/>
            </a:pPr>
            <a:endParaRPr lang="en-GB" dirty="0" smtClean="0"/>
          </a:p>
          <a:p>
            <a:pPr eaLnBrk="1" hangingPunct="1">
              <a:buSzTx/>
              <a:buFont typeface="Arial" pitchFamily="34" charset="0"/>
              <a:buChar char="•"/>
            </a:pPr>
            <a:r>
              <a:rPr lang="en-GB" sz="2400" dirty="0" smtClean="0"/>
              <a:t>Our understanding of the complaint</a:t>
            </a:r>
          </a:p>
          <a:p>
            <a:pPr eaLnBrk="1" hangingPunct="1">
              <a:buSzTx/>
              <a:buFont typeface="Arial" pitchFamily="34" charset="0"/>
              <a:buChar char="•"/>
            </a:pPr>
            <a:r>
              <a:rPr lang="en-GB" sz="2400" dirty="0" smtClean="0"/>
              <a:t>Background</a:t>
            </a:r>
          </a:p>
          <a:p>
            <a:pPr eaLnBrk="1" hangingPunct="1">
              <a:buSzTx/>
              <a:buFont typeface="Arial" pitchFamily="34" charset="0"/>
              <a:buChar char="•"/>
            </a:pPr>
            <a:r>
              <a:rPr lang="en-GB" sz="2400" dirty="0" smtClean="0"/>
              <a:t>The OIA Review Process</a:t>
            </a:r>
          </a:p>
          <a:p>
            <a:pPr eaLnBrk="1" hangingPunct="1">
              <a:buSzTx/>
              <a:buFont typeface="Arial" pitchFamily="34" charset="0"/>
              <a:buChar char="•"/>
            </a:pPr>
            <a:r>
              <a:rPr lang="en-GB" sz="2400" dirty="0" smtClean="0"/>
              <a:t>Our review of the complaint and our conclusions</a:t>
            </a:r>
          </a:p>
          <a:p>
            <a:pPr eaLnBrk="1" hangingPunct="1">
              <a:buSzTx/>
              <a:buFont typeface="Arial" pitchFamily="34" charset="0"/>
              <a:buChar char="•"/>
            </a:pPr>
            <a:r>
              <a:rPr lang="en-GB" sz="2400" dirty="0" smtClean="0"/>
              <a:t>Decision and Recommendations (if any) or Suggestions</a:t>
            </a:r>
          </a:p>
          <a:p>
            <a:pPr eaLnBrk="1" hangingPunct="1">
              <a:buSzTx/>
              <a:buFont typeface="Wingdings" pitchFamily="2" charset="2"/>
              <a:buNone/>
            </a:pPr>
            <a:endParaRPr lang="en-GB"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8FDA7695-3155-4FB0-B3D8-F3B8F5BD487D}" type="slidenum">
              <a:rPr lang="en-US"/>
              <a:pPr>
                <a:defRPr/>
              </a:pPr>
              <a:t>13</a:t>
            </a:fld>
            <a:endParaRPr lang="en-US"/>
          </a:p>
        </p:txBody>
      </p:sp>
      <p:sp>
        <p:nvSpPr>
          <p:cNvPr id="40962"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03BA6044-2238-4374-ACCE-97DC4DD0C9E4}" type="slidenum">
              <a:rPr lang="en-US" sz="1200">
                <a:latin typeface="Arial Black" pitchFamily="34" charset="0"/>
              </a:rPr>
              <a:pPr algn="r" eaLnBrk="1" hangingPunct="1"/>
              <a:t>13</a:t>
            </a:fld>
            <a:endParaRPr lang="en-US" sz="1200">
              <a:latin typeface="Arial Black" pitchFamily="34" charset="0"/>
            </a:endParaRPr>
          </a:p>
        </p:txBody>
      </p:sp>
      <p:sp>
        <p:nvSpPr>
          <p:cNvPr id="40963" name="Rectangle 2"/>
          <p:cNvSpPr>
            <a:spLocks noGrp="1" noChangeArrowheads="1"/>
          </p:cNvSpPr>
          <p:nvPr>
            <p:ph type="title"/>
          </p:nvPr>
        </p:nvSpPr>
        <p:spPr/>
        <p:txBody>
          <a:bodyPr/>
          <a:lstStyle/>
          <a:p>
            <a:pPr eaLnBrk="1" hangingPunct="1"/>
            <a:r>
              <a:rPr lang="en-GB" sz="3600" b="1" dirty="0" smtClean="0"/>
              <a:t>Why we decide complaints about academic appeals are justified</a:t>
            </a:r>
            <a:endParaRPr lang="en-US" sz="3600" b="1" dirty="0" smtClean="0"/>
          </a:p>
        </p:txBody>
      </p:sp>
      <p:sp>
        <p:nvSpPr>
          <p:cNvPr id="40964" name="Rectangle 3"/>
          <p:cNvSpPr>
            <a:spLocks noGrp="1" noChangeArrowheads="1"/>
          </p:cNvSpPr>
          <p:nvPr>
            <p:ph type="body" idx="1"/>
          </p:nvPr>
        </p:nvSpPr>
        <p:spPr>
          <a:xfrm>
            <a:off x="467544" y="1746250"/>
            <a:ext cx="8229600" cy="5111750"/>
          </a:xfrm>
        </p:spPr>
        <p:txBody>
          <a:bodyPr/>
          <a:lstStyle/>
          <a:p>
            <a:pPr eaLnBrk="1" hangingPunct="1">
              <a:lnSpc>
                <a:spcPct val="90000"/>
              </a:lnSpc>
              <a:buSzTx/>
              <a:buFont typeface="Wingdings" pitchFamily="2" charset="2"/>
              <a:buChar char="q"/>
            </a:pPr>
            <a:endParaRPr lang="en-GB" dirty="0" smtClean="0"/>
          </a:p>
          <a:p>
            <a:pPr eaLnBrk="1" hangingPunct="1">
              <a:lnSpc>
                <a:spcPct val="90000"/>
              </a:lnSpc>
              <a:buSzTx/>
              <a:buFont typeface="Arial" pitchFamily="34" charset="0"/>
              <a:buChar char="•"/>
            </a:pPr>
            <a:r>
              <a:rPr lang="en-GB" dirty="0" smtClean="0"/>
              <a:t>University failed to follow procedures</a:t>
            </a:r>
          </a:p>
          <a:p>
            <a:pPr eaLnBrk="1" hangingPunct="1">
              <a:lnSpc>
                <a:spcPct val="90000"/>
              </a:lnSpc>
              <a:buSzTx/>
              <a:buFont typeface="Arial" pitchFamily="34" charset="0"/>
              <a:buChar char="•"/>
            </a:pPr>
            <a:r>
              <a:rPr lang="en-GB" dirty="0" smtClean="0"/>
              <a:t>Breaches of the duty to act fairly (natural justice)</a:t>
            </a:r>
          </a:p>
          <a:p>
            <a:pPr eaLnBrk="1" hangingPunct="1">
              <a:lnSpc>
                <a:spcPct val="90000"/>
              </a:lnSpc>
              <a:buSzTx/>
              <a:buFont typeface="Arial" pitchFamily="34" charset="0"/>
              <a:buChar char="•"/>
            </a:pPr>
            <a:r>
              <a:rPr lang="en-GB" dirty="0" smtClean="0"/>
              <a:t>Information not properly considered</a:t>
            </a:r>
          </a:p>
          <a:p>
            <a:pPr eaLnBrk="1" hangingPunct="1">
              <a:lnSpc>
                <a:spcPct val="90000"/>
              </a:lnSpc>
              <a:buSzTx/>
              <a:buFont typeface="Arial" pitchFamily="34" charset="0"/>
              <a:buChar char="•"/>
            </a:pPr>
            <a:r>
              <a:rPr lang="en-GB" dirty="0" smtClean="0"/>
              <a:t>Delay or maladministration</a:t>
            </a:r>
          </a:p>
          <a:p>
            <a:pPr eaLnBrk="1" hangingPunct="1">
              <a:lnSpc>
                <a:spcPct val="90000"/>
              </a:lnSpc>
              <a:buSzTx/>
              <a:buFont typeface="Arial" pitchFamily="34" charset="0"/>
              <a:buChar char="•"/>
            </a:pPr>
            <a:r>
              <a:rPr lang="en-GB" dirty="0" smtClean="0"/>
              <a:t>Non-implementation of appeal panel decision</a:t>
            </a:r>
          </a:p>
          <a:p>
            <a:pPr eaLnBrk="1" hangingPunct="1">
              <a:lnSpc>
                <a:spcPct val="90000"/>
              </a:lnSpc>
              <a:buSzTx/>
              <a:buFont typeface="Arial" pitchFamily="34" charset="0"/>
              <a:buChar char="•"/>
            </a:pPr>
            <a:r>
              <a:rPr lang="en-GB" dirty="0" smtClean="0"/>
              <a:t>Cohort dealt with inconsistently</a:t>
            </a:r>
          </a:p>
          <a:p>
            <a:pPr eaLnBrk="1" hangingPunct="1">
              <a:lnSpc>
                <a:spcPct val="90000"/>
              </a:lnSpc>
              <a:buSzTx/>
              <a:buFont typeface="Arial" pitchFamily="34" charset="0"/>
              <a:buChar char="•"/>
            </a:pPr>
            <a:r>
              <a:rPr lang="en-GB" dirty="0" smtClean="0"/>
              <a:t>Inadequate supervision/tuition/equipment</a:t>
            </a:r>
          </a:p>
          <a:p>
            <a:pPr eaLnBrk="1" hangingPunct="1">
              <a:lnSpc>
                <a:spcPct val="90000"/>
              </a:lnSpc>
              <a:buSzTx/>
              <a:buFont typeface="Arial" pitchFamily="34" charset="0"/>
              <a:buChar char="•"/>
            </a:pPr>
            <a:r>
              <a:rPr lang="en-GB" dirty="0" smtClean="0"/>
              <a:t>Poor communication or misinformation</a:t>
            </a:r>
          </a:p>
          <a:p>
            <a:pPr eaLnBrk="1" hangingPunct="1">
              <a:lnSpc>
                <a:spcPct val="90000"/>
              </a:lnSpc>
              <a:buSzTx/>
              <a:buFont typeface="Arial" pitchFamily="34" charset="0"/>
              <a:buChar char="•"/>
            </a:pPr>
            <a:r>
              <a:rPr lang="en-GB" dirty="0" smtClean="0"/>
              <a:t>Discrimination issues, especially disability</a:t>
            </a:r>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F262EBD6-769D-4B3E-ACE4-F11FA229B2EC}" type="slidenum">
              <a:rPr lang="en-US"/>
              <a:pPr>
                <a:defRPr/>
              </a:pPr>
              <a:t>14</a:t>
            </a:fld>
            <a:endParaRPr lang="en-US"/>
          </a:p>
        </p:txBody>
      </p:sp>
      <p:sp>
        <p:nvSpPr>
          <p:cNvPr id="81922" name="Rectangle 2"/>
          <p:cNvSpPr>
            <a:spLocks noGrp="1" noChangeArrowheads="1"/>
          </p:cNvSpPr>
          <p:nvPr>
            <p:ph type="title"/>
          </p:nvPr>
        </p:nvSpPr>
        <p:spPr/>
        <p:txBody>
          <a:bodyPr/>
          <a:lstStyle/>
          <a:p>
            <a:r>
              <a:rPr lang="en-GB" sz="4000" b="1" dirty="0" smtClean="0"/>
              <a:t>Types of Recommendation</a:t>
            </a:r>
            <a:endParaRPr lang="en-US" sz="4000" b="1" dirty="0" smtClean="0"/>
          </a:p>
        </p:txBody>
      </p:sp>
      <p:sp>
        <p:nvSpPr>
          <p:cNvPr id="81923" name="Rectangle 3"/>
          <p:cNvSpPr>
            <a:spLocks noGrp="1" noChangeArrowheads="1"/>
          </p:cNvSpPr>
          <p:nvPr>
            <p:ph type="body" idx="1"/>
          </p:nvPr>
        </p:nvSpPr>
        <p:spPr>
          <a:xfrm>
            <a:off x="611560" y="1844824"/>
            <a:ext cx="7921625" cy="4537075"/>
          </a:xfrm>
        </p:spPr>
        <p:txBody>
          <a:bodyPr/>
          <a:lstStyle/>
          <a:p>
            <a:pPr eaLnBrk="1" hangingPunct="1">
              <a:buSzTx/>
              <a:buNone/>
            </a:pPr>
            <a:endParaRPr lang="en-GB" dirty="0" smtClean="0"/>
          </a:p>
          <a:p>
            <a:pPr eaLnBrk="1" hangingPunct="1">
              <a:buClr>
                <a:srgbClr val="009999"/>
              </a:buClr>
              <a:buSzTx/>
              <a:buFont typeface="Arial" pitchFamily="34" charset="0"/>
              <a:buChar char="•"/>
            </a:pPr>
            <a:r>
              <a:rPr lang="en-GB" dirty="0" smtClean="0"/>
              <a:t>Refer back to the university to reconsider a final decision, allow another opportunity to take an assessment or take some other action</a:t>
            </a:r>
          </a:p>
          <a:p>
            <a:pPr eaLnBrk="1" hangingPunct="1">
              <a:buSzTx/>
              <a:buFont typeface="Arial" pitchFamily="34" charset="0"/>
              <a:buChar char="•"/>
            </a:pPr>
            <a:endParaRPr lang="en-GB" dirty="0" smtClean="0"/>
          </a:p>
          <a:p>
            <a:pPr eaLnBrk="1" hangingPunct="1">
              <a:buSzTx/>
              <a:buFont typeface="Arial" pitchFamily="34" charset="0"/>
              <a:buChar char="•"/>
            </a:pPr>
            <a:r>
              <a:rPr lang="en-GB" dirty="0" smtClean="0"/>
              <a:t>Financial compensation</a:t>
            </a:r>
          </a:p>
          <a:p>
            <a:pPr eaLnBrk="1" hangingPunct="1">
              <a:buSzTx/>
              <a:buFont typeface="Arial" pitchFamily="34" charset="0"/>
              <a:buChar char="•"/>
            </a:pPr>
            <a:endParaRPr lang="en-GB" dirty="0" smtClean="0"/>
          </a:p>
          <a:p>
            <a:pPr eaLnBrk="1" hangingPunct="1">
              <a:buSzTx/>
              <a:buFont typeface="Arial" pitchFamily="34" charset="0"/>
              <a:buChar char="•"/>
            </a:pPr>
            <a:r>
              <a:rPr lang="en-GB" dirty="0" smtClean="0"/>
              <a:t>University to change its internal procedures</a:t>
            </a:r>
          </a:p>
          <a:p>
            <a:pPr eaLnBrk="1" hangingPunct="1">
              <a:buSzTx/>
              <a:buFont typeface="Arial" pitchFamily="34" charset="0"/>
              <a:buChar char="•"/>
            </a:pPr>
            <a:endParaRPr lang="en-GB" dirty="0" smtClean="0"/>
          </a:p>
          <a:p>
            <a:pPr eaLnBrk="1" hangingPunct="1">
              <a:buSzTx/>
              <a:buFont typeface="Arial" pitchFamily="34" charset="0"/>
              <a:buChar char="•"/>
            </a:pPr>
            <a:r>
              <a:rPr lang="en-GB" dirty="0" smtClean="0"/>
              <a:t>University to implement staff training</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Cases 1</a:t>
            </a:r>
            <a:endParaRPr lang="en-GB" b="1" dirty="0"/>
          </a:p>
        </p:txBody>
      </p:sp>
      <p:sp>
        <p:nvSpPr>
          <p:cNvPr id="3" name="Content Placeholder 2"/>
          <p:cNvSpPr>
            <a:spLocks noGrp="1"/>
          </p:cNvSpPr>
          <p:nvPr>
            <p:ph idx="1"/>
          </p:nvPr>
        </p:nvSpPr>
        <p:spPr/>
        <p:txBody>
          <a:bodyPr/>
          <a:lstStyle/>
          <a:p>
            <a:r>
              <a:rPr lang="en-GB" sz="1700" b="1" dirty="0" smtClean="0"/>
              <a:t>Student A </a:t>
            </a:r>
            <a:r>
              <a:rPr lang="en-GB" sz="1700" dirty="0" smtClean="0"/>
              <a:t>– registered on MA by research. </a:t>
            </a:r>
          </a:p>
          <a:p>
            <a:r>
              <a:rPr lang="en-GB" sz="1700" dirty="0" smtClean="0"/>
              <a:t>Supervisor (X) said thesis required only stylistic changes. However, X believed A’s English was inadequate but did not advise her about appropriate classes. X ambiguous in feedback about what required in thesis and asked for advice from another colleague. Thesis subsequently referred. Student complained about inadequate supervision. </a:t>
            </a:r>
            <a:r>
              <a:rPr lang="en-GB" sz="1700" dirty="0"/>
              <a:t>T</a:t>
            </a:r>
            <a:r>
              <a:rPr lang="en-GB" sz="1700" dirty="0" smtClean="0"/>
              <a:t>he University  rejected complaint. </a:t>
            </a:r>
          </a:p>
          <a:p>
            <a:r>
              <a:rPr lang="en-GB" sz="1700" dirty="0" smtClean="0"/>
              <a:t>We found </a:t>
            </a:r>
            <a:r>
              <a:rPr lang="en-GB" sz="1700" b="1" dirty="0" smtClean="0"/>
              <a:t>Justified </a:t>
            </a:r>
            <a:r>
              <a:rPr lang="en-GB" sz="1700" dirty="0" smtClean="0"/>
              <a:t>– the University unable to provide record of supervision. X had not provided many of the elements set out in Handbook. Our review showed supervisor had many other commitments and ill health and was not able to respond to A. The University failed to demonstrate it complied with normal professional levels of supervision and guidance routinely anticipated. Also delays in handling case throughout.</a:t>
            </a:r>
          </a:p>
          <a:p>
            <a:r>
              <a:rPr lang="en-GB" sz="1700" dirty="0"/>
              <a:t>T</a:t>
            </a:r>
            <a:r>
              <a:rPr lang="en-GB" sz="1700" dirty="0" smtClean="0"/>
              <a:t>he University should offer £3,500 in compensation for legitimate concerns about supervision and delays.</a:t>
            </a:r>
          </a:p>
        </p:txBody>
      </p:sp>
      <p:sp>
        <p:nvSpPr>
          <p:cNvPr id="4" name="Slide Number Placeholder 3"/>
          <p:cNvSpPr>
            <a:spLocks noGrp="1"/>
          </p:cNvSpPr>
          <p:nvPr>
            <p:ph type="sldNum" sz="quarter" idx="10"/>
          </p:nvPr>
        </p:nvSpPr>
        <p:spPr/>
        <p:txBody>
          <a:bodyPr/>
          <a:lstStyle/>
          <a:p>
            <a:fld id="{0125C5CA-88A0-4727-81FD-694252239BB9}" type="slidenum">
              <a:rPr lang="en-GB" smtClean="0"/>
              <a:pPr/>
              <a:t>15</a:t>
            </a:fld>
            <a:endParaRPr lang="en-GB" dirty="0"/>
          </a:p>
        </p:txBody>
      </p:sp>
    </p:spTree>
    <p:extLst>
      <p:ext uri="{BB962C8B-B14F-4D97-AF65-F5344CB8AC3E}">
        <p14:creationId xmlns:p14="http://schemas.microsoft.com/office/powerpoint/2010/main" val="58380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Cases 2</a:t>
            </a:r>
            <a:endParaRPr lang="en-GB" b="1" dirty="0"/>
          </a:p>
        </p:txBody>
      </p:sp>
      <p:sp>
        <p:nvSpPr>
          <p:cNvPr id="3" name="Content Placeholder 2"/>
          <p:cNvSpPr>
            <a:spLocks noGrp="1"/>
          </p:cNvSpPr>
          <p:nvPr>
            <p:ph idx="1"/>
          </p:nvPr>
        </p:nvSpPr>
        <p:spPr/>
        <p:txBody>
          <a:bodyPr/>
          <a:lstStyle/>
          <a:p>
            <a:r>
              <a:rPr lang="en-GB" dirty="0" smtClean="0"/>
              <a:t>Student B on 2 year taught masters. Applied for study on basis of prospectus which promised </a:t>
            </a:r>
            <a:r>
              <a:rPr lang="en-GB" i="1" dirty="0" smtClean="0"/>
              <a:t>gold standard  </a:t>
            </a:r>
            <a:r>
              <a:rPr lang="en-GB" dirty="0" smtClean="0"/>
              <a:t>of course. Tuition fee  was proportionately much higher than similar courses elsewhere. </a:t>
            </a:r>
          </a:p>
          <a:p>
            <a:r>
              <a:rPr lang="en-GB" dirty="0" smtClean="0"/>
              <a:t>OIA found </a:t>
            </a:r>
            <a:r>
              <a:rPr lang="en-GB" b="1" dirty="0" smtClean="0"/>
              <a:t>Partly Justified </a:t>
            </a:r>
            <a:r>
              <a:rPr lang="en-GB" dirty="0" smtClean="0"/>
              <a:t>as advertising partly misrepresented the course. OIA also found time taken to deal with complaint unreasonable – by time the University was dealing with case B had left his studies and was working abroad so more onerous to deal with case. </a:t>
            </a:r>
          </a:p>
          <a:p>
            <a:r>
              <a:rPr lang="en-GB" dirty="0" smtClean="0"/>
              <a:t>Compensation to be offered by the University was £3000 – it would have been higher but record showed that the student had already withheld £3000 because of his dissatisfaction (the University had not noticed!)</a:t>
            </a:r>
            <a:endParaRPr lang="en-GB"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16</a:t>
            </a:fld>
            <a:endParaRPr lang="en-GB" dirty="0"/>
          </a:p>
        </p:txBody>
      </p:sp>
    </p:spTree>
    <p:extLst>
      <p:ext uri="{BB962C8B-B14F-4D97-AF65-F5344CB8AC3E}">
        <p14:creationId xmlns:p14="http://schemas.microsoft.com/office/powerpoint/2010/main" val="316443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Cases 3</a:t>
            </a:r>
            <a:endParaRPr lang="en-GB" b="1" dirty="0"/>
          </a:p>
        </p:txBody>
      </p:sp>
      <p:sp>
        <p:nvSpPr>
          <p:cNvPr id="3" name="Content Placeholder 2"/>
          <p:cNvSpPr>
            <a:spLocks noGrp="1"/>
          </p:cNvSpPr>
          <p:nvPr>
            <p:ph idx="1"/>
          </p:nvPr>
        </p:nvSpPr>
        <p:spPr/>
        <p:txBody>
          <a:bodyPr/>
          <a:lstStyle/>
          <a:p>
            <a:r>
              <a:rPr lang="en-GB" dirty="0" smtClean="0"/>
              <a:t>Student C was UG and had place in halls of residence for first academic year. C did not enjoy experience: noise, dirty kitchens etc… The University responded to initial complaints and acted to tackle these problems. C did not like communal life and wanted to leave after one term. </a:t>
            </a:r>
            <a:r>
              <a:rPr lang="en-GB" dirty="0"/>
              <a:t>T</a:t>
            </a:r>
            <a:r>
              <a:rPr lang="en-GB" dirty="0" smtClean="0"/>
              <a:t>he University explained nature of contract and need to have a replacement tenant. C left, no replacement and owed two terms’ rent which she asked to be waived.</a:t>
            </a:r>
          </a:p>
          <a:p>
            <a:r>
              <a:rPr lang="en-GB" b="1" dirty="0" smtClean="0"/>
              <a:t>Not Justified:</a:t>
            </a:r>
            <a:r>
              <a:rPr lang="en-GB" dirty="0" smtClean="0"/>
              <a:t> the University clearly explained at each stage and responded to C accordingly. Had taken active steps to deal with noise even before C complained. C had expectations of a different type of experience from that in standard model of shared flats. She had wanted a single sex old style hall which was not available at HEI.</a:t>
            </a:r>
            <a:endParaRPr lang="en-GB" b="1"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17</a:t>
            </a:fld>
            <a:endParaRPr lang="en-GB" dirty="0"/>
          </a:p>
        </p:txBody>
      </p:sp>
    </p:spTree>
    <p:extLst>
      <p:ext uri="{BB962C8B-B14F-4D97-AF65-F5344CB8AC3E}">
        <p14:creationId xmlns:p14="http://schemas.microsoft.com/office/powerpoint/2010/main" val="291364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Cases 4</a:t>
            </a:r>
            <a:endParaRPr lang="en-GB" b="1" dirty="0"/>
          </a:p>
        </p:txBody>
      </p:sp>
      <p:sp>
        <p:nvSpPr>
          <p:cNvPr id="3" name="Content Placeholder 2"/>
          <p:cNvSpPr>
            <a:spLocks noGrp="1"/>
          </p:cNvSpPr>
          <p:nvPr>
            <p:ph idx="1"/>
          </p:nvPr>
        </p:nvSpPr>
        <p:spPr/>
        <p:txBody>
          <a:bodyPr/>
          <a:lstStyle/>
          <a:p>
            <a:r>
              <a:rPr lang="en-GB" dirty="0" smtClean="0"/>
              <a:t>Student D was reading for PhD and appealed about outcome of viva. D was registered at a college which could not award PhDs at this point and therefore the PhD was to be awarded by a University. In the four years that D was registered, college obtained awarding powers. D’s appeal initially  appeared to be based on AJ – that the examiners did not understand his subject.</a:t>
            </a:r>
          </a:p>
          <a:p>
            <a:r>
              <a:rPr lang="en-GB" dirty="0" smtClean="0"/>
              <a:t>We found the case </a:t>
            </a:r>
            <a:r>
              <a:rPr lang="en-GB" b="1" dirty="0" smtClean="0"/>
              <a:t>Justified: </a:t>
            </a:r>
            <a:r>
              <a:rPr lang="en-GB" dirty="0" smtClean="0"/>
              <a:t>on examining the University’s regulations it became clear that the University had confused which procedures applied and did not comply with its own regulations requiring that examiners had a particular profile of academic and examination experience. </a:t>
            </a:r>
          </a:p>
          <a:p>
            <a:r>
              <a:rPr lang="en-GB" dirty="0" smtClean="0"/>
              <a:t>We asked the University to offer D a further year at the University with supervision followed by a fresh first submission of his thesis. </a:t>
            </a:r>
            <a:endParaRPr lang="en-GB"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18</a:t>
            </a:fld>
            <a:endParaRPr lang="en-GB" dirty="0"/>
          </a:p>
        </p:txBody>
      </p:sp>
    </p:spTree>
    <p:extLst>
      <p:ext uri="{BB962C8B-B14F-4D97-AF65-F5344CB8AC3E}">
        <p14:creationId xmlns:p14="http://schemas.microsoft.com/office/powerpoint/2010/main" val="327738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The OIA</a:t>
            </a:r>
            <a:endParaRPr lang="en-GB" sz="4000" b="1" dirty="0"/>
          </a:p>
        </p:txBody>
      </p:sp>
      <p:sp>
        <p:nvSpPr>
          <p:cNvPr id="3" name="Content Placeholder 2"/>
          <p:cNvSpPr>
            <a:spLocks noGrp="1"/>
          </p:cNvSpPr>
          <p:nvPr>
            <p:ph idx="1"/>
          </p:nvPr>
        </p:nvSpPr>
        <p:spPr/>
        <p:txBody>
          <a:bodyPr/>
          <a:lstStyle/>
          <a:p>
            <a:endParaRPr lang="en-GB" dirty="0" smtClean="0"/>
          </a:p>
          <a:p>
            <a:r>
              <a:rPr lang="en-GB" dirty="0" smtClean="0"/>
              <a:t>Framework for a single complaints Scheme independent of HEIs was set out in the Higher Education Act 2004.</a:t>
            </a:r>
          </a:p>
          <a:p>
            <a:r>
              <a:rPr lang="en-GB" dirty="0" smtClean="0"/>
              <a:t>From 1 January 2005 all Universities in England and Wales were covered by the Scheme Rules and have to have compatible internal procedures in place. Not a regulator. SPSO in Scotland.</a:t>
            </a:r>
          </a:p>
          <a:p>
            <a:r>
              <a:rPr lang="en-GB" dirty="0" smtClean="0"/>
              <a:t>Funded exclusively from compulsory subscriptions from HEIs based on the number of registered students.</a:t>
            </a:r>
          </a:p>
          <a:p>
            <a:r>
              <a:rPr lang="en-GB" dirty="0" smtClean="0"/>
              <a:t>Independent of both Government and HEIs.</a:t>
            </a:r>
          </a:p>
          <a:p>
            <a:r>
              <a:rPr lang="en-GB" dirty="0" smtClean="0"/>
              <a:t>Private Company with a Board of Directors.</a:t>
            </a:r>
          </a:p>
        </p:txBody>
      </p:sp>
      <p:sp>
        <p:nvSpPr>
          <p:cNvPr id="4" name="Slide Number Placeholder 3"/>
          <p:cNvSpPr>
            <a:spLocks noGrp="1"/>
          </p:cNvSpPr>
          <p:nvPr>
            <p:ph type="sldNum" sz="quarter" idx="10"/>
          </p:nvPr>
        </p:nvSpPr>
        <p:spPr/>
        <p:txBody>
          <a:bodyPr/>
          <a:lstStyle/>
          <a:p>
            <a:fld id="{0125C5CA-88A0-4727-81FD-694252239BB9}" type="slidenum">
              <a:rPr lang="en-GB" smtClean="0"/>
              <a:pPr/>
              <a:t>1</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Cases 5</a:t>
            </a:r>
            <a:endParaRPr lang="en-GB" b="1" dirty="0"/>
          </a:p>
        </p:txBody>
      </p:sp>
      <p:sp>
        <p:nvSpPr>
          <p:cNvPr id="3" name="Content Placeholder 2"/>
          <p:cNvSpPr>
            <a:spLocks noGrp="1"/>
          </p:cNvSpPr>
          <p:nvPr>
            <p:ph idx="1"/>
          </p:nvPr>
        </p:nvSpPr>
        <p:spPr/>
        <p:txBody>
          <a:bodyPr/>
          <a:lstStyle/>
          <a:p>
            <a:r>
              <a:rPr lang="en-GB" sz="1900" dirty="0" smtClean="0"/>
              <a:t>Student E was awarded a scholarship to read for a PhD. He researched his supervisor’s (Y) work and believed Y had plagiarised another student. He registered his concern at the University but there was no response. The relationship between E and Y broke down and E reported evidence of plagiarism to a publisher of Y’s work. There were allegations of H &amp; S breaches against E.  All of this culminated in various procedures including a disciplinary against E. E’s bursary was also threatened.  </a:t>
            </a:r>
          </a:p>
          <a:p>
            <a:r>
              <a:rPr lang="en-GB" sz="1900" dirty="0" smtClean="0"/>
              <a:t>We found this case </a:t>
            </a:r>
            <a:r>
              <a:rPr lang="en-GB" sz="1900" b="1" dirty="0" smtClean="0"/>
              <a:t>Justified: </a:t>
            </a:r>
            <a:r>
              <a:rPr lang="en-GB" sz="1900" dirty="0" smtClean="0"/>
              <a:t>the University did not properly investigate significant allegations of malpractice when it should have done and there was strong evidence that E was treated </a:t>
            </a:r>
            <a:r>
              <a:rPr lang="en-GB" sz="1900" dirty="0"/>
              <a:t>l</a:t>
            </a:r>
            <a:r>
              <a:rPr lang="en-GB" sz="1900" dirty="0" smtClean="0"/>
              <a:t>ess favourably. We recommended £5,000 for the distress and inconvenience along with a written apology. (E had completed his PhD successfully otherwise this might have been a much larger figure.)</a:t>
            </a:r>
            <a:endParaRPr lang="en-GB" sz="1900" b="1"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19</a:t>
            </a:fld>
            <a:endParaRPr lang="en-GB" dirty="0"/>
          </a:p>
        </p:txBody>
      </p:sp>
    </p:spTree>
    <p:extLst>
      <p:ext uri="{BB962C8B-B14F-4D97-AF65-F5344CB8AC3E}">
        <p14:creationId xmlns:p14="http://schemas.microsoft.com/office/powerpoint/2010/main" val="339051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298BA542-7725-44F0-9EF3-C30A81269464}" type="slidenum">
              <a:rPr lang="en-US"/>
              <a:pPr>
                <a:defRPr/>
              </a:pPr>
              <a:t>20</a:t>
            </a:fld>
            <a:endParaRPr lang="en-US"/>
          </a:p>
        </p:txBody>
      </p:sp>
      <p:sp>
        <p:nvSpPr>
          <p:cNvPr id="34818" name="Slide Number Placeholder 6"/>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FFAFFD27-4E0F-468E-BAF3-66AB5141786A}" type="slidenum">
              <a:rPr lang="en-US" sz="1200">
                <a:latin typeface="Arial Black" pitchFamily="34" charset="0"/>
              </a:rPr>
              <a:pPr algn="r" eaLnBrk="1" hangingPunct="1"/>
              <a:t>20</a:t>
            </a:fld>
            <a:endParaRPr lang="en-US" sz="1200">
              <a:latin typeface="Arial Black" pitchFamily="34" charset="0"/>
            </a:endParaRPr>
          </a:p>
        </p:txBody>
      </p:sp>
      <p:sp>
        <p:nvSpPr>
          <p:cNvPr id="34819" name="Rectangle 2"/>
          <p:cNvSpPr>
            <a:spLocks noGrp="1" noChangeArrowheads="1"/>
          </p:cNvSpPr>
          <p:nvPr>
            <p:ph type="title"/>
          </p:nvPr>
        </p:nvSpPr>
        <p:spPr/>
        <p:txBody>
          <a:bodyPr/>
          <a:lstStyle/>
          <a:p>
            <a:pPr eaLnBrk="1" hangingPunct="1"/>
            <a:r>
              <a:rPr lang="en-GB" sz="4000" b="1" dirty="0" smtClean="0"/>
              <a:t>What happens after the decision is issued?</a:t>
            </a:r>
            <a:endParaRPr lang="en-US" sz="4000" b="1" dirty="0" smtClean="0"/>
          </a:p>
        </p:txBody>
      </p:sp>
      <p:sp>
        <p:nvSpPr>
          <p:cNvPr id="34820" name="Rectangle 3"/>
          <p:cNvSpPr>
            <a:spLocks noGrp="1" noChangeArrowheads="1"/>
          </p:cNvSpPr>
          <p:nvPr>
            <p:ph type="body" sz="half" idx="1"/>
          </p:nvPr>
        </p:nvSpPr>
        <p:spPr>
          <a:xfrm>
            <a:off x="500034" y="1714488"/>
            <a:ext cx="9901238" cy="3886200"/>
          </a:xfrm>
        </p:spPr>
        <p:txBody>
          <a:bodyPr/>
          <a:lstStyle/>
          <a:p>
            <a:pPr eaLnBrk="1" hangingPunct="1">
              <a:buClr>
                <a:schemeClr val="hlink"/>
              </a:buClr>
              <a:buSzTx/>
              <a:buNone/>
            </a:pPr>
            <a:endParaRPr lang="en-GB" dirty="0" smtClean="0"/>
          </a:p>
          <a:p>
            <a:pPr eaLnBrk="1" hangingPunct="1">
              <a:buClr>
                <a:schemeClr val="hlink"/>
              </a:buClr>
              <a:buSzTx/>
              <a:buNone/>
            </a:pPr>
            <a:endParaRPr lang="en-GB" dirty="0" smtClean="0"/>
          </a:p>
          <a:p>
            <a:pPr eaLnBrk="1" hangingPunct="1">
              <a:buClr>
                <a:srgbClr val="009999"/>
              </a:buClr>
              <a:buSzTx/>
              <a:buFont typeface="Arial" pitchFamily="34" charset="0"/>
              <a:buChar char="•"/>
            </a:pPr>
            <a:r>
              <a:rPr lang="en-GB" dirty="0" smtClean="0"/>
              <a:t>Communication with the OIA</a:t>
            </a:r>
          </a:p>
          <a:p>
            <a:pPr lvl="1" eaLnBrk="1" hangingPunct="1">
              <a:buClr>
                <a:srgbClr val="009999"/>
              </a:buClr>
              <a:buSzTx/>
              <a:buFont typeface="Arial" pitchFamily="34" charset="0"/>
              <a:buChar char="•"/>
            </a:pPr>
            <a:r>
              <a:rPr lang="en-GB" dirty="0" smtClean="0"/>
              <a:t>Copies of offers made to student</a:t>
            </a:r>
          </a:p>
          <a:p>
            <a:pPr lvl="1" eaLnBrk="1" hangingPunct="1">
              <a:buClr>
                <a:srgbClr val="009999"/>
              </a:buClr>
              <a:buSzTx/>
              <a:buFont typeface="Arial" pitchFamily="34" charset="0"/>
              <a:buChar char="•"/>
            </a:pPr>
            <a:r>
              <a:rPr lang="en-GB" dirty="0" smtClean="0"/>
              <a:t>Evidence of changes to procedures</a:t>
            </a:r>
          </a:p>
          <a:p>
            <a:pPr lvl="1" eaLnBrk="1" hangingPunct="1">
              <a:buClr>
                <a:srgbClr val="009999"/>
              </a:buClr>
              <a:buSzTx/>
              <a:buFont typeface="Arial" pitchFamily="34" charset="0"/>
              <a:buChar char="•"/>
            </a:pPr>
            <a:r>
              <a:rPr lang="en-GB" dirty="0" smtClean="0"/>
              <a:t>Reports on other actions taken</a:t>
            </a:r>
          </a:p>
          <a:p>
            <a:pPr eaLnBrk="1" hangingPunct="1">
              <a:buClr>
                <a:srgbClr val="009999"/>
              </a:buClr>
              <a:buSzTx/>
              <a:buFont typeface="Arial" pitchFamily="34" charset="0"/>
              <a:buChar char="•"/>
            </a:pPr>
            <a:r>
              <a:rPr lang="en-GB" dirty="0" smtClean="0"/>
              <a:t>Communication within HEI/ SU?</a:t>
            </a:r>
          </a:p>
          <a:p>
            <a:pPr eaLnBrk="1" hangingPunct="1">
              <a:buClr>
                <a:srgbClr val="009999"/>
              </a:buClr>
              <a:buSzTx/>
              <a:buFont typeface="Arial" pitchFamily="34" charset="0"/>
              <a:buChar char="•"/>
            </a:pPr>
            <a:r>
              <a:rPr lang="en-GB" dirty="0" smtClean="0"/>
              <a:t>Non-compliance?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DC71268D-399E-49FA-8296-E183230F4875}" type="slidenum">
              <a:rPr lang="en-US"/>
              <a:pPr>
                <a:defRPr/>
              </a:pPr>
              <a:t>21</a:t>
            </a:fld>
            <a:endParaRPr lang="en-US"/>
          </a:p>
        </p:txBody>
      </p:sp>
      <p:sp>
        <p:nvSpPr>
          <p:cNvPr id="76802" name="Rectangle 2"/>
          <p:cNvSpPr>
            <a:spLocks noGrp="1" noChangeArrowheads="1"/>
          </p:cNvSpPr>
          <p:nvPr>
            <p:ph type="title"/>
          </p:nvPr>
        </p:nvSpPr>
        <p:spPr/>
        <p:txBody>
          <a:bodyPr/>
          <a:lstStyle/>
          <a:p>
            <a:r>
              <a:rPr lang="en-GB" sz="3200" b="1" dirty="0" smtClean="0"/>
              <a:t>Outcomes</a:t>
            </a:r>
            <a:endParaRPr lang="en-US" sz="3200" b="1" dirty="0" smtClean="0"/>
          </a:p>
        </p:txBody>
      </p:sp>
      <p:sp>
        <p:nvSpPr>
          <p:cNvPr id="76803" name="Rectangle 3"/>
          <p:cNvSpPr>
            <a:spLocks noGrp="1" noChangeArrowheads="1"/>
          </p:cNvSpPr>
          <p:nvPr>
            <p:ph type="body" idx="1"/>
          </p:nvPr>
        </p:nvSpPr>
        <p:spPr/>
        <p:txBody>
          <a:bodyPr/>
          <a:lstStyle/>
          <a:p>
            <a:pPr>
              <a:buFont typeface="Wingdings" pitchFamily="2" charset="2"/>
              <a:buNone/>
            </a:pPr>
            <a:r>
              <a:rPr lang="en-GB" sz="2800" dirty="0" smtClean="0"/>
              <a:t>	OIA recommendations after complaints have been found to be Justified or Partly Justified have resulted in:</a:t>
            </a:r>
          </a:p>
          <a:p>
            <a:pPr>
              <a:buFont typeface="Wingdings" pitchFamily="2" charset="2"/>
              <a:buNone/>
            </a:pPr>
            <a:endParaRPr lang="en-GB" sz="2800" dirty="0" smtClean="0"/>
          </a:p>
          <a:p>
            <a:pPr lvl="1">
              <a:buSzTx/>
              <a:buFont typeface="Arial" pitchFamily="34" charset="0"/>
              <a:buChar char="•"/>
            </a:pPr>
            <a:r>
              <a:rPr lang="en-GB" sz="2400" dirty="0" smtClean="0"/>
              <a:t>Degree classifications being changed</a:t>
            </a:r>
          </a:p>
          <a:p>
            <a:pPr lvl="1">
              <a:buSzTx/>
              <a:buFont typeface="Arial" pitchFamily="34" charset="0"/>
              <a:buChar char="•"/>
            </a:pPr>
            <a:r>
              <a:rPr lang="en-GB" sz="2400" dirty="0" smtClean="0"/>
              <a:t>Students being reinstated on courses</a:t>
            </a:r>
          </a:p>
          <a:p>
            <a:pPr lvl="1">
              <a:buSzTx/>
              <a:buFont typeface="Arial" pitchFamily="34" charset="0"/>
              <a:buChar char="•"/>
            </a:pPr>
            <a:r>
              <a:rPr lang="en-GB" sz="2400" dirty="0" smtClean="0"/>
              <a:t>Students being allowed further assessment opportunities or re-marking of work</a:t>
            </a:r>
          </a:p>
          <a:p>
            <a:pPr lvl="1">
              <a:buSzTx/>
              <a:buFont typeface="Arial" pitchFamily="34" charset="0"/>
              <a:buChar char="•"/>
            </a:pPr>
            <a:r>
              <a:rPr lang="en-GB" sz="2400" dirty="0" smtClean="0"/>
              <a:t>PhD students being allowed to have their theses re-examined</a:t>
            </a:r>
          </a:p>
          <a:p>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2625A870-F012-4A4E-A77F-28F7271C286D}" type="slidenum">
              <a:rPr lang="en-US"/>
              <a:pPr>
                <a:defRPr/>
              </a:pPr>
              <a:t>2</a:t>
            </a:fld>
            <a:endParaRPr lang="en-US"/>
          </a:p>
        </p:txBody>
      </p:sp>
      <p:sp>
        <p:nvSpPr>
          <p:cNvPr id="15362"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CCC66402-D208-45A6-B4D5-40B200BC6268}" type="slidenum">
              <a:rPr lang="en-US" sz="1200">
                <a:latin typeface="Arial Black" pitchFamily="34" charset="0"/>
              </a:rPr>
              <a:pPr algn="r" eaLnBrk="1" hangingPunct="1"/>
              <a:t>2</a:t>
            </a:fld>
            <a:endParaRPr lang="en-US" sz="1200">
              <a:latin typeface="Arial Black" pitchFamily="34" charset="0"/>
            </a:endParaRPr>
          </a:p>
        </p:txBody>
      </p:sp>
      <p:sp>
        <p:nvSpPr>
          <p:cNvPr id="15363" name="Rectangle 2"/>
          <p:cNvSpPr>
            <a:spLocks noGrp="1" noChangeArrowheads="1"/>
          </p:cNvSpPr>
          <p:nvPr>
            <p:ph type="title"/>
          </p:nvPr>
        </p:nvSpPr>
        <p:spPr>
          <a:xfrm>
            <a:off x="468313" y="0"/>
            <a:ext cx="8229600" cy="1371600"/>
          </a:xfrm>
        </p:spPr>
        <p:txBody>
          <a:bodyPr/>
          <a:lstStyle/>
          <a:p>
            <a:pPr eaLnBrk="1" hangingPunct="1"/>
            <a:r>
              <a:rPr lang="en-GB" sz="4000" b="1" dirty="0" smtClean="0"/>
              <a:t/>
            </a:r>
            <a:br>
              <a:rPr lang="en-GB" sz="4000" b="1" dirty="0" smtClean="0"/>
            </a:br>
            <a:r>
              <a:rPr lang="en-GB" sz="4000" b="1" dirty="0" smtClean="0"/>
              <a:t/>
            </a:r>
            <a:br>
              <a:rPr lang="en-GB" sz="4000" b="1" dirty="0" smtClean="0"/>
            </a:br>
            <a:r>
              <a:rPr lang="en-GB" sz="4000" b="1" dirty="0" smtClean="0"/>
              <a:t>Rules of the Scheme</a:t>
            </a:r>
            <a:br>
              <a:rPr lang="en-GB" sz="4000" b="1" dirty="0" smtClean="0"/>
            </a:br>
            <a:r>
              <a:rPr lang="en-GB" sz="4000" b="1" dirty="0" smtClean="0"/>
              <a:t/>
            </a:r>
            <a:br>
              <a:rPr lang="en-GB" sz="4000" b="1" dirty="0" smtClean="0"/>
            </a:br>
            <a:endParaRPr lang="en-US" sz="4000" b="1" dirty="0" smtClean="0"/>
          </a:p>
        </p:txBody>
      </p:sp>
      <p:sp>
        <p:nvSpPr>
          <p:cNvPr id="15364" name="Rectangle 3"/>
          <p:cNvSpPr>
            <a:spLocks noGrp="1" noChangeArrowheads="1"/>
          </p:cNvSpPr>
          <p:nvPr>
            <p:ph type="body" idx="1"/>
          </p:nvPr>
        </p:nvSpPr>
        <p:spPr>
          <a:xfrm>
            <a:off x="428596" y="1857364"/>
            <a:ext cx="8229600" cy="3886200"/>
          </a:xfrm>
        </p:spPr>
        <p:txBody>
          <a:bodyPr/>
          <a:lstStyle/>
          <a:p>
            <a:pPr marL="0" indent="0">
              <a:lnSpc>
                <a:spcPct val="90000"/>
              </a:lnSpc>
              <a:buNone/>
            </a:pPr>
            <a:r>
              <a:rPr lang="en-GB" sz="2800" dirty="0" smtClean="0"/>
              <a:t>5th edition of the Rules effective from March 2013</a:t>
            </a:r>
          </a:p>
          <a:p>
            <a:pPr marL="0" indent="0">
              <a:lnSpc>
                <a:spcPct val="90000"/>
              </a:lnSpc>
              <a:buNone/>
            </a:pPr>
            <a:r>
              <a:rPr lang="en-GB" sz="2800" dirty="0" smtClean="0"/>
              <a:t>Sets out</a:t>
            </a:r>
          </a:p>
          <a:p>
            <a:pPr lvl="1">
              <a:lnSpc>
                <a:spcPct val="90000"/>
              </a:lnSpc>
              <a:buFont typeface="Arial" pitchFamily="34" charset="0"/>
              <a:buChar char="•"/>
            </a:pPr>
            <a:r>
              <a:rPr lang="en-GB" dirty="0" smtClean="0"/>
              <a:t>Who can complain and when</a:t>
            </a:r>
          </a:p>
          <a:p>
            <a:pPr lvl="1">
              <a:lnSpc>
                <a:spcPct val="90000"/>
              </a:lnSpc>
              <a:buFont typeface="Arial" pitchFamily="34" charset="0"/>
              <a:buChar char="•"/>
            </a:pPr>
            <a:r>
              <a:rPr lang="en-GB" dirty="0" smtClean="0"/>
              <a:t>Issues of eligibility</a:t>
            </a:r>
          </a:p>
          <a:p>
            <a:pPr lvl="1">
              <a:lnSpc>
                <a:spcPct val="90000"/>
              </a:lnSpc>
              <a:buFont typeface="Arial" pitchFamily="34" charset="0"/>
              <a:buChar char="•"/>
            </a:pPr>
            <a:r>
              <a:rPr lang="en-GB" dirty="0" smtClean="0"/>
              <a:t>Obligation to provide information requested</a:t>
            </a:r>
          </a:p>
          <a:p>
            <a:pPr lvl="1">
              <a:lnSpc>
                <a:spcPct val="90000"/>
              </a:lnSpc>
              <a:buFont typeface="Arial" pitchFamily="34" charset="0"/>
              <a:buChar char="•"/>
            </a:pPr>
            <a:r>
              <a:rPr lang="en-GB" dirty="0" smtClean="0"/>
              <a:t>Recommendations and failure to comply</a:t>
            </a:r>
          </a:p>
          <a:p>
            <a:pPr lvl="1">
              <a:lnSpc>
                <a:spcPct val="90000"/>
              </a:lnSpc>
              <a:buFont typeface="Arial" pitchFamily="34" charset="0"/>
              <a:buChar char="•"/>
            </a:pPr>
            <a:r>
              <a:rPr lang="en-GB" dirty="0" smtClean="0"/>
              <a:t>Additional obligations of Independent Adjudicator and the Board</a:t>
            </a:r>
          </a:p>
          <a:p>
            <a:pPr lvl="1">
              <a:lnSpc>
                <a:spcPct val="90000"/>
              </a:lnSpc>
              <a:buFont typeface="Arial" pitchFamily="34" charset="0"/>
              <a:buChar char="•"/>
            </a:pPr>
            <a:r>
              <a:rPr lang="en-GB" dirty="0" smtClean="0"/>
              <a:t>Publication</a:t>
            </a:r>
            <a:endParaRPr lang="en-US" dirty="0" smtClean="0"/>
          </a:p>
          <a:p>
            <a:pPr eaLnBrk="1" hangingPunct="1">
              <a:lnSpc>
                <a:spcPct val="90000"/>
              </a:lnSpc>
              <a:buSzTx/>
              <a:buFont typeface="Arial" pitchFamily="34" charset="0"/>
              <a:buChar char="•"/>
            </a:pPr>
            <a:endParaRPr lang="en-GB"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D84CE3EF-BA0A-4F6C-95A1-D5A7DEC80331}" type="slidenum">
              <a:rPr lang="en-US"/>
              <a:pPr>
                <a:defRPr/>
              </a:pPr>
              <a:t>3</a:t>
            </a:fld>
            <a:endParaRPr lang="en-US"/>
          </a:p>
        </p:txBody>
      </p:sp>
      <p:sp>
        <p:nvSpPr>
          <p:cNvPr id="18434"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A7AEE89D-9060-47E7-B7F8-DFEC2226E03E}" type="slidenum">
              <a:rPr lang="en-US" sz="1200">
                <a:latin typeface="Arial Black" pitchFamily="34" charset="0"/>
              </a:rPr>
              <a:pPr algn="r" eaLnBrk="1" hangingPunct="1"/>
              <a:t>3</a:t>
            </a:fld>
            <a:endParaRPr lang="en-US" sz="1200">
              <a:latin typeface="Arial Black" pitchFamily="34" charset="0"/>
            </a:endParaRPr>
          </a:p>
        </p:txBody>
      </p:sp>
      <p:sp>
        <p:nvSpPr>
          <p:cNvPr id="18435" name="Rectangle 2"/>
          <p:cNvSpPr>
            <a:spLocks noGrp="1" noChangeArrowheads="1"/>
          </p:cNvSpPr>
          <p:nvPr>
            <p:ph type="title"/>
          </p:nvPr>
        </p:nvSpPr>
        <p:spPr/>
        <p:txBody>
          <a:bodyPr/>
          <a:lstStyle/>
          <a:p>
            <a:pPr eaLnBrk="1" hangingPunct="1"/>
            <a:r>
              <a:rPr lang="en-GB" sz="4000" b="1" smtClean="0"/>
              <a:t>What do we do?</a:t>
            </a:r>
          </a:p>
        </p:txBody>
      </p:sp>
      <p:sp>
        <p:nvSpPr>
          <p:cNvPr id="18436" name="Rectangle 3"/>
          <p:cNvSpPr>
            <a:spLocks noGrp="1" noChangeArrowheads="1"/>
          </p:cNvSpPr>
          <p:nvPr>
            <p:ph type="body" idx="1"/>
          </p:nvPr>
        </p:nvSpPr>
        <p:spPr>
          <a:xfrm>
            <a:off x="250825" y="1628775"/>
            <a:ext cx="8748713" cy="3754438"/>
          </a:xfrm>
        </p:spPr>
        <p:txBody>
          <a:bodyPr/>
          <a:lstStyle/>
          <a:p>
            <a:pPr marL="469900" indent="-469900" eaLnBrk="1" hangingPunct="1">
              <a:buSzTx/>
              <a:buFont typeface="Arial" pitchFamily="34" charset="0"/>
              <a:buChar char="•"/>
            </a:pPr>
            <a:endParaRPr lang="en-GB" sz="2800" dirty="0" smtClean="0"/>
          </a:p>
          <a:p>
            <a:pPr marL="469900" indent="-469900" eaLnBrk="1" hangingPunct="1">
              <a:buSzTx/>
              <a:buFont typeface="Arial" pitchFamily="34" charset="0"/>
              <a:buChar char="•"/>
            </a:pPr>
            <a:r>
              <a:rPr lang="en-GB" sz="2800" dirty="0" smtClean="0"/>
              <a:t>We review complaints to see whether they are justified, partly justified or not justified :</a:t>
            </a:r>
          </a:p>
          <a:p>
            <a:pPr marL="908050" lvl="1" indent="-436563" eaLnBrk="1" hangingPunct="1">
              <a:buSzTx/>
              <a:buFont typeface="Arial" pitchFamily="34" charset="0"/>
              <a:buChar char="•"/>
            </a:pPr>
            <a:r>
              <a:rPr lang="en-GB" dirty="0" smtClean="0"/>
              <a:t>Did the HEI properly apply regulations and follow procedures?</a:t>
            </a:r>
          </a:p>
          <a:p>
            <a:pPr marL="908050" lvl="1" indent="-436563" eaLnBrk="1" hangingPunct="1">
              <a:buSzTx/>
              <a:buFont typeface="Arial" pitchFamily="34" charset="0"/>
              <a:buChar char="•"/>
            </a:pPr>
            <a:r>
              <a:rPr lang="en-GB" dirty="0" smtClean="0"/>
              <a:t>Was the HEI’s decision reasonable in all the circumstances?</a:t>
            </a:r>
          </a:p>
          <a:p>
            <a:pPr marL="469900" indent="-469900" eaLnBrk="1" hangingPunct="1">
              <a:buSzTx/>
              <a:buFont typeface="Arial" pitchFamily="34" charset="0"/>
              <a:buChar char="•"/>
            </a:pPr>
            <a:r>
              <a:rPr lang="en-GB" sz="2800" dirty="0" smtClean="0"/>
              <a:t>We also make good practice recommendations</a:t>
            </a:r>
          </a:p>
          <a:p>
            <a:pPr marL="469900" indent="-469900" eaLnBrk="1" hangingPunct="1">
              <a:buSzTx/>
              <a:buFont typeface="Arial" pitchFamily="34" charset="0"/>
              <a:buChar char="•"/>
            </a:pPr>
            <a:r>
              <a:rPr lang="en-GB" sz="2800" dirty="0" smtClean="0"/>
              <a:t>Dissemination of good practice and feedback to HE sector</a:t>
            </a:r>
          </a:p>
          <a:p>
            <a:pPr marL="1304925" lvl="2" indent="-395288" eaLnBrk="1" hangingPunct="1"/>
            <a:endParaRPr lang="en-GB"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530A3E80-0C2E-4914-8906-07AB9FC9EC01}" type="slidenum">
              <a:rPr lang="en-US"/>
              <a:pPr>
                <a:defRPr/>
              </a:pPr>
              <a:t>4</a:t>
            </a:fld>
            <a:endParaRPr lang="en-US"/>
          </a:p>
        </p:txBody>
      </p:sp>
      <p:sp>
        <p:nvSpPr>
          <p:cNvPr id="72706" name="Rectangle 2"/>
          <p:cNvSpPr>
            <a:spLocks noGrp="1" noChangeArrowheads="1"/>
          </p:cNvSpPr>
          <p:nvPr>
            <p:ph type="title"/>
          </p:nvPr>
        </p:nvSpPr>
        <p:spPr>
          <a:xfrm>
            <a:off x="468313" y="260350"/>
            <a:ext cx="8229600" cy="1371600"/>
          </a:xfrm>
        </p:spPr>
        <p:txBody>
          <a:bodyPr/>
          <a:lstStyle/>
          <a:p>
            <a:r>
              <a:rPr lang="en-GB" sz="4000" b="1" dirty="0" smtClean="0"/>
              <a:t>What does the Scheme cover?</a:t>
            </a:r>
            <a:endParaRPr lang="en-US" sz="4000" b="1" dirty="0" smtClean="0"/>
          </a:p>
        </p:txBody>
      </p:sp>
      <p:sp>
        <p:nvSpPr>
          <p:cNvPr id="72707" name="Rectangle 3"/>
          <p:cNvSpPr>
            <a:spLocks noGrp="1" noChangeArrowheads="1"/>
          </p:cNvSpPr>
          <p:nvPr>
            <p:ph type="body" idx="1"/>
          </p:nvPr>
        </p:nvSpPr>
        <p:spPr>
          <a:xfrm>
            <a:off x="467544" y="1628800"/>
            <a:ext cx="8229600" cy="5589587"/>
          </a:xfrm>
        </p:spPr>
        <p:txBody>
          <a:bodyPr/>
          <a:lstStyle/>
          <a:p>
            <a:pPr eaLnBrk="1" hangingPunct="1">
              <a:lnSpc>
                <a:spcPct val="90000"/>
              </a:lnSpc>
              <a:buFont typeface="Wingdings" pitchFamily="2" charset="2"/>
              <a:buNone/>
            </a:pPr>
            <a:r>
              <a:rPr lang="en-GB" b="1" dirty="0" smtClean="0"/>
              <a:t>We review complaints about any </a:t>
            </a:r>
            <a:r>
              <a:rPr lang="en-GB" b="1" i="1" dirty="0" smtClean="0"/>
              <a:t>act</a:t>
            </a:r>
            <a:r>
              <a:rPr lang="en-GB" b="1" dirty="0" smtClean="0"/>
              <a:t> or </a:t>
            </a:r>
            <a:r>
              <a:rPr lang="en-GB" b="1" i="1" dirty="0" smtClean="0"/>
              <a:t>omission</a:t>
            </a:r>
            <a:r>
              <a:rPr lang="en-GB" b="1" dirty="0" smtClean="0"/>
              <a:t> of an HEI</a:t>
            </a:r>
            <a:r>
              <a:rPr lang="en-GB" dirty="0" smtClean="0"/>
              <a:t> e.g.</a:t>
            </a:r>
          </a:p>
          <a:p>
            <a:pPr eaLnBrk="1" hangingPunct="1">
              <a:lnSpc>
                <a:spcPct val="90000"/>
              </a:lnSpc>
              <a:buFont typeface="Wingdings" pitchFamily="2" charset="2"/>
              <a:buNone/>
            </a:pPr>
            <a:endParaRPr lang="en-GB" dirty="0" smtClean="0"/>
          </a:p>
          <a:p>
            <a:pPr lvl="1" eaLnBrk="1" hangingPunct="1">
              <a:lnSpc>
                <a:spcPct val="90000"/>
              </a:lnSpc>
              <a:buSzTx/>
              <a:buFont typeface="Arial" pitchFamily="34" charset="0"/>
              <a:buChar char="•"/>
            </a:pPr>
            <a:r>
              <a:rPr lang="en-GB" sz="2000" dirty="0" smtClean="0"/>
              <a:t>Academic Appeals and Mitigating Circumstances</a:t>
            </a:r>
          </a:p>
          <a:p>
            <a:pPr lvl="1" eaLnBrk="1" hangingPunct="1">
              <a:lnSpc>
                <a:spcPct val="90000"/>
              </a:lnSpc>
              <a:buSzTx/>
              <a:buFont typeface="Arial" pitchFamily="34" charset="0"/>
              <a:buChar char="•"/>
            </a:pPr>
            <a:r>
              <a:rPr lang="en-GB" sz="2000" dirty="0" smtClean="0"/>
              <a:t>Teaching and Facilities</a:t>
            </a:r>
          </a:p>
          <a:p>
            <a:pPr lvl="1" eaLnBrk="1" hangingPunct="1">
              <a:lnSpc>
                <a:spcPct val="90000"/>
              </a:lnSpc>
              <a:buSzTx/>
              <a:buFont typeface="Arial" pitchFamily="34" charset="0"/>
              <a:buChar char="•"/>
            </a:pPr>
            <a:r>
              <a:rPr lang="en-GB" sz="2000" dirty="0" smtClean="0"/>
              <a:t>Student Accommodation</a:t>
            </a:r>
          </a:p>
          <a:p>
            <a:pPr lvl="1" eaLnBrk="1" hangingPunct="1">
              <a:lnSpc>
                <a:spcPct val="90000"/>
              </a:lnSpc>
              <a:buSzTx/>
              <a:buFont typeface="Arial" pitchFamily="34" charset="0"/>
              <a:buChar char="•"/>
            </a:pPr>
            <a:r>
              <a:rPr lang="en-GB" sz="2000" dirty="0" smtClean="0"/>
              <a:t>Research supervision</a:t>
            </a:r>
          </a:p>
          <a:p>
            <a:pPr lvl="1" eaLnBrk="1" hangingPunct="1">
              <a:lnSpc>
                <a:spcPct val="90000"/>
              </a:lnSpc>
              <a:buSzTx/>
              <a:buFont typeface="Arial" pitchFamily="34" charset="0"/>
              <a:buChar char="•"/>
            </a:pPr>
            <a:r>
              <a:rPr lang="en-GB" sz="2000" dirty="0" smtClean="0"/>
              <a:t>Welfare issues</a:t>
            </a:r>
          </a:p>
          <a:p>
            <a:pPr lvl="1" eaLnBrk="1" hangingPunct="1">
              <a:lnSpc>
                <a:spcPct val="90000"/>
              </a:lnSpc>
              <a:buSzTx/>
              <a:buFont typeface="Arial" pitchFamily="34" charset="0"/>
              <a:buChar char="•"/>
            </a:pPr>
            <a:r>
              <a:rPr lang="en-GB" sz="2000" dirty="0" smtClean="0"/>
              <a:t>Contractual and service issues</a:t>
            </a:r>
          </a:p>
          <a:p>
            <a:pPr lvl="1" eaLnBrk="1" hangingPunct="1">
              <a:lnSpc>
                <a:spcPct val="90000"/>
              </a:lnSpc>
              <a:buSzTx/>
              <a:buFont typeface="Arial" pitchFamily="34" charset="0"/>
              <a:buChar char="•"/>
            </a:pPr>
            <a:r>
              <a:rPr lang="en-GB" sz="2000" dirty="0" smtClean="0"/>
              <a:t>Breach of HEI procedures</a:t>
            </a:r>
          </a:p>
          <a:p>
            <a:pPr lvl="1" eaLnBrk="1" hangingPunct="1">
              <a:lnSpc>
                <a:spcPct val="90000"/>
              </a:lnSpc>
              <a:buSzTx/>
              <a:buFont typeface="Arial" pitchFamily="34" charset="0"/>
              <a:buChar char="•"/>
            </a:pPr>
            <a:r>
              <a:rPr lang="en-GB" sz="2000" dirty="0" smtClean="0"/>
              <a:t>Discrimination</a:t>
            </a:r>
          </a:p>
          <a:p>
            <a:pPr lvl="1" eaLnBrk="1" hangingPunct="1">
              <a:lnSpc>
                <a:spcPct val="90000"/>
              </a:lnSpc>
              <a:buSzTx/>
              <a:buFont typeface="Arial" pitchFamily="34" charset="0"/>
              <a:buChar char="•"/>
            </a:pPr>
            <a:r>
              <a:rPr lang="en-GB" sz="2000" dirty="0" smtClean="0"/>
              <a:t>Poor or unfair practice</a:t>
            </a:r>
          </a:p>
          <a:p>
            <a:pPr lvl="1" eaLnBrk="1" hangingPunct="1">
              <a:lnSpc>
                <a:spcPct val="90000"/>
              </a:lnSpc>
              <a:buSzTx/>
              <a:buFont typeface="Arial" pitchFamily="34" charset="0"/>
              <a:buChar char="•"/>
            </a:pPr>
            <a:r>
              <a:rPr lang="en-GB" sz="2000" dirty="0" smtClean="0"/>
              <a:t>Disciplinary matters including plagiarism</a:t>
            </a:r>
          </a:p>
          <a:p>
            <a:pPr lvl="1" eaLnBrk="1" hangingPunct="1">
              <a:lnSpc>
                <a:spcPct val="90000"/>
              </a:lnSpc>
              <a:buSzTx/>
              <a:buFont typeface="Arial" pitchFamily="34" charset="0"/>
              <a:buChar char="•"/>
            </a:pPr>
            <a:r>
              <a:rPr lang="en-GB" sz="2000" dirty="0" smtClean="0"/>
              <a:t>Fitness to practise procedures</a:t>
            </a: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4294967295"/>
          </p:nvPr>
        </p:nvSpPr>
        <p:spPr>
          <a:xfrm>
            <a:off x="6553200" y="6248400"/>
            <a:ext cx="2133600" cy="457200"/>
          </a:xfrm>
          <a:prstGeom prst="rect">
            <a:avLst/>
          </a:prstGeom>
          <a:ln/>
        </p:spPr>
        <p:txBody>
          <a:bodyPr/>
          <a:lstStyle/>
          <a:p>
            <a:pPr>
              <a:defRPr/>
            </a:pPr>
            <a:fld id="{8FCA25D9-9D0D-45C6-A2FF-46CAC1EAF088}" type="slidenum">
              <a:rPr lang="en-US"/>
              <a:pPr>
                <a:defRPr/>
              </a:pPr>
              <a:t>5</a:t>
            </a:fld>
            <a:endParaRPr lang="en-US"/>
          </a:p>
        </p:txBody>
      </p:sp>
      <p:sp>
        <p:nvSpPr>
          <p:cNvPr id="89090" name="Rectangle 2"/>
          <p:cNvSpPr>
            <a:spLocks noGrp="1" noChangeArrowheads="1"/>
          </p:cNvSpPr>
          <p:nvPr>
            <p:ph type="title"/>
          </p:nvPr>
        </p:nvSpPr>
        <p:spPr/>
        <p:txBody>
          <a:bodyPr/>
          <a:lstStyle/>
          <a:p>
            <a:r>
              <a:rPr lang="en-GB" sz="4000" b="1" dirty="0" smtClean="0"/>
              <a:t>What we don’t look at</a:t>
            </a:r>
            <a:endParaRPr lang="en-US" sz="4000" b="1" dirty="0" smtClean="0"/>
          </a:p>
        </p:txBody>
      </p:sp>
      <p:sp>
        <p:nvSpPr>
          <p:cNvPr id="89092" name="Rectangle 3"/>
          <p:cNvSpPr>
            <a:spLocks noGrp="1" noChangeArrowheads="1"/>
          </p:cNvSpPr>
          <p:nvPr>
            <p:ph type="body" idx="1"/>
          </p:nvPr>
        </p:nvSpPr>
        <p:spPr>
          <a:noFill/>
          <a:ln/>
        </p:spPr>
        <p:txBody>
          <a:bodyPr/>
          <a:lstStyle/>
          <a:p>
            <a:pPr marL="469900" indent="-469900"/>
            <a:endParaRPr lang="en-GB" sz="2400" dirty="0" smtClean="0"/>
          </a:p>
          <a:p>
            <a:pPr marL="908050" lvl="1" indent="-436563">
              <a:buFont typeface="Arial" pitchFamily="34" charset="0"/>
              <a:buChar char="•"/>
            </a:pPr>
            <a:r>
              <a:rPr lang="en-GB" sz="2400" dirty="0" smtClean="0"/>
              <a:t>Admissions</a:t>
            </a:r>
          </a:p>
          <a:p>
            <a:pPr marL="908050" lvl="1" indent="-436563">
              <a:buFont typeface="Arial" pitchFamily="34" charset="0"/>
              <a:buChar char="•"/>
            </a:pPr>
            <a:r>
              <a:rPr lang="en-GB" sz="2400" dirty="0" smtClean="0"/>
              <a:t>Student Employment</a:t>
            </a:r>
          </a:p>
          <a:p>
            <a:pPr marL="908050" lvl="1" indent="-436563">
              <a:buFont typeface="Arial" pitchFamily="34" charset="0"/>
              <a:buChar char="•"/>
            </a:pPr>
            <a:r>
              <a:rPr lang="en-GB" sz="2400" dirty="0" smtClean="0"/>
              <a:t>Matter is or was subject of court proceedings (unless formally stayed)</a:t>
            </a:r>
          </a:p>
          <a:p>
            <a:pPr marL="908050" lvl="1" indent="-436563">
              <a:buFont typeface="Arial" pitchFamily="34" charset="0"/>
              <a:buChar char="•"/>
            </a:pPr>
            <a:r>
              <a:rPr lang="en-GB" sz="2400" dirty="0" smtClean="0"/>
              <a:t>Academic Judgment</a:t>
            </a:r>
          </a:p>
          <a:p>
            <a:pPr marL="908050" lvl="1" indent="-436563">
              <a:buFont typeface="Arial" pitchFamily="34" charset="0"/>
              <a:buChar char="•"/>
            </a:pPr>
            <a:r>
              <a:rPr lang="en-GB" sz="2400" dirty="0" smtClean="0"/>
              <a:t>“Does not materially affect the complainant as a student”</a:t>
            </a:r>
          </a:p>
          <a:p>
            <a:pPr marL="908050" lvl="1" indent="-436563">
              <a:buFont typeface="Arial" pitchFamily="34" charset="0"/>
              <a:buChar char="•"/>
            </a:pPr>
            <a:r>
              <a:rPr lang="en-GB" sz="2400" dirty="0" smtClean="0"/>
              <a:t>Outside time limits</a:t>
            </a:r>
          </a:p>
          <a:p>
            <a:pPr marL="908050" lvl="1" indent="-436563">
              <a:buFont typeface="Arial" pitchFamily="34" charset="0"/>
              <a:buChar char="•"/>
            </a:pPr>
            <a:r>
              <a:rPr lang="en-GB" sz="2400" dirty="0" smtClean="0"/>
              <a:t>Matters better considered in another forum</a:t>
            </a:r>
          </a:p>
          <a:p>
            <a:pPr marL="908050" lvl="1" indent="-436563">
              <a:buFont typeface="Wingdings" pitchFamily="2" charset="2"/>
              <a:buChar char="q"/>
            </a:pPr>
            <a:endParaRPr lang="en-GB" sz="2400" dirty="0" smtClean="0"/>
          </a:p>
          <a:p>
            <a:pPr marL="908050" lvl="1" indent="-436563" eaLnBrk="1" hangingPunct="1">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Ten subject areas with most complaints</a:t>
            </a:r>
            <a:endParaRPr lang="en-GB" b="1"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6</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59100617"/>
              </p:ext>
            </p:extLst>
          </p:nvPr>
        </p:nvGraphicFramePr>
        <p:xfrm>
          <a:off x="539552" y="1484784"/>
          <a:ext cx="8100392"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605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Level of study and student status</a:t>
            </a:r>
            <a:endParaRPr lang="en-GB" b="1"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7</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265747689"/>
              </p:ext>
            </p:extLst>
          </p:nvPr>
        </p:nvGraphicFramePr>
        <p:xfrm>
          <a:off x="251520" y="1340769"/>
          <a:ext cx="8577981"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533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Complaints overall</a:t>
            </a:r>
            <a:endParaRPr lang="en-GB" b="1" dirty="0"/>
          </a:p>
        </p:txBody>
      </p:sp>
      <p:sp>
        <p:nvSpPr>
          <p:cNvPr id="4" name="Slide Number Placeholder 3"/>
          <p:cNvSpPr>
            <a:spLocks noGrp="1"/>
          </p:cNvSpPr>
          <p:nvPr>
            <p:ph type="sldNum" sz="quarter" idx="10"/>
          </p:nvPr>
        </p:nvSpPr>
        <p:spPr/>
        <p:txBody>
          <a:bodyPr/>
          <a:lstStyle/>
          <a:p>
            <a:fld id="{0125C5CA-88A0-4727-81FD-694252239BB9}" type="slidenum">
              <a:rPr lang="en-GB" smtClean="0"/>
              <a:pPr/>
              <a:t>8</a:t>
            </a:fld>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273490538"/>
              </p:ext>
            </p:extLst>
          </p:nvPr>
        </p:nvGraphicFramePr>
        <p:xfrm>
          <a:off x="1403648" y="1628800"/>
          <a:ext cx="6537920" cy="4477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653182"/>
      </p:ext>
    </p:extLst>
  </p:cSld>
  <p:clrMapOvr>
    <a:masterClrMapping/>
  </p:clrMapOvr>
</p:sld>
</file>

<file path=ppt/theme/theme1.xml><?xml version="1.0" encoding="utf-8"?>
<a:theme xmlns:a="http://schemas.openxmlformats.org/drawingml/2006/main" name="Powerpoint template">
  <a:themeElements>
    <a:clrScheme name="Sitecore Presentation 14">
      <a:dk1>
        <a:srgbClr val="5F5F5F"/>
      </a:dk1>
      <a:lt1>
        <a:srgbClr val="FFFFFF"/>
      </a:lt1>
      <a:dk2>
        <a:srgbClr val="EF4338"/>
      </a:dk2>
      <a:lt2>
        <a:srgbClr val="DDDDDD"/>
      </a:lt2>
      <a:accent1>
        <a:srgbClr val="FFFFFF"/>
      </a:accent1>
      <a:accent2>
        <a:srgbClr val="99CCFF"/>
      </a:accent2>
      <a:accent3>
        <a:srgbClr val="FFFFFF"/>
      </a:accent3>
      <a:accent4>
        <a:srgbClr val="505050"/>
      </a:accent4>
      <a:accent5>
        <a:srgbClr val="FFFFFF"/>
      </a:accent5>
      <a:accent6>
        <a:srgbClr val="8AB9E7"/>
      </a:accent6>
      <a:hlink>
        <a:srgbClr val="292929"/>
      </a:hlink>
      <a:folHlink>
        <a:srgbClr val="5F5F5F"/>
      </a:folHlink>
    </a:clrScheme>
    <a:fontScheme name="Sitecor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bg1"/>
            </a:solidFill>
            <a:effectLst/>
            <a:latin typeface="Arial" charset="0"/>
          </a:defRPr>
        </a:defPPr>
      </a:lstStyle>
    </a:lnDef>
  </a:objectDefaults>
  <a:extraClrSchemeLst>
    <a:extraClrScheme>
      <a:clrScheme name="Sitecor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tecor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tecor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tecor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tecor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tecor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tecor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tecor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tecor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tecor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tecor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tecor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tecore Presentation 13">
        <a:dk1>
          <a:srgbClr val="5F5F5F"/>
        </a:dk1>
        <a:lt1>
          <a:srgbClr val="FFFFFF"/>
        </a:lt1>
        <a:dk2>
          <a:srgbClr val="333333"/>
        </a:dk2>
        <a:lt2>
          <a:srgbClr val="DDDDDD"/>
        </a:lt2>
        <a:accent1>
          <a:srgbClr val="FFFFFF"/>
        </a:accent1>
        <a:accent2>
          <a:srgbClr val="99CCFF"/>
        </a:accent2>
        <a:accent3>
          <a:srgbClr val="FFFFFF"/>
        </a:accent3>
        <a:accent4>
          <a:srgbClr val="505050"/>
        </a:accent4>
        <a:accent5>
          <a:srgbClr val="FFFFFF"/>
        </a:accent5>
        <a:accent6>
          <a:srgbClr val="8AB9E7"/>
        </a:accent6>
        <a:hlink>
          <a:srgbClr val="5F5F5F"/>
        </a:hlink>
        <a:folHlink>
          <a:srgbClr val="777777"/>
        </a:folHlink>
      </a:clrScheme>
      <a:clrMap bg1="lt1" tx1="dk1" bg2="lt2" tx2="dk2" accent1="accent1" accent2="accent2" accent3="accent3" accent4="accent4" accent5="accent5" accent6="accent6" hlink="hlink" folHlink="folHlink"/>
    </a:extraClrScheme>
    <a:extraClrScheme>
      <a:clrScheme name="Sitecore Presentation 14">
        <a:dk1>
          <a:srgbClr val="5F5F5F"/>
        </a:dk1>
        <a:lt1>
          <a:srgbClr val="FFFFFF"/>
        </a:lt1>
        <a:dk2>
          <a:srgbClr val="EF4338"/>
        </a:dk2>
        <a:lt2>
          <a:srgbClr val="DDDDDD"/>
        </a:lt2>
        <a:accent1>
          <a:srgbClr val="FFFFFF"/>
        </a:accent1>
        <a:accent2>
          <a:srgbClr val="99CCFF"/>
        </a:accent2>
        <a:accent3>
          <a:srgbClr val="FFFFFF"/>
        </a:accent3>
        <a:accent4>
          <a:srgbClr val="505050"/>
        </a:accent4>
        <a:accent5>
          <a:srgbClr val="FFFFFF"/>
        </a:accent5>
        <a:accent6>
          <a:srgbClr val="8AB9E7"/>
        </a:accent6>
        <a:hlink>
          <a:srgbClr val="292929"/>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796</TotalTime>
  <Words>2114</Words>
  <Application>Microsoft Office PowerPoint</Application>
  <PresentationFormat>On-screen Show (4:3)</PresentationFormat>
  <Paragraphs>203</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Powerpoint template</vt:lpstr>
      <vt:lpstr>Microsoft PowerPoint 97-2003 Presentation</vt:lpstr>
      <vt:lpstr>Cases relating to international students : the challenges of managing expectations and cross cultural sensitivity </vt:lpstr>
      <vt:lpstr>The OIA</vt:lpstr>
      <vt:lpstr>  Rules of the Scheme  </vt:lpstr>
      <vt:lpstr>What do we do?</vt:lpstr>
      <vt:lpstr>What does the Scheme cover?</vt:lpstr>
      <vt:lpstr>What we don’t look at</vt:lpstr>
      <vt:lpstr>Ten subject areas with most complaints</vt:lpstr>
      <vt:lpstr>Level of study and student status</vt:lpstr>
      <vt:lpstr>Complaints overall</vt:lpstr>
      <vt:lpstr>Setting the scene 2011 – 2012 figures</vt:lpstr>
      <vt:lpstr>OIA approach and process 1 </vt:lpstr>
      <vt:lpstr>OIA approach and process 2</vt:lpstr>
      <vt:lpstr>The OIA’s Complaint Outcome sets out…</vt:lpstr>
      <vt:lpstr>Why we decide complaints about academic appeals are justified</vt:lpstr>
      <vt:lpstr>Types of Recommendation</vt:lpstr>
      <vt:lpstr>Cases 1</vt:lpstr>
      <vt:lpstr>Cases 2</vt:lpstr>
      <vt:lpstr>Cases 3</vt:lpstr>
      <vt:lpstr>Cases 4</vt:lpstr>
      <vt:lpstr>Cases 5</vt:lpstr>
      <vt:lpstr>What happens after the decision is issued?</vt:lpstr>
      <vt:lpstr>Outcomes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Forum for Students’ Union Advisers</dc:title>
  <dc:creator>A Lee</dc:creator>
  <cp:lastModifiedBy>Anne Lee</cp:lastModifiedBy>
  <cp:revision>75</cp:revision>
  <dcterms:created xsi:type="dcterms:W3CDTF">2010-08-13T12:29:25Z</dcterms:created>
  <dcterms:modified xsi:type="dcterms:W3CDTF">2013-04-08T13:46:41Z</dcterms:modified>
</cp:coreProperties>
</file>