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2" r:id="rId3"/>
    <p:sldId id="363" r:id="rId4"/>
    <p:sldId id="366" r:id="rId5"/>
    <p:sldId id="359" r:id="rId6"/>
    <p:sldId id="364" r:id="rId7"/>
    <p:sldId id="356" r:id="rId8"/>
    <p:sldId id="360" r:id="rId9"/>
    <p:sldId id="367" r:id="rId10"/>
    <p:sldId id="365" r:id="rId1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33CC"/>
    <a:srgbClr val="1F2610"/>
    <a:srgbClr val="FFFF66"/>
    <a:srgbClr val="FFFFCC"/>
    <a:srgbClr val="4453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85" autoAdjust="0"/>
  </p:normalViewPr>
  <p:slideViewPr>
    <p:cSldViewPr>
      <p:cViewPr varScale="1">
        <p:scale>
          <a:sx n="87" d="100"/>
          <a:sy n="87" d="100"/>
        </p:scale>
        <p:origin x="-23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72" y="35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6708-D17C-40E8-BCCA-52DE8E5C5A74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8458E-3DFE-43B0-8029-89023358A9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6600"/>
              </a:buClr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458E-3DFE-43B0-8029-89023358A9DC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718050"/>
            <a:ext cx="5126038" cy="4705545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buClr>
                <a:srgbClr val="00664D"/>
              </a:buClr>
            </a:pPr>
            <a:r>
              <a:rPr lang="en-GB" sz="4800" dirty="0" smtClean="0">
                <a:latin typeface="Arial" charset="0"/>
                <a:cs typeface="Arial" charset="0"/>
              </a:rPr>
              <a:t>Before I begin, I’d like to give a brief update on QAA’s main activities today: </a:t>
            </a:r>
          </a:p>
          <a:p>
            <a:pPr>
              <a:buClr>
                <a:srgbClr val="00664D"/>
              </a:buClr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dirty="0" smtClean="0">
                <a:latin typeface="Arial" charset="0"/>
                <a:cs typeface="Arial" charset="0"/>
              </a:rPr>
              <a:t>  We continue to conduct </a:t>
            </a:r>
            <a:r>
              <a:rPr lang="en-GB" sz="4800" b="1" dirty="0" smtClean="0">
                <a:latin typeface="Arial" charset="0"/>
                <a:cs typeface="Arial" charset="0"/>
              </a:rPr>
              <a:t>reviews and audits </a:t>
            </a:r>
            <a:r>
              <a:rPr lang="en-GB" sz="4800" dirty="0" smtClean="0">
                <a:latin typeface="Arial" charset="0"/>
                <a:cs typeface="Arial" charset="0"/>
              </a:rPr>
              <a:t>of institutions – including </a:t>
            </a:r>
          </a:p>
          <a:p>
            <a:pPr>
              <a:buClr>
                <a:srgbClr val="00664D"/>
              </a:buClr>
            </a:pPr>
            <a:r>
              <a:rPr lang="en-GB" sz="4800" dirty="0" smtClean="0">
                <a:latin typeface="Arial" charset="0"/>
                <a:cs typeface="Arial" charset="0"/>
              </a:rPr>
              <a:t>     universities, further education colleges and private providers</a:t>
            </a:r>
            <a:endParaRPr lang="en-GB" sz="4800" b="1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b="1" dirty="0" smtClean="0">
                <a:latin typeface="Arial" charset="0"/>
                <a:cs typeface="Arial" charset="0"/>
              </a:rPr>
              <a:t>  Degree-awarding powers/ university title</a:t>
            </a: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endParaRPr lang="en-GB" sz="4800" b="1" i="1" dirty="0">
              <a:latin typeface="Arial" charset="0"/>
              <a:cs typeface="Arial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b="1" i="1" dirty="0" smtClean="0">
                <a:latin typeface="Arial" charset="0"/>
                <a:cs typeface="Arial" charset="0"/>
              </a:rPr>
              <a:t>  </a:t>
            </a:r>
            <a:r>
              <a:rPr lang="en-GB" sz="4800" dirty="0" smtClean="0">
                <a:latin typeface="Arial" charset="0"/>
                <a:cs typeface="Arial" charset="0"/>
              </a:rPr>
              <a:t>We continue to advise the Privy Council on applications for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charset="0"/>
                <a:cs typeface="Arial" charset="0"/>
              </a:rPr>
              <a:t>     Degree Awarding Powers &amp; University Titles</a:t>
            </a:r>
          </a:p>
          <a:p>
            <a:pPr>
              <a:buClr>
                <a:srgbClr val="00664D"/>
              </a:buClr>
            </a:pPr>
            <a:endParaRPr lang="en-GB" sz="4800" i="1" dirty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b="1" dirty="0" smtClean="0">
                <a:latin typeface="Arial" charset="0"/>
                <a:cs typeface="Arial" charset="0"/>
              </a:rPr>
              <a:t>  UK Border Agency &amp; Educational Oversight </a:t>
            </a: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endParaRPr lang="en-GB" sz="4800" b="1" dirty="0">
              <a:latin typeface="Arial" charset="0"/>
              <a:cs typeface="Arial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b="1" dirty="0" smtClean="0">
                <a:latin typeface="Arial" charset="0"/>
                <a:cs typeface="Arial" charset="0"/>
              </a:rPr>
              <a:t>  </a:t>
            </a:r>
            <a:r>
              <a:rPr lang="en-GB" sz="4800" dirty="0" smtClean="0">
                <a:latin typeface="Arial" pitchFamily="34" charset="0"/>
                <a:cs typeface="Arial" pitchFamily="34" charset="0"/>
              </a:rPr>
              <a:t>From 2012, colleges and other institutions wishing to recruit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   international students under a Tier 4 sponsor licence must now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   have ‘Highly Trusted Sponsor’ status</a:t>
            </a: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endParaRPr lang="en-GB" sz="4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In order to apply to become Highly Trusted Sponsors, colleges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   have to be assessed by one of the UK Border Agency's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   nominated bodies – a process known as </a:t>
            </a:r>
            <a:r>
              <a:rPr lang="en-GB" sz="4800" b="1" dirty="0" smtClean="0">
                <a:latin typeface="Arial" pitchFamily="34" charset="0"/>
                <a:cs typeface="Arial" pitchFamily="34" charset="0"/>
              </a:rPr>
              <a:t>Educational </a:t>
            </a:r>
          </a:p>
          <a:p>
            <a:pPr lvl="1">
              <a:buClr>
                <a:srgbClr val="00664D"/>
              </a:buClr>
            </a:pPr>
            <a:r>
              <a:rPr lang="en-GB" sz="4800" b="1" dirty="0" smtClean="0">
                <a:latin typeface="Arial" pitchFamily="34" charset="0"/>
                <a:cs typeface="Arial" pitchFamily="34" charset="0"/>
              </a:rPr>
              <a:t>     Oversight</a:t>
            </a:r>
            <a:endParaRPr lang="en-GB" sz="4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endParaRPr lang="en-GB" sz="4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QAA is the named provider of educational oversight for those 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     colleges offering mainly higher education programmes</a:t>
            </a: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dirty="0" smtClean="0">
                <a:latin typeface="Arial" charset="0"/>
                <a:cs typeface="Arial" charset="0"/>
              </a:rPr>
              <a:t>  We expect to review around 200 institutions in 2012</a:t>
            </a:r>
          </a:p>
          <a:p>
            <a:pPr lvl="1">
              <a:buClr>
                <a:srgbClr val="00664D"/>
              </a:buClr>
            </a:pPr>
            <a:r>
              <a:rPr lang="en-GB" sz="4800" dirty="0" smtClean="0">
                <a:latin typeface="Arial" charset="0"/>
                <a:cs typeface="Arial" charset="0"/>
              </a:rPr>
              <a:t> </a:t>
            </a:r>
            <a:endParaRPr lang="en-GB" sz="4800" i="1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</a:pPr>
            <a:endParaRPr lang="en-GB" sz="4800" dirty="0" smtClean="0">
              <a:latin typeface="Arial" charset="0"/>
              <a:cs typeface="Arial" charset="0"/>
            </a:endParaRPr>
          </a:p>
          <a:p>
            <a:pPr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i="1" dirty="0" smtClean="0">
                <a:latin typeface="Arial" charset="0"/>
                <a:cs typeface="Arial" charset="0"/>
              </a:rPr>
              <a:t>  </a:t>
            </a:r>
            <a:r>
              <a:rPr lang="en-GB" sz="4800" b="1" i="1" dirty="0" smtClean="0">
                <a:latin typeface="Arial" charset="0"/>
                <a:cs typeface="Arial" charset="0"/>
              </a:rPr>
              <a:t>UK Quality Code for Higher Education:</a:t>
            </a: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endParaRPr lang="en-GB" sz="4800" i="1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4D"/>
              </a:buClr>
              <a:buFont typeface="Wingdings" pitchFamily="2" charset="2"/>
              <a:buChar char="Ø"/>
            </a:pPr>
            <a:r>
              <a:rPr lang="en-GB" sz="4800" dirty="0" smtClean="0">
                <a:latin typeface="Arial" charset="0"/>
                <a:cs typeface="Arial" charset="0"/>
              </a:rPr>
              <a:t>   We maintain, develop and publish the new </a:t>
            </a:r>
            <a:r>
              <a:rPr lang="en-GB" sz="4800" i="1" dirty="0" smtClean="0">
                <a:latin typeface="Arial" charset="0"/>
                <a:cs typeface="Arial" charset="0"/>
              </a:rPr>
              <a:t>UK Quality Code </a:t>
            </a:r>
          </a:p>
          <a:p>
            <a:pPr lvl="1">
              <a:buClr>
                <a:srgbClr val="00664D"/>
              </a:buClr>
            </a:pPr>
            <a:r>
              <a:rPr lang="en-GB" sz="4800" i="1" dirty="0" smtClean="0">
                <a:latin typeface="Arial" charset="0"/>
                <a:cs typeface="Arial" charset="0"/>
              </a:rPr>
              <a:t>      for Higher Education </a:t>
            </a:r>
            <a:r>
              <a:rPr lang="en-GB" sz="4800" dirty="0" smtClean="0">
                <a:latin typeface="Arial" charset="0"/>
                <a:cs typeface="Arial" charset="0"/>
              </a:rPr>
              <a:t>— about which I’ll say more a little later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9398-E1BE-4006-A21F-8D373172955D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60946" y="4749676"/>
            <a:ext cx="5435600" cy="4469130"/>
          </a:xfrm>
          <a:noFill/>
          <a:ln/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providers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higher education in the UK </a:t>
            </a:r>
            <a:r>
              <a:rPr lang="en-GB" dirty="0" smtClean="0"/>
              <a:t>are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quality assured under a </a:t>
            </a:r>
          </a:p>
          <a:p>
            <a:pPr>
              <a:buClr>
                <a:srgbClr val="006600"/>
              </a:buClr>
              <a:buNone/>
            </a:pPr>
            <a:r>
              <a:rPr lang="en-GB" dirty="0" smtClean="0"/>
              <a:t>    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common framework ...</a:t>
            </a:r>
          </a:p>
          <a:p>
            <a:pPr>
              <a:buClr>
                <a:srgbClr val="006600"/>
              </a:buCl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... with appropriate variations of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— rather than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principle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— in each </a:t>
            </a:r>
          </a:p>
          <a:p>
            <a:pPr>
              <a:buClr>
                <a:srgbClr val="006600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country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In our view, there must be:</a:t>
            </a:r>
          </a:p>
          <a:p>
            <a:pPr>
              <a:buClr>
                <a:srgbClr val="006647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A single quality framework for the UK – including independent </a:t>
            </a:r>
          </a:p>
          <a:p>
            <a:pPr lvl="1">
              <a:buClr>
                <a:srgbClr val="006600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providers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Adapted in its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different UK countries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And recognising the value of enhancement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84BEE-2F03-470A-9B0A-9C8DB9532473}" type="slidenum">
              <a:rPr lang="en-GB" sz="9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In the QAA strategy for 2011-14, one of our stated aims is to meet </a:t>
            </a:r>
          </a:p>
          <a:p>
            <a:pPr>
              <a:buClr>
                <a:srgbClr val="006600"/>
              </a:buClr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   students’ needs and to be valued by students</a:t>
            </a:r>
          </a:p>
          <a:p>
            <a:pPr>
              <a:buClr>
                <a:srgbClr val="006600"/>
              </a:buClr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We have a full time Student Engagement team which works to meet </a:t>
            </a:r>
          </a:p>
          <a:p>
            <a:pPr lvl="0">
              <a:buClr>
                <a:srgbClr val="006600"/>
              </a:buClr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   this aim</a:t>
            </a: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We are committed to:</a:t>
            </a: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endParaRPr lang="en-GB" sz="13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Working with students as partners and protecting their </a:t>
            </a:r>
          </a:p>
          <a:p>
            <a:pPr lvl="1">
              <a:buClr>
                <a:srgbClr val="006600"/>
              </a:buClr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   interests, to get the best possible educational experience 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Supporting universities and colleges to meet and shape </a:t>
            </a:r>
          </a:p>
          <a:p>
            <a:pPr lvl="1">
              <a:buClr>
                <a:srgbClr val="006600"/>
              </a:buClr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   student expectations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Communicating clearly to students about standards and </a:t>
            </a:r>
          </a:p>
          <a:p>
            <a:pPr lvl="1">
              <a:buClr>
                <a:srgbClr val="006600"/>
              </a:buClr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   quality 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 Responding to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views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and needs of students 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</a:pPr>
            <a:endParaRPr lang="en-GB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</a:pPr>
            <a:endParaRPr lang="en-GB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458E-3DFE-43B0-8029-89023358A9DC}" type="slidenum">
              <a:rPr lang="en-GB" sz="9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 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1275" y="9158288"/>
            <a:ext cx="2943225" cy="496887"/>
          </a:xfrm>
          <a:noFill/>
        </p:spPr>
        <p:txBody>
          <a:bodyPr/>
          <a:lstStyle/>
          <a:p>
            <a:fld id="{9C3F1CAE-3C1D-4AC1-B79D-42FC5BB87A00}" type="slidenum">
              <a:rPr lang="en-GB" sz="900" smtClean="0">
                <a:latin typeface="Arial" charset="0"/>
              </a:rPr>
              <a:pPr/>
              <a:t>5</a:t>
            </a:fld>
            <a:endParaRPr lang="en-GB" sz="900" dirty="0" smtClean="0">
              <a:latin typeface="Arial" charset="0"/>
            </a:endParaRPr>
          </a:p>
        </p:txBody>
      </p:sp>
      <p:sp>
        <p:nvSpPr>
          <p:cNvPr id="53253" name="Notes Placeholder 2"/>
          <p:cNvSpPr txBox="1">
            <a:spLocks/>
          </p:cNvSpPr>
          <p:nvPr/>
        </p:nvSpPr>
        <p:spPr bwMode="auto">
          <a:xfrm>
            <a:off x="588963" y="4605338"/>
            <a:ext cx="576061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5" rIns="95571" bIns="47785"/>
          <a:lstStyle/>
          <a:p>
            <a:pPr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Moving on to student engagement, today our work at QAA includes</a:t>
            </a:r>
            <a:r>
              <a:rPr lang="en-GB" sz="12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endParaRPr lang="en-GB" sz="12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student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Board Members   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Student Advisory Board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Established to act as a critical friend to QAA: to provide feedback to us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on the issues that matter to students, and actively to shape QAA's work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GB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Student </a:t>
            </a:r>
            <a:r>
              <a:rPr lang="en-GB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reviewers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very QAA team reviewing a UK higher education institution now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includes a student member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More than 100 students are part of the pool of reviewers</a:t>
            </a:r>
          </a:p>
          <a:p>
            <a:pPr eaLnBrk="0" hangingPunct="0">
              <a:buClr>
                <a:srgbClr val="006647"/>
              </a:buClr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 A new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chapter on ‘Student Engagement’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UK Quality Code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For the first time, it sets a minimum expectation for HE providers to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engage all students, individually and collectively, as partners in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assurance and enhancement of their educational experience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</a:t>
            </a:r>
            <a:r>
              <a:rPr lang="en-GB" sz="1200" b="1" dirty="0" smtClean="0">
                <a:latin typeface="Arial" charset="0"/>
                <a:cs typeface="Arial" charset="0"/>
              </a:rPr>
              <a:t>‘</a:t>
            </a:r>
            <a:r>
              <a:rPr lang="en-GB" sz="1200" b="1" i="1" dirty="0" smtClean="0">
                <a:latin typeface="Arial" charset="0"/>
                <a:cs typeface="Arial" charset="0"/>
              </a:rPr>
              <a:t>Quality Matters’</a:t>
            </a:r>
            <a:r>
              <a:rPr lang="en-GB" sz="1200" i="1" dirty="0" smtClean="0">
                <a:latin typeface="Arial" charset="0"/>
                <a:cs typeface="Arial" charset="0"/>
              </a:rPr>
              <a:t> </a:t>
            </a:r>
            <a:r>
              <a:rPr lang="en-GB" sz="1200" dirty="0" smtClean="0">
                <a:latin typeface="Arial" charset="0"/>
                <a:cs typeface="Arial" charset="0"/>
              </a:rPr>
              <a:t>conferences and events  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The QAA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Concerns Scheme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 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1275" y="9158288"/>
            <a:ext cx="2943225" cy="496887"/>
          </a:xfrm>
          <a:noFill/>
        </p:spPr>
        <p:txBody>
          <a:bodyPr/>
          <a:lstStyle/>
          <a:p>
            <a:fld id="{9C3F1CAE-3C1D-4AC1-B79D-42FC5BB87A00}" type="slidenum">
              <a:rPr lang="en-GB" sz="900" smtClean="0">
                <a:latin typeface="Arial" charset="0"/>
              </a:rPr>
              <a:pPr/>
              <a:t>6</a:t>
            </a:fld>
            <a:endParaRPr lang="en-GB" sz="900" dirty="0" smtClean="0">
              <a:latin typeface="Arial" charset="0"/>
            </a:endParaRPr>
          </a:p>
        </p:txBody>
      </p:sp>
      <p:sp>
        <p:nvSpPr>
          <p:cNvPr id="53253" name="Notes Placeholder 2"/>
          <p:cNvSpPr txBox="1">
            <a:spLocks/>
          </p:cNvSpPr>
          <p:nvPr/>
        </p:nvSpPr>
        <p:spPr bwMode="auto">
          <a:xfrm>
            <a:off x="588963" y="4605338"/>
            <a:ext cx="576061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5" rIns="95571" bIns="47785"/>
          <a:lstStyle/>
          <a:p>
            <a:pPr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Moving on to student engagement, today our work at QAA includes</a:t>
            </a:r>
            <a:r>
              <a:rPr lang="en-GB" sz="12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endParaRPr lang="en-GB" sz="12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student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Board Members   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Student Advisory Board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Established to act as a critical friend to QAA: to provide feedback to us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on the issues that matter to students, and actively to shape QAA's work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GB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Student </a:t>
            </a:r>
            <a:r>
              <a:rPr lang="en-GB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reviewers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very QAA team reviewing a UK higher education institution now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includes a student member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More than 100 students are part of the pool of reviewers</a:t>
            </a:r>
          </a:p>
          <a:p>
            <a:pPr eaLnBrk="0" hangingPunct="0">
              <a:buClr>
                <a:srgbClr val="006647"/>
              </a:buClr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 A new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chapter on ‘Student Engagement’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UK Quality Code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For the first time, it sets a minimum expectation for HE providers to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engage all students, individually and collectively, as partners in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assurance and enhancement of their educational experience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</a:t>
            </a:r>
            <a:r>
              <a:rPr lang="en-GB" sz="1200" b="1" dirty="0" smtClean="0">
                <a:latin typeface="Arial" charset="0"/>
                <a:cs typeface="Arial" charset="0"/>
              </a:rPr>
              <a:t>‘</a:t>
            </a:r>
            <a:r>
              <a:rPr lang="en-GB" sz="1200" b="1" i="1" dirty="0" smtClean="0">
                <a:latin typeface="Arial" charset="0"/>
                <a:cs typeface="Arial" charset="0"/>
              </a:rPr>
              <a:t>Quality Matters’</a:t>
            </a:r>
            <a:r>
              <a:rPr lang="en-GB" sz="1200" i="1" dirty="0" smtClean="0">
                <a:latin typeface="Arial" charset="0"/>
                <a:cs typeface="Arial" charset="0"/>
              </a:rPr>
              <a:t> </a:t>
            </a:r>
            <a:r>
              <a:rPr lang="en-GB" sz="1200" dirty="0" smtClean="0">
                <a:latin typeface="Arial" charset="0"/>
                <a:cs typeface="Arial" charset="0"/>
              </a:rPr>
              <a:t>conferences and events  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 The QAA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Concerns Scheme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30000"/>
              </a:spcBef>
              <a:tabLst>
                <a:tab pos="531813" algn="l"/>
              </a:tabLst>
            </a:pPr>
            <a:endParaRPr lang="en-GB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444922" y="4717414"/>
            <a:ext cx="5904656" cy="4856797"/>
          </a:xfrm>
          <a:ln/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en-GB" sz="1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From a quality perspective, it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important for student success that the information </a:t>
            </a:r>
          </a:p>
          <a:p>
            <a:pPr>
              <a:buClr>
                <a:srgbClr val="006600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they receive about institutions is accurate, relevant and easily accessible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Initiatives such as the new Key Information Sets (KIS) and the National Student </a:t>
            </a:r>
          </a:p>
          <a:p>
            <a:pPr>
              <a:buClr>
                <a:srgbClr val="006600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Survey — along with information from UCAS and higher education providers — </a:t>
            </a:r>
          </a:p>
          <a:p>
            <a:pPr>
              <a:buClr>
                <a:srgbClr val="006600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have a central role to play in this area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For the first time from this month (September), QAA will now make formal </a:t>
            </a:r>
          </a:p>
          <a:p>
            <a:pPr>
              <a:buClr>
                <a:srgbClr val="006600"/>
              </a:buCl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judgements on the quality of public information provided by institutions</a:t>
            </a:r>
          </a:p>
          <a:p>
            <a:pPr>
              <a:buClr>
                <a:srgbClr val="006600"/>
              </a:buClr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Information must be: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Fit for purpose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Accessible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Trustworthy</a:t>
            </a:r>
          </a:p>
          <a:p>
            <a:pPr>
              <a:buClr>
                <a:srgbClr val="006600"/>
              </a:buClr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The aim of the KIS, ultimately, is to provide information to students in a format </a:t>
            </a:r>
          </a:p>
          <a:p>
            <a:pPr>
              <a:buClr>
                <a:srgbClr val="006600"/>
              </a:buCl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that is useful to them, in the places they want to find it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1276" y="9158289"/>
            <a:ext cx="2943225" cy="496887"/>
          </a:xfrm>
          <a:noFill/>
        </p:spPr>
        <p:txBody>
          <a:bodyPr/>
          <a:lstStyle/>
          <a:p>
            <a:fld id="{A3F5AAD3-BBF4-4FA6-8050-BE2ADA94D4C4}" type="slidenum">
              <a:rPr lang="en-GB" sz="900" smtClean="0">
                <a:latin typeface="Arial" pitchFamily="34" charset="0"/>
              </a:rPr>
              <a:pPr/>
              <a:t>7</a:t>
            </a:fld>
            <a:endParaRPr lang="en-GB" sz="9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 </a:t>
            </a:r>
          </a:p>
          <a:p>
            <a:pPr>
              <a:buClr>
                <a:srgbClr val="006647"/>
              </a:buClr>
            </a:pPr>
            <a:r>
              <a:rPr lang="en-GB" dirty="0" smtClean="0"/>
              <a:t>107 agreed 22 using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1276" y="9158289"/>
            <a:ext cx="2943225" cy="496887"/>
          </a:xfrm>
          <a:noFill/>
        </p:spPr>
        <p:txBody>
          <a:bodyPr/>
          <a:lstStyle/>
          <a:p>
            <a:fld id="{82F030B1-B2C0-4305-8E72-8C6E4ECA630C}" type="slidenum">
              <a:rPr lang="en-GB" sz="900" smtClean="0">
                <a:latin typeface="Arial" charset="0"/>
              </a:rPr>
              <a:pPr/>
              <a:t>8</a:t>
            </a:fld>
            <a:endParaRPr lang="en-GB" sz="900" dirty="0" smtClean="0">
              <a:latin typeface="Arial" charset="0"/>
            </a:endParaRPr>
          </a:p>
        </p:txBody>
      </p:sp>
      <p:sp>
        <p:nvSpPr>
          <p:cNvPr id="38917" name="Notes Placeholder 2"/>
          <p:cNvSpPr txBox="1">
            <a:spLocks/>
          </p:cNvSpPr>
          <p:nvPr/>
        </p:nvSpPr>
        <p:spPr bwMode="auto">
          <a:xfrm>
            <a:off x="588938" y="4605660"/>
            <a:ext cx="56229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5" rIns="95571" bIns="47785"/>
          <a:lstStyle/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At QAA, we have also been rising to the challenge of improving our own </a:t>
            </a:r>
          </a:p>
          <a:p>
            <a:pPr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   information provision and public engagement</a:t>
            </a:r>
            <a:endParaRPr lang="en-GB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ea typeface="Times New Roman" pitchFamily="18" charset="0"/>
                <a:cs typeface="Arial" charset="0"/>
              </a:rPr>
              <a:t>  We have a dedicated Public Engagement Group, covering: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ea typeface="Times New Roman" pitchFamily="18" charset="0"/>
                <a:cs typeface="Arial" charset="0"/>
              </a:rPr>
              <a:t>  Public relations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ea typeface="Times New Roman" pitchFamily="18" charset="0"/>
                <a:cs typeface="Arial" charset="0"/>
              </a:rPr>
              <a:t>  Student engagement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ea typeface="Times New Roman" pitchFamily="18" charset="0"/>
                <a:cs typeface="Arial" charset="0"/>
              </a:rPr>
              <a:t>  Multimedia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GB" sz="1200" dirty="0" smtClean="0">
                <a:latin typeface="Arial" charset="0"/>
                <a:cs typeface="Times New Roman" pitchFamily="18" charset="0"/>
              </a:rPr>
              <a:t>We have implemented a public information</a:t>
            </a:r>
            <a:r>
              <a:rPr lang="en-GB" sz="1200" dirty="0">
                <a:latin typeface="Arial" charset="0"/>
                <a:cs typeface="Times New Roman" pitchFamily="18" charset="0"/>
              </a:rPr>
              <a:t> </a:t>
            </a:r>
            <a:r>
              <a:rPr lang="en-GB" sz="1200" dirty="0" smtClean="0">
                <a:latin typeface="Arial" charset="0"/>
                <a:cs typeface="Times New Roman" pitchFamily="18" charset="0"/>
              </a:rPr>
              <a:t>strategy, which includes:</a:t>
            </a:r>
          </a:p>
          <a:p>
            <a:pPr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cs typeface="Times New Roman" pitchFamily="18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Using simpler language – getting rid of jargon and acronyms</a:t>
            </a:r>
            <a:endParaRPr lang="en-GB" sz="1200" dirty="0">
              <a:latin typeface="Arial" charset="0"/>
              <a:cs typeface="Arial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cs typeface="Arial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Producing shorter</a:t>
            </a:r>
            <a:r>
              <a:rPr lang="en-GB" sz="1200" dirty="0">
                <a:latin typeface="Arial" charset="0"/>
                <a:cs typeface="Arial" charset="0"/>
              </a:rPr>
              <a:t>, clearer reports and publications</a:t>
            </a: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cs typeface="Arial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</a:t>
            </a:r>
            <a:r>
              <a:rPr lang="en-GB" sz="1200" dirty="0">
                <a:latin typeface="Arial" charset="0"/>
                <a:cs typeface="Arial" charset="0"/>
              </a:rPr>
              <a:t>Materials tailored for </a:t>
            </a:r>
            <a:r>
              <a:rPr lang="en-GB" sz="1200" dirty="0" smtClean="0">
                <a:latin typeface="Arial" charset="0"/>
                <a:cs typeface="Arial" charset="0"/>
              </a:rPr>
              <a:t>different audiences</a:t>
            </a:r>
            <a:endParaRPr lang="en-GB" sz="1200" dirty="0">
              <a:latin typeface="Arial" charset="0"/>
              <a:cs typeface="Arial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sz="1200" dirty="0" smtClean="0">
              <a:latin typeface="Arial" charset="0"/>
              <a:cs typeface="Arial" charset="0"/>
            </a:endParaRPr>
          </a:p>
          <a:p>
            <a:pPr lvl="1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More investment in researching </a:t>
            </a:r>
            <a:r>
              <a:rPr lang="en-GB" sz="1200" dirty="0">
                <a:latin typeface="Arial" charset="0"/>
                <a:cs typeface="Arial" charset="0"/>
              </a:rPr>
              <a:t>and understanding what </a:t>
            </a:r>
            <a:r>
              <a:rPr lang="en-GB" sz="1200" dirty="0" smtClean="0">
                <a:latin typeface="Arial" charset="0"/>
                <a:cs typeface="Arial" charset="0"/>
              </a:rPr>
              <a:t>our </a:t>
            </a:r>
          </a:p>
          <a:p>
            <a:pPr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sz="1200" dirty="0" smtClean="0">
                <a:latin typeface="Arial" charset="0"/>
                <a:cs typeface="Arial" charset="0"/>
              </a:rPr>
              <a:t>     stakeholders really need and want from us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eaLnBrk="0" hangingPunct="0">
              <a:buClr>
                <a:srgbClr val="006647"/>
              </a:buClr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We have also been improving our communications channels, including updating our website and using a wider range of delivery channels, such as </a:t>
            </a:r>
          </a:p>
          <a:p>
            <a:pPr marL="0" lvl="1" eaLnBrk="0" hangingPunct="0">
              <a:buClr>
                <a:srgbClr val="006647"/>
              </a:buClr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podcasts and social media networks including:</a:t>
            </a:r>
          </a:p>
          <a:p>
            <a:pPr marL="0" lvl="1" eaLnBrk="0" hangingPunct="0">
              <a:buClr>
                <a:srgbClr val="006647"/>
              </a:buClr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  Twitter</a:t>
            </a: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  Flickr</a:t>
            </a: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  LinkedIn</a:t>
            </a: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  YouTube (videos)</a:t>
            </a: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endParaRPr lang="en-GB" dirty="0" smtClean="0">
              <a:latin typeface="Arial" charset="0"/>
              <a:cs typeface="Arial" charset="0"/>
            </a:endParaRPr>
          </a:p>
          <a:p>
            <a:pPr marL="914400" lvl="3" eaLnBrk="0" hangingPunct="0">
              <a:buClr>
                <a:srgbClr val="006647"/>
              </a:buClr>
              <a:buFont typeface="Wingdings" pitchFamily="2" charset="2"/>
              <a:buChar char="Ø"/>
              <a:tabLst>
                <a:tab pos="531813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  iTunes (podcasts)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458E-3DFE-43B0-8029-89023358A9D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AEFC-EA20-4D1D-90F1-F021514560D8}" type="datetimeFigureOut">
              <a:rPr lang="en-GB" smtClean="0"/>
              <a:pPr/>
              <a:t>14/03/2013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3D79-4B51-4DE0-8124-006799A16C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youtube.com/watch?v=AVrRlAFH_3U&amp;list=UUNhTuNKtMVAx4QKYH1SGtWg&amp;index=0&amp;feature=plcp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youtube.com/watch?v=HXvUEDlBAIY&amp;feature=youtu.be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460432" cy="1470025"/>
          </a:xfrm>
        </p:spPr>
        <p:txBody>
          <a:bodyPr>
            <a:noAutofit/>
          </a:bodyPr>
          <a:lstStyle/>
          <a:p>
            <a:pPr algn="l"/>
            <a:r>
              <a:rPr lang="en-GB" sz="36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Student participation in quality assurance</a:t>
            </a:r>
            <a:endParaRPr lang="en-GB" sz="3600" cap="all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1008112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 Taylor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 Engagement manger, QAA</a:t>
            </a:r>
          </a:p>
          <a:p>
            <a:pPr algn="l"/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6" descr="New QAA logo 4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153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153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365104"/>
            <a:ext cx="153815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365104"/>
            <a:ext cx="153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New QAA logo 4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51021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476375" y="5949950"/>
            <a:ext cx="7343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latin typeface="Arial" charset="0"/>
              </a:rPr>
              <a:t>© The Quality Assurance Agency for Higher Education 2012. Registered charity numbers 1062746 and SC037786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Providing confidence</a:t>
            </a:r>
            <a:endParaRPr lang="en-GB" sz="3200" b="0" cap="all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412776"/>
            <a:ext cx="59046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Some of QAA’s main UK activities today:</a:t>
            </a:r>
          </a:p>
          <a:p>
            <a:pPr>
              <a:buFontTx/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Review and audit programmes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for </a:t>
            </a:r>
          </a:p>
          <a:p>
            <a:pPr>
              <a:buClr>
                <a:srgbClr val="006600"/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universities, further education colleges and   </a:t>
            </a:r>
          </a:p>
          <a:p>
            <a:pPr>
              <a:buClr>
                <a:srgbClr val="006600"/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private providers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NEW METHOD ON THE   WAY!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Adviser to Privy Council on applications for </a:t>
            </a:r>
          </a:p>
          <a:p>
            <a:pPr>
              <a:buClr>
                <a:srgbClr val="006600"/>
              </a:buClr>
            </a:pP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degree-awarding powers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university title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Provider of 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Educational Oversight,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on behalf </a:t>
            </a:r>
          </a:p>
          <a:p>
            <a:pPr>
              <a:buClr>
                <a:srgbClr val="006600"/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of UK Border Agency, for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Highly Trusted </a:t>
            </a:r>
          </a:p>
          <a:p>
            <a:pPr>
              <a:buClr>
                <a:srgbClr val="006600"/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Sponsor’ status for institutions with overseas </a:t>
            </a:r>
          </a:p>
          <a:p>
            <a:pPr>
              <a:buClr>
                <a:srgbClr val="006600"/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students</a:t>
            </a:r>
          </a:p>
          <a:p>
            <a:pPr>
              <a:buClr>
                <a:srgbClr val="006600"/>
              </a:buClr>
            </a:pPr>
            <a:endParaRPr lang="en-GB" sz="2000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UK Quality Code for Higher Education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GB" sz="2400" dirty="0" smtClean="0"/>
          </a:p>
          <a:p>
            <a:pPr>
              <a:buFontTx/>
              <a:buNone/>
            </a:pPr>
            <a:endParaRPr lang="en-GB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028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1409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654484" cy="31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common framework FOR the uk</a:t>
            </a:r>
            <a:endParaRPr lang="en-GB" sz="3200" cap="all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7499350" cy="3560763"/>
          </a:xfrm>
        </p:spPr>
        <p:txBody>
          <a:bodyPr>
            <a:normAutofit/>
          </a:bodyPr>
          <a:lstStyle/>
          <a:p>
            <a:endParaRPr lang="en-GB" sz="18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sz="1800" dirty="0" smtClean="0">
                <a:cs typeface="Arial" pitchFamily="34" charset="0"/>
              </a:rPr>
              <a:t> 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UK-wide framework of quality assurance 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Applied to </a:t>
            </a:r>
            <a:r>
              <a:rPr lang="en-GB" sz="1800" b="1" u="sng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providers in the higher education market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Adapted in different countries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Recognising the value of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enhancement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1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1556792"/>
            <a:ext cx="5976937" cy="1728787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i="1" dirty="0">
                <a:latin typeface="Arial" pitchFamily="34" charset="0"/>
                <a:cs typeface="Arial" pitchFamily="34" charset="0"/>
              </a:rPr>
              <a:t>“All UK higher education, irrespective of how it is funded, should be underpinned by the same quality assurance framework.”</a:t>
            </a:r>
          </a:p>
          <a:p>
            <a:pPr algn="ctr">
              <a:defRPr/>
            </a:pPr>
            <a:endParaRPr lang="en-GB" sz="2000" i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i="1" dirty="0">
                <a:latin typeface="Arial" pitchFamily="34" charset="0"/>
                <a:cs typeface="Arial" pitchFamily="34" charset="0"/>
              </a:rPr>
              <a:t>From QAA Response to Technical Consultation</a:t>
            </a:r>
          </a:p>
        </p:txBody>
      </p:sp>
      <p:pic>
        <p:nvPicPr>
          <p:cNvPr id="6" name="Picture 46" descr="New QAA logo 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QAA COMMITMENT TO STUDENTS</a:t>
            </a:r>
            <a:endParaRPr lang="en-GB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QAA Strategy 2011-14</a:t>
            </a:r>
          </a:p>
          <a:p>
            <a:pPr algn="ctr">
              <a:buClr>
                <a:srgbClr val="006600"/>
              </a:buClr>
              <a:buNone/>
            </a:pPr>
            <a:endParaRPr lang="en-GB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6" descr="New QAA logo 4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71600" y="1916832"/>
            <a:ext cx="7416824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Aim 1: To meet students' needs and be valued by them</a:t>
            </a:r>
          </a:p>
          <a:p>
            <a:pPr algn="ctr"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bg1"/>
              </a:buClr>
              <a:buFont typeface="Wingdings" pitchFamily="2" charset="2"/>
              <a:buChar char="q"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  We will work to ensure that all students get the best possible  educational experience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q"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  We will support universities and colleges as they aim to meet and shape students’ expectations 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q"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  We will communicate clearly to students about standards and quality, and will work with them as partners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q"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  We will respond to the views and diverse needs of students, and will protect their interests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735436" cy="2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QAA: </a:t>
            </a:r>
            <a:r>
              <a:rPr lang="en-GB" sz="31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YEARS of ENGAGING STUDENTS IN QUALITY ASSURANCE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68313" y="1700213"/>
            <a:ext cx="575987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800" dirty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QAA Board: two student members  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Student Advisory Board    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Student </a:t>
            </a:r>
            <a:r>
              <a:rPr lang="en-GB" sz="2000" dirty="0">
                <a:latin typeface="Arial" charset="0"/>
                <a:cs typeface="Arial" charset="0"/>
              </a:rPr>
              <a:t>reviewers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i="1" dirty="0" smtClean="0">
                <a:latin typeface="Arial" charset="0"/>
                <a:cs typeface="Arial" charset="0"/>
              </a:rPr>
              <a:t>  ‘</a:t>
            </a:r>
            <a:r>
              <a:rPr lang="en-GB" sz="2000" dirty="0" smtClean="0">
                <a:latin typeface="Arial" charset="0"/>
                <a:cs typeface="Arial" charset="0"/>
              </a:rPr>
              <a:t>Student Engagement’ chapter in new </a:t>
            </a:r>
            <a:r>
              <a:rPr lang="en-GB" sz="2000" i="1" dirty="0" smtClean="0">
                <a:latin typeface="Arial" charset="0"/>
                <a:cs typeface="Arial" charset="0"/>
              </a:rPr>
              <a:t>UK </a:t>
            </a:r>
          </a:p>
          <a:p>
            <a:pPr>
              <a:buClr>
                <a:srgbClr val="006600"/>
              </a:buClr>
            </a:pPr>
            <a:r>
              <a:rPr lang="en-GB" sz="2000" i="1" dirty="0" smtClean="0">
                <a:latin typeface="Arial" charset="0"/>
                <a:cs typeface="Arial" charset="0"/>
              </a:rPr>
              <a:t>     Quality Code</a:t>
            </a:r>
            <a:r>
              <a:rPr lang="en-GB" sz="2000" dirty="0" smtClean="0">
                <a:latin typeface="Arial" charset="0"/>
                <a:cs typeface="Arial" charset="0"/>
              </a:rPr>
              <a:t> (June 2012)</a:t>
            </a:r>
            <a:endParaRPr lang="en-GB" sz="2000" i="1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i="1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Conferences and events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Developing Student Engagement event: 30 May  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 QAA Concerns Scheme</a:t>
            </a:r>
            <a:endParaRPr lang="en-GB" sz="2000" i="1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GB" sz="1800" dirty="0">
              <a:latin typeface="Arial" charset="0"/>
              <a:cs typeface="Arial" charset="0"/>
            </a:endParaRPr>
          </a:p>
        </p:txBody>
      </p:sp>
      <p:pic>
        <p:nvPicPr>
          <p:cNvPr id="31750" name="Picture 46" descr="New QAA logo 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805488"/>
            <a:ext cx="2405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735436" cy="2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QAA: </a:t>
            </a:r>
            <a:r>
              <a:rPr lang="en-GB" sz="31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lang="en-GB" sz="3200" cap="all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YEARS of ENGAGING STUDENTS IN QUALITY ASSURANCE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68313" y="1700213"/>
            <a:ext cx="532782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800" dirty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charset="0"/>
                <a:cs typeface="Arial" charset="0"/>
              </a:rPr>
              <a:t>  Two new research projects:</a:t>
            </a:r>
          </a:p>
          <a:p>
            <a:pPr>
              <a:buClr>
                <a:srgbClr val="006600"/>
              </a:buClr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  <a:cs typeface="Arial" charset="0"/>
              </a:rPr>
              <a:t> Student perceptions of quality and standards</a:t>
            </a:r>
          </a:p>
          <a:p>
            <a:pPr lvl="1">
              <a:buClr>
                <a:srgbClr val="006600"/>
              </a:buClr>
            </a:pPr>
            <a:endParaRPr lang="en-GB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  <a:cs typeface="Arial" charset="0"/>
              </a:rPr>
              <a:t> Student engagement across the UK</a:t>
            </a:r>
          </a:p>
          <a:p>
            <a:pPr lvl="1">
              <a:buClr>
                <a:srgbClr val="006600"/>
              </a:buClr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  <a:cs typeface="Arial" charset="0"/>
              </a:rPr>
              <a:t> Strategic partnership with NUS</a:t>
            </a:r>
          </a:p>
          <a:p>
            <a:pPr>
              <a:buClr>
                <a:srgbClr val="006600"/>
              </a:buClr>
            </a:pPr>
            <a:endParaRPr lang="en-GB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  <a:cs typeface="Arial" charset="0"/>
              </a:rPr>
              <a:t> Staff development programme</a:t>
            </a:r>
          </a:p>
          <a:p>
            <a:pPr lvl="1">
              <a:buClr>
                <a:srgbClr val="006600"/>
              </a:buClr>
            </a:pPr>
            <a:endParaRPr lang="en-GB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dirty="0" smtClean="0">
                <a:latin typeface="Arial" charset="0"/>
                <a:cs typeface="Arial" charset="0"/>
              </a:rPr>
              <a:t> Annual quality reports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dirty="0" smtClean="0">
              <a:latin typeface="Arial" charset="0"/>
              <a:cs typeface="Arial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Ø"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31750" name="Picture 46" descr="New QAA logo 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805488"/>
            <a:ext cx="2405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7991475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INFORMED CHOICES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627784" y="1844824"/>
            <a:ext cx="6192837" cy="3886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Continued focus on provision of information – never more information available than now</a:t>
            </a:r>
          </a:p>
          <a:p>
            <a:pPr eaLnBrk="1" hangingPunct="1">
              <a:buClr>
                <a:srgbClr val="006600"/>
              </a:buCl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New formal requirement for higher education –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Key Information Sets (KIS)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QAA now make formal judgements on information provision 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Information must be: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Fit for purpose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Accessible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Trustworthy</a:t>
            </a: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180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2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New QAA logo 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QAA language and outputs</a:t>
            </a:r>
          </a:p>
        </p:txBody>
      </p:sp>
      <p:pic>
        <p:nvPicPr>
          <p:cNvPr id="6" name="Picture 46" descr="New QAA logo 4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916832"/>
            <a:ext cx="74888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3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Simplifying our language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Shorter, clearer reports and publications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Materials tailored for different audiences</a:t>
            </a:r>
          </a:p>
          <a:p>
            <a:pPr>
              <a:buClr>
                <a:srgbClr val="003300"/>
              </a:buClr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Updated website and launched strategic linking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Launch of QAA Quality Mark – being rolled out to HE in FE</a:t>
            </a:r>
          </a:p>
          <a:p>
            <a:endParaRPr lang="en-GB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177281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WIDER COMMUNICATION</a:t>
            </a:r>
            <a:endParaRPr lang="en-GB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995936" y="2924944"/>
            <a:ext cx="85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flickr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924944"/>
            <a:ext cx="123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linkedin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5786454"/>
            <a:ext cx="200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@QAAtweets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1882" y="58052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QAA news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580526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QAAtube</a:t>
            </a:r>
            <a:endParaRPr lang="en-GB" sz="2400" dirty="0"/>
          </a:p>
        </p:txBody>
      </p:sp>
      <p:pic>
        <p:nvPicPr>
          <p:cNvPr id="6147" name="Picture 3" descr="C:\Documents and Settings\l.houghton\Local Settings\Temp\wzef62\Powerpoint Folder\youtube_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1584176" cy="1584176"/>
          </a:xfrm>
          <a:prstGeom prst="rect">
            <a:avLst/>
          </a:prstGeom>
          <a:noFill/>
        </p:spPr>
      </p:pic>
      <p:pic>
        <p:nvPicPr>
          <p:cNvPr id="6148" name="Picture 4" descr="C:\Documents and Settings\l.houghton\Local Settings\Temp\wz5e79\Powerpoint Folder\twitter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1440160" cy="1440160"/>
          </a:xfrm>
          <a:prstGeom prst="rect">
            <a:avLst/>
          </a:prstGeom>
          <a:noFill/>
        </p:spPr>
      </p:pic>
      <p:pic>
        <p:nvPicPr>
          <p:cNvPr id="6149" name="Picture 5" descr="C:\Documents and Settings\l.houghton\Local Settings\Temp\wzbd91\Powerpoint Folder\Emial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05064"/>
            <a:ext cx="1584176" cy="1584176"/>
          </a:xfrm>
          <a:prstGeom prst="rect">
            <a:avLst/>
          </a:prstGeom>
          <a:noFill/>
        </p:spPr>
      </p:pic>
      <p:pic>
        <p:nvPicPr>
          <p:cNvPr id="6151" name="Picture 7" descr="C:\Documents and Settings\l.houghton\Local Settings\Temp\wzaf73\Powerpoint Folder\flickr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412776"/>
            <a:ext cx="1440160" cy="1440160"/>
          </a:xfrm>
          <a:prstGeom prst="rect">
            <a:avLst/>
          </a:prstGeom>
          <a:noFill/>
        </p:spPr>
      </p:pic>
      <p:pic>
        <p:nvPicPr>
          <p:cNvPr id="6152" name="Picture 8" descr="C:\Documents and Settings\l.houghton\Local Settings\Temp\wz69e9\Powerpoint Folder\Linkdin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412776"/>
            <a:ext cx="1368152" cy="1368152"/>
          </a:xfrm>
          <a:prstGeom prst="rect">
            <a:avLst/>
          </a:prstGeom>
          <a:noFill/>
        </p:spPr>
      </p:pic>
      <p:pic>
        <p:nvPicPr>
          <p:cNvPr id="15" name="Picture 46" descr="New QAA logo 4c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805264"/>
            <a:ext cx="2405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t2.gstatic.com/images?q=tbn:ANd9GcRMgrII9iD_P7Wmful6R_9P-YJOU3i08h8c5roC1U_Fu9vwYuwyIV4537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412776"/>
            <a:ext cx="1512168" cy="151216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flipH="1">
            <a:off x="1193894" y="2996952"/>
            <a:ext cx="13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Facebook – new!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96" y="6309320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11"/>
              </a:rPr>
              <a:t>http://www.youtube.com/watch?v=HXvUEDlBAIY&amp;feature=youtu.be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1413</Words>
  <Application>Microsoft Office PowerPoint</Application>
  <PresentationFormat>On-screen Show (4:3)</PresentationFormat>
  <Paragraphs>298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Student participation in quality assurance</vt:lpstr>
      <vt:lpstr>Providing confidence</vt:lpstr>
      <vt:lpstr>A common framework FOR the uk</vt:lpstr>
      <vt:lpstr>QAA COMMITMENT TO STUDENTS</vt:lpstr>
      <vt:lpstr>QAA: ten YEARS of ENGAGING STUDENTS IN QUALITY ASSURANCE</vt:lpstr>
      <vt:lpstr>QAA: ten YEARS of ENGAGING STUDENTS IN QUALITY ASSURANCE</vt:lpstr>
      <vt:lpstr>INFORMED CHOICES</vt:lpstr>
      <vt:lpstr>QAA language and outputs</vt:lpstr>
      <vt:lpstr>WIDER COMMUNICATION</vt:lpstr>
      <vt:lpstr>Slide 10</vt:lpstr>
    </vt:vector>
  </TitlesOfParts>
  <Company>QAA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j.grey</dc:creator>
  <cp:lastModifiedBy>Chris Taylor</cp:lastModifiedBy>
  <cp:revision>366</cp:revision>
  <dcterms:created xsi:type="dcterms:W3CDTF">2012-02-01T11:09:01Z</dcterms:created>
  <dcterms:modified xsi:type="dcterms:W3CDTF">2013-03-14T12:19:51Z</dcterms:modified>
</cp:coreProperties>
</file>