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7692-AD9E-402E-85A5-D7E3111FA6FE}" type="datetimeFigureOut">
              <a:rPr lang="en-GB" smtClean="0"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1C2A-E1CA-4296-97A6-D8F633AF3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8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7692-AD9E-402E-85A5-D7E3111FA6FE}" type="datetimeFigureOut">
              <a:rPr lang="en-GB" smtClean="0"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1C2A-E1CA-4296-97A6-D8F633AF3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63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7692-AD9E-402E-85A5-D7E3111FA6FE}" type="datetimeFigureOut">
              <a:rPr lang="en-GB" smtClean="0"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1C2A-E1CA-4296-97A6-D8F633AF3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04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7692-AD9E-402E-85A5-D7E3111FA6FE}" type="datetimeFigureOut">
              <a:rPr lang="en-GB" smtClean="0"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1C2A-E1CA-4296-97A6-D8F633AF3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12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7692-AD9E-402E-85A5-D7E3111FA6FE}" type="datetimeFigureOut">
              <a:rPr lang="en-GB" smtClean="0"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1C2A-E1CA-4296-97A6-D8F633AF3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812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7692-AD9E-402E-85A5-D7E3111FA6FE}" type="datetimeFigureOut">
              <a:rPr lang="en-GB" smtClean="0"/>
              <a:t>05/04/2013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1C2A-E1CA-4296-97A6-D8F633AF3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713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7692-AD9E-402E-85A5-D7E3111FA6FE}" type="datetimeFigureOut">
              <a:rPr lang="en-GB" smtClean="0"/>
              <a:t>05/04/2013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1C2A-E1CA-4296-97A6-D8F633AF3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8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7692-AD9E-402E-85A5-D7E3111FA6FE}" type="datetimeFigureOut">
              <a:rPr lang="en-GB" smtClean="0"/>
              <a:t>05/04/2013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1C2A-E1CA-4296-97A6-D8F633AF3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34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7692-AD9E-402E-85A5-D7E3111FA6FE}" type="datetimeFigureOut">
              <a:rPr lang="en-GB" smtClean="0"/>
              <a:t>05/04/2013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1C2A-E1CA-4296-97A6-D8F633AF3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05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7692-AD9E-402E-85A5-D7E3111FA6FE}" type="datetimeFigureOut">
              <a:rPr lang="en-GB" smtClean="0"/>
              <a:t>05/04/2013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1C2A-E1CA-4296-97A6-D8F633AF3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72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7692-AD9E-402E-85A5-D7E3111FA6FE}" type="datetimeFigureOut">
              <a:rPr lang="en-GB" smtClean="0"/>
              <a:t>05/04/2013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1C2A-E1CA-4296-97A6-D8F633AF3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30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F7692-AD9E-402E-85A5-D7E3111FA6FE}" type="datetimeFigureOut">
              <a:rPr lang="en-GB" smtClean="0"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E1C2A-E1CA-4296-97A6-D8F633AF3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28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  <a:latin typeface="Arial Black" pitchFamily="34" charset="0"/>
              </a:rPr>
              <a:t>ENOHE </a:t>
            </a:r>
            <a:r>
              <a:rPr lang="en-GB" dirty="0" smtClean="0">
                <a:solidFill>
                  <a:srgbClr val="C00000"/>
                </a:solidFill>
                <a:latin typeface="Arial Black" pitchFamily="34" charset="0"/>
              </a:rPr>
              <a:t>2013</a:t>
            </a:r>
            <a:endParaRPr lang="en-GB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>
                <a:solidFill>
                  <a:srgbClr val="7030A0"/>
                </a:solidFill>
                <a:latin typeface="Arial Black" pitchFamily="34" charset="0"/>
              </a:rPr>
              <a:t>David Palfreyman MA MBA LLB FRSA</a:t>
            </a:r>
          </a:p>
          <a:p>
            <a:r>
              <a:rPr lang="en-GB" sz="2400" dirty="0" smtClean="0">
                <a:solidFill>
                  <a:srgbClr val="7030A0"/>
                </a:solidFill>
                <a:latin typeface="Arial Black" pitchFamily="34" charset="0"/>
              </a:rPr>
              <a:t>Director, OXCHEPS (Oxford Centre for Higher Education Policy Studies)</a:t>
            </a:r>
          </a:p>
          <a:p>
            <a:r>
              <a:rPr lang="en-GB" sz="2400" dirty="0" smtClean="0">
                <a:solidFill>
                  <a:srgbClr val="7030A0"/>
                </a:solidFill>
                <a:latin typeface="Arial Black" pitchFamily="34" charset="0"/>
              </a:rPr>
              <a:t>Bursar &amp; Fellow, New College Oxford</a:t>
            </a:r>
            <a:r>
              <a:rPr lang="en-GB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endParaRPr lang="en-GB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780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 Black" pitchFamily="34" charset="0"/>
              </a:rPr>
              <a:t>REFERENCES</a:t>
            </a:r>
            <a:endParaRPr lang="en-GB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Arial Black" pitchFamily="34" charset="0"/>
              </a:rPr>
              <a:t>Farrington &amp; Palfreyman, </a:t>
            </a:r>
            <a:r>
              <a:rPr lang="en-GB" sz="2400" i="1" dirty="0" smtClean="0">
                <a:latin typeface="Arial Black" pitchFamily="34" charset="0"/>
              </a:rPr>
              <a:t>The Law of Higher Education  </a:t>
            </a:r>
            <a:r>
              <a:rPr lang="en-GB" sz="2400" dirty="0" smtClean="0">
                <a:latin typeface="Arial Black" pitchFamily="34" charset="0"/>
              </a:rPr>
              <a:t>(Oxford University Press, 2012)</a:t>
            </a:r>
          </a:p>
          <a:p>
            <a:r>
              <a:rPr lang="en-GB" sz="2400" dirty="0" err="1" smtClean="0">
                <a:latin typeface="Arial Black" pitchFamily="34" charset="0"/>
              </a:rPr>
              <a:t>Kandiko</a:t>
            </a:r>
            <a:r>
              <a:rPr lang="en-GB" sz="2400" dirty="0" smtClean="0">
                <a:latin typeface="Arial Black" pitchFamily="34" charset="0"/>
              </a:rPr>
              <a:t> &amp; </a:t>
            </a:r>
            <a:r>
              <a:rPr lang="en-GB" sz="2400" dirty="0" err="1" smtClean="0">
                <a:latin typeface="Arial Black" pitchFamily="34" charset="0"/>
              </a:rPr>
              <a:t>Weyers</a:t>
            </a:r>
            <a:r>
              <a:rPr lang="en-GB" sz="2400" dirty="0" smtClean="0">
                <a:latin typeface="Arial Black" pitchFamily="34" charset="0"/>
              </a:rPr>
              <a:t>, </a:t>
            </a:r>
            <a:r>
              <a:rPr lang="en-GB" sz="2400" i="1" dirty="0" smtClean="0">
                <a:latin typeface="Arial Black" pitchFamily="34" charset="0"/>
              </a:rPr>
              <a:t>The Global Student Experience: An International Comparative Analysis  </a:t>
            </a:r>
            <a:r>
              <a:rPr lang="en-GB" sz="2400" dirty="0" smtClean="0">
                <a:latin typeface="Arial Black" pitchFamily="34" charset="0"/>
              </a:rPr>
              <a:t>(</a:t>
            </a:r>
            <a:r>
              <a:rPr lang="en-GB" sz="2400" dirty="0" err="1" smtClean="0">
                <a:latin typeface="Arial Black" pitchFamily="34" charset="0"/>
              </a:rPr>
              <a:t>Routledge</a:t>
            </a:r>
            <a:r>
              <a:rPr lang="en-GB" sz="2400" dirty="0" smtClean="0">
                <a:latin typeface="Arial Black" pitchFamily="34" charset="0"/>
              </a:rPr>
              <a:t>, 2013 – volume 14 of the 25 volume International Studies in Higher Education series)</a:t>
            </a:r>
          </a:p>
          <a:p>
            <a:r>
              <a:rPr lang="en-GB" sz="2400" dirty="0" smtClean="0">
                <a:latin typeface="Arial Black" pitchFamily="34" charset="0"/>
              </a:rPr>
              <a:t>Tapper &amp; Palfreyman, </a:t>
            </a:r>
            <a:r>
              <a:rPr lang="en-GB" sz="2400" i="1" dirty="0" smtClean="0">
                <a:latin typeface="Arial Black" pitchFamily="34" charset="0"/>
              </a:rPr>
              <a:t>Restructuring English Higher Education: The Rise of the Regulated Market  </a:t>
            </a:r>
            <a:r>
              <a:rPr lang="en-GB" sz="2400" dirty="0" smtClean="0">
                <a:latin typeface="Arial Black" pitchFamily="34" charset="0"/>
              </a:rPr>
              <a:t>(Oxford University Press, 2014 forthcoming)</a:t>
            </a:r>
          </a:p>
          <a:p>
            <a:endParaRPr lang="en-GB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27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  <a:latin typeface="Arial Black" pitchFamily="34" charset="0"/>
              </a:rPr>
              <a:t>DRIVERS OF CHANGE</a:t>
            </a:r>
            <a:endParaRPr lang="en-GB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C00000"/>
                </a:solidFill>
                <a:latin typeface="Arial Black" pitchFamily="34" charset="0"/>
              </a:rPr>
              <a:t>COMMODIFICATION, COMMERCIALISATION, AND MARKETISATION AS THE NEOLIBERAL AGENDA – almost everywhere?</a:t>
            </a:r>
          </a:p>
          <a:p>
            <a:r>
              <a:rPr lang="en-GB" sz="2400" dirty="0" smtClean="0">
                <a:solidFill>
                  <a:srgbClr val="C00000"/>
                </a:solidFill>
                <a:latin typeface="Arial Black" pitchFamily="34" charset="0"/>
              </a:rPr>
              <a:t>AUSTERITY – US, UK, Eurozone</a:t>
            </a:r>
          </a:p>
          <a:p>
            <a:r>
              <a:rPr lang="en-GB" sz="2400" dirty="0" smtClean="0">
                <a:solidFill>
                  <a:srgbClr val="C00000"/>
                </a:solidFill>
                <a:latin typeface="Arial Black" pitchFamily="34" charset="0"/>
              </a:rPr>
              <a:t>DEMOGRAPHICS – EU, Japan </a:t>
            </a:r>
          </a:p>
          <a:p>
            <a:r>
              <a:rPr lang="en-GB" sz="2400" dirty="0" smtClean="0">
                <a:solidFill>
                  <a:srgbClr val="C00000"/>
                </a:solidFill>
                <a:latin typeface="Arial Black" pitchFamily="34" charset="0"/>
              </a:rPr>
              <a:t>TAXPAYER-RETREAT – except? </a:t>
            </a:r>
          </a:p>
          <a:p>
            <a:r>
              <a:rPr lang="en-GB" sz="2400" dirty="0" smtClean="0">
                <a:solidFill>
                  <a:srgbClr val="C00000"/>
                </a:solidFill>
                <a:latin typeface="Arial Black" pitchFamily="34" charset="0"/>
              </a:rPr>
              <a:t>COST-SHARING – except?</a:t>
            </a:r>
          </a:p>
          <a:p>
            <a:r>
              <a:rPr lang="en-GB" sz="2400" dirty="0" smtClean="0">
                <a:solidFill>
                  <a:srgbClr val="C00000"/>
                </a:solidFill>
                <a:latin typeface="Arial Black" pitchFamily="34" charset="0"/>
              </a:rPr>
              <a:t>PRIVATE BENEFIT TRUMPS PUBLIC GOOD</a:t>
            </a:r>
          </a:p>
          <a:p>
            <a:r>
              <a:rPr lang="en-GB" sz="2400" dirty="0" smtClean="0">
                <a:solidFill>
                  <a:srgbClr val="C00000"/>
                </a:solidFill>
                <a:latin typeface="Arial Black" pitchFamily="34" charset="0"/>
              </a:rPr>
              <a:t>DIGITAL-LEARNING &amp; MOOCs</a:t>
            </a:r>
          </a:p>
          <a:p>
            <a:r>
              <a:rPr lang="en-GB" sz="2400" dirty="0" smtClean="0">
                <a:solidFill>
                  <a:srgbClr val="C00000"/>
                </a:solidFill>
                <a:latin typeface="Arial Black" pitchFamily="34" charset="0"/>
              </a:rPr>
              <a:t>???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7030A0"/>
                </a:solidFill>
                <a:latin typeface="Arial Black" pitchFamily="34" charset="0"/>
              </a:rPr>
              <a:t>POLICY-MAKING RESULTS</a:t>
            </a:r>
            <a:endParaRPr lang="en-GB" sz="40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rgbClr val="C00000"/>
                </a:solidFill>
                <a:latin typeface="Arial Black" pitchFamily="34" charset="0"/>
              </a:rPr>
              <a:t>AWAY FROM WELFARISM &amp; STATISM </a:t>
            </a:r>
          </a:p>
          <a:p>
            <a:r>
              <a:rPr lang="en-GB" dirty="0" smtClean="0">
                <a:solidFill>
                  <a:srgbClr val="C00000"/>
                </a:solidFill>
                <a:latin typeface="Arial Black" pitchFamily="34" charset="0"/>
              </a:rPr>
              <a:t>ACCOUNTABILITY</a:t>
            </a:r>
          </a:p>
          <a:p>
            <a:r>
              <a:rPr lang="en-GB" dirty="0" smtClean="0">
                <a:solidFill>
                  <a:srgbClr val="C00000"/>
                </a:solidFill>
                <a:latin typeface="Arial Black" pitchFamily="34" charset="0"/>
              </a:rPr>
              <a:t>INSTRUMENTALITY/EMPLOYABILITY</a:t>
            </a:r>
          </a:p>
          <a:p>
            <a:r>
              <a:rPr lang="en-GB" dirty="0" smtClean="0">
                <a:solidFill>
                  <a:srgbClr val="C00000"/>
                </a:solidFill>
                <a:latin typeface="Arial Black" pitchFamily="34" charset="0"/>
              </a:rPr>
              <a:t>COST-CONSTRAINTS</a:t>
            </a:r>
          </a:p>
          <a:p>
            <a:r>
              <a:rPr lang="en-GB" dirty="0" smtClean="0">
                <a:solidFill>
                  <a:srgbClr val="C00000"/>
                </a:solidFill>
                <a:latin typeface="Arial Black" pitchFamily="34" charset="0"/>
              </a:rPr>
              <a:t>COST-REDUCTION</a:t>
            </a:r>
          </a:p>
          <a:p>
            <a:r>
              <a:rPr lang="en-GB" dirty="0" smtClean="0">
                <a:solidFill>
                  <a:srgbClr val="C00000"/>
                </a:solidFill>
                <a:latin typeface="Arial Black" pitchFamily="34" charset="0"/>
              </a:rPr>
              <a:t>MARKET COMPETITION &amp; FOR-PROFITS </a:t>
            </a:r>
          </a:p>
          <a:p>
            <a:r>
              <a:rPr lang="en-GB" dirty="0" smtClean="0">
                <a:solidFill>
                  <a:srgbClr val="C00000"/>
                </a:solidFill>
                <a:latin typeface="Arial Black" pitchFamily="34" charset="0"/>
              </a:rPr>
              <a:t>TUITION FEES (£1000 - £3000 -£9000 IN THE ENGLISH POLICY EXPERIMENT, 2012/13 ONWARDS)</a:t>
            </a:r>
            <a:endParaRPr lang="en-GB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38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70C0"/>
                </a:solidFill>
                <a:latin typeface="Arial Black" pitchFamily="34" charset="0"/>
              </a:rPr>
              <a:t>IMPACT ON STUDENTS &amp; HEIs: the English example</a:t>
            </a:r>
            <a:endParaRPr lang="en-GB" sz="36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chemeClr val="tx2"/>
                </a:solidFill>
                <a:latin typeface="Arial Black" pitchFamily="34" charset="0"/>
              </a:rPr>
              <a:t>THE STUDENT AS CONSUMER – key skills</a:t>
            </a:r>
          </a:p>
          <a:p>
            <a:r>
              <a:rPr lang="en-GB" dirty="0" smtClean="0">
                <a:solidFill>
                  <a:schemeClr val="tx2"/>
                </a:solidFill>
                <a:latin typeface="Arial Black" pitchFamily="34" charset="0"/>
              </a:rPr>
              <a:t>THE STUDENT:HEI CONTRACT-TO-EDUCATE AS B2C – a formal detailed written contract?</a:t>
            </a:r>
          </a:p>
          <a:p>
            <a:r>
              <a:rPr lang="en-GB" dirty="0" smtClean="0">
                <a:solidFill>
                  <a:schemeClr val="tx2"/>
                </a:solidFill>
                <a:latin typeface="Arial Black" pitchFamily="34" charset="0"/>
              </a:rPr>
              <a:t>RESIDUAL ROLE OF GOVERNMENT IN CONSUMER PROTECTION</a:t>
            </a:r>
          </a:p>
          <a:p>
            <a:r>
              <a:rPr lang="en-GB" dirty="0" smtClean="0">
                <a:solidFill>
                  <a:schemeClr val="tx2"/>
                </a:solidFill>
                <a:latin typeface="Arial Black" pitchFamily="34" charset="0"/>
              </a:rPr>
              <a:t>CREATION OF A REGULATOR FOR HE-FE (‘OFTE’)?</a:t>
            </a:r>
          </a:p>
          <a:p>
            <a:r>
              <a:rPr lang="en-GB" dirty="0" smtClean="0">
                <a:solidFill>
                  <a:schemeClr val="tx2"/>
                </a:solidFill>
                <a:latin typeface="Arial Black" pitchFamily="34" charset="0"/>
              </a:rPr>
              <a:t>ENTRY OF CONSUMER BODIES (</a:t>
            </a:r>
            <a:r>
              <a:rPr lang="en-GB" dirty="0" err="1" smtClean="0">
                <a:solidFill>
                  <a:schemeClr val="tx2"/>
                </a:solidFill>
                <a:latin typeface="Arial Black" pitchFamily="34" charset="0"/>
              </a:rPr>
              <a:t>eg</a:t>
            </a:r>
            <a:r>
              <a:rPr lang="en-GB" dirty="0" smtClean="0">
                <a:solidFill>
                  <a:schemeClr val="tx2"/>
                </a:solidFill>
                <a:latin typeface="Arial Black" pitchFamily="34" charset="0"/>
              </a:rPr>
              <a:t> Which?)</a:t>
            </a:r>
          </a:p>
          <a:p>
            <a:r>
              <a:rPr lang="en-GB" dirty="0" smtClean="0">
                <a:solidFill>
                  <a:schemeClr val="tx2"/>
                </a:solidFill>
                <a:latin typeface="Arial Black" pitchFamily="34" charset="0"/>
              </a:rPr>
              <a:t>RISK OF MISREPRESENTATION</a:t>
            </a:r>
          </a:p>
          <a:p>
            <a:r>
              <a:rPr lang="en-GB" dirty="0" smtClean="0">
                <a:solidFill>
                  <a:schemeClr val="tx2"/>
                </a:solidFill>
                <a:latin typeface="Arial Black" pitchFamily="34" charset="0"/>
              </a:rPr>
              <a:t>SUSTAINABILITY OF JUDICIAL DEFERENCE TO EXERCISE OF EXPERT ACADEMIC JUDGEMENT?</a:t>
            </a:r>
          </a:p>
          <a:p>
            <a:r>
              <a:rPr lang="en-GB" dirty="0" smtClean="0">
                <a:solidFill>
                  <a:schemeClr val="tx2"/>
                </a:solidFill>
                <a:latin typeface="Arial Black" pitchFamily="34" charset="0"/>
              </a:rPr>
              <a:t>ROLE OF MEDIATION &amp; OIA ( + OMBUDS?)</a:t>
            </a:r>
          </a:p>
          <a:p>
            <a:r>
              <a:rPr lang="en-GB" dirty="0" smtClean="0">
                <a:solidFill>
                  <a:schemeClr val="tx2"/>
                </a:solidFill>
                <a:latin typeface="Arial Black" pitchFamily="34" charset="0"/>
              </a:rPr>
              <a:t>CLARITY RE COMPENSATION LEVELS – especially damages for disappointment/anxiety/hassle!  </a:t>
            </a:r>
            <a:endParaRPr lang="en-GB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511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B050"/>
                </a:solidFill>
                <a:latin typeface="Arial Black" pitchFamily="34" charset="0"/>
              </a:rPr>
              <a:t>HE MARKETS MERGE? – a global business, a global market?</a:t>
            </a:r>
            <a:endParaRPr lang="en-GB" sz="3200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Arial Black" pitchFamily="34" charset="0"/>
              </a:rPr>
              <a:t>HOME UG – f/t &amp; p/t</a:t>
            </a:r>
          </a:p>
          <a:p>
            <a:r>
              <a:rPr lang="en-GB" smtClean="0">
                <a:solidFill>
                  <a:srgbClr val="002060"/>
                </a:solidFill>
                <a:latin typeface="Arial Black" pitchFamily="34" charset="0"/>
              </a:rPr>
              <a:t>OVERSEAS </a:t>
            </a:r>
            <a:r>
              <a:rPr lang="en-GB" smtClean="0">
                <a:solidFill>
                  <a:srgbClr val="002060"/>
                </a:solidFill>
                <a:latin typeface="Arial Black" pitchFamily="34" charset="0"/>
              </a:rPr>
              <a:t>UG – UKBA &amp; LMU</a:t>
            </a:r>
            <a:endParaRPr lang="en-GB" dirty="0" smtClean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Arial Black" pitchFamily="34" charset="0"/>
              </a:rPr>
              <a:t>PGT – HOME &amp; O/S</a:t>
            </a:r>
          </a:p>
          <a:p>
            <a:r>
              <a:rPr lang="en-GB" dirty="0" smtClean="0">
                <a:solidFill>
                  <a:srgbClr val="002060"/>
                </a:solidFill>
                <a:latin typeface="Arial Black" pitchFamily="34" charset="0"/>
              </a:rPr>
              <a:t>PGR – HOME &amp; OS</a:t>
            </a:r>
          </a:p>
          <a:p>
            <a:r>
              <a:rPr lang="en-GB" dirty="0" smtClean="0">
                <a:solidFill>
                  <a:srgbClr val="002060"/>
                </a:solidFill>
                <a:latin typeface="Arial Black" pitchFamily="34" charset="0"/>
              </a:rPr>
              <a:t>ALL MERGE INTO THE HEI’s NEED TO OFFER A COMPETITIVE &amp; </a:t>
            </a:r>
            <a:r>
              <a:rPr lang="en-GB" dirty="0" err="1" smtClean="0">
                <a:solidFill>
                  <a:srgbClr val="002060"/>
                </a:solidFill>
                <a:latin typeface="Arial Black" pitchFamily="34" charset="0"/>
              </a:rPr>
              <a:t>VfM</a:t>
            </a:r>
            <a:r>
              <a:rPr lang="en-GB" dirty="0" smtClean="0">
                <a:solidFill>
                  <a:srgbClr val="002060"/>
                </a:solidFill>
                <a:latin typeface="Arial Black" pitchFamily="34" charset="0"/>
              </a:rPr>
              <a:t> ‘GLOBAL STUDENT EXPERIENCE’</a:t>
            </a:r>
          </a:p>
          <a:p>
            <a:r>
              <a:rPr lang="en-GB" dirty="0" smtClean="0">
                <a:solidFill>
                  <a:srgbClr val="002060"/>
                </a:solidFill>
                <a:latin typeface="Arial Black" pitchFamily="34" charset="0"/>
              </a:rPr>
              <a:t>A GLOBALISED STUDENT-CENTRED SKILLS CURRICULUM? - DELIVERED IN ENGLISH!</a:t>
            </a:r>
            <a:endParaRPr lang="en-GB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580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Arial Black" pitchFamily="34" charset="0"/>
              </a:rPr>
              <a:t>‘THE GLOBAL STUDENT EXPERIENCE’ – regulation of?</a:t>
            </a:r>
            <a:endParaRPr lang="en-GB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C00000"/>
                </a:solidFill>
                <a:latin typeface="Arial Black" pitchFamily="34" charset="0"/>
              </a:rPr>
              <a:t>Over 4m internationally mobile students, and growing</a:t>
            </a:r>
          </a:p>
          <a:p>
            <a:r>
              <a:rPr lang="en-GB" sz="2800" dirty="0" smtClean="0">
                <a:solidFill>
                  <a:srgbClr val="C00000"/>
                </a:solidFill>
                <a:latin typeface="Arial Black" pitchFamily="34" charset="0"/>
              </a:rPr>
              <a:t>Mainly from China &amp; India</a:t>
            </a:r>
          </a:p>
          <a:p>
            <a:r>
              <a:rPr lang="en-GB" sz="2800" dirty="0" smtClean="0">
                <a:solidFill>
                  <a:srgbClr val="C00000"/>
                </a:solidFill>
                <a:latin typeface="Arial Black" pitchFamily="34" charset="0"/>
              </a:rPr>
              <a:t>Mainly to USA, UK, Australia, </a:t>
            </a:r>
            <a:r>
              <a:rPr lang="en-GB" sz="2800" dirty="0" err="1" smtClean="0">
                <a:solidFill>
                  <a:srgbClr val="C00000"/>
                </a:solidFill>
                <a:latin typeface="Arial Black" pitchFamily="34" charset="0"/>
              </a:rPr>
              <a:t>Fr</a:t>
            </a:r>
            <a:r>
              <a:rPr lang="en-GB" sz="2800" dirty="0" smtClean="0">
                <a:solidFill>
                  <a:srgbClr val="C00000"/>
                </a:solidFill>
                <a:latin typeface="Arial Black" pitchFamily="34" charset="0"/>
              </a:rPr>
              <a:t>, </a:t>
            </a:r>
            <a:r>
              <a:rPr lang="en-GB" sz="2800" dirty="0" err="1" smtClean="0">
                <a:solidFill>
                  <a:srgbClr val="C00000"/>
                </a:solidFill>
                <a:latin typeface="Arial Black" pitchFamily="34" charset="0"/>
              </a:rPr>
              <a:t>Gy</a:t>
            </a:r>
            <a:endParaRPr lang="en-GB" sz="28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en-GB" sz="2800" dirty="0" smtClean="0">
                <a:solidFill>
                  <a:srgbClr val="C00000"/>
                </a:solidFill>
                <a:latin typeface="Arial Black" pitchFamily="34" charset="0"/>
              </a:rPr>
              <a:t>More US public/state HEIs entering the market</a:t>
            </a:r>
          </a:p>
          <a:p>
            <a:r>
              <a:rPr lang="en-GB" sz="2800" dirty="0" smtClean="0">
                <a:solidFill>
                  <a:srgbClr val="C00000"/>
                </a:solidFill>
                <a:latin typeface="Arial Black" pitchFamily="34" charset="0"/>
              </a:rPr>
              <a:t>More provision by US &amp; UK HEIs in China, Singapore, and Middle East</a:t>
            </a:r>
          </a:p>
          <a:p>
            <a:r>
              <a:rPr lang="en-GB" sz="2800" dirty="0" smtClean="0">
                <a:solidFill>
                  <a:srgbClr val="C00000"/>
                </a:solidFill>
                <a:latin typeface="Arial Black" pitchFamily="34" charset="0"/>
              </a:rPr>
              <a:t>Global for-profit &amp; MOOCs players?</a:t>
            </a:r>
            <a:endParaRPr lang="en-GB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830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387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ENOHE 2013</vt:lpstr>
      <vt:lpstr>REFERENCES</vt:lpstr>
      <vt:lpstr>DRIVERS OF CHANGE</vt:lpstr>
      <vt:lpstr>POLICY-MAKING RESULTS</vt:lpstr>
      <vt:lpstr>IMPACT ON STUDENTS &amp; HEIs: the English example</vt:lpstr>
      <vt:lpstr>HE MARKETS MERGE? – a global business, a global market?</vt:lpstr>
      <vt:lpstr>‘THE GLOBAL STUDENT EXPERIENCE’ – regulation of?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ENHOE 2013</dc:title>
  <dc:creator>Julia</dc:creator>
  <cp:lastModifiedBy>Charlotte Wootton</cp:lastModifiedBy>
  <cp:revision>11</cp:revision>
  <dcterms:created xsi:type="dcterms:W3CDTF">2013-04-04T16:46:53Z</dcterms:created>
  <dcterms:modified xsi:type="dcterms:W3CDTF">2013-04-05T14:26:25Z</dcterms:modified>
</cp:coreProperties>
</file>