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2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66864-630D-46D2-AB93-1F4659E4928A}" type="datetimeFigureOut">
              <a:rPr lang="en-GB" smtClean="0"/>
              <a:pPr/>
              <a:t>08/04/2013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E81AE-2919-4340-A375-D26E91296A6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D2875-C56B-45FD-AF8C-FC39461DD886}" type="datetimeFigureOut">
              <a:rPr lang="en-GB" smtClean="0"/>
              <a:pPr/>
              <a:t>08/04/2013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00FAF-EB73-45AA-B2F5-93AFB3D7C10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0FAF-EB73-45AA-B2F5-93AFB3D7C10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0FAF-EB73-45AA-B2F5-93AFB3D7C10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0FAF-EB73-45AA-B2F5-93AFB3D7C10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0FAF-EB73-45AA-B2F5-93AFB3D7C10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0FAF-EB73-45AA-B2F5-93AFB3D7C10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0FAF-EB73-45AA-B2F5-93AFB3D7C10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0FAF-EB73-45AA-B2F5-93AFB3D7C109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0FAF-EB73-45AA-B2F5-93AFB3D7C109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1699A-FBCA-41F3-A4D4-3EAE8777BF1C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42169-C9E3-4061-BA1C-C062C99209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247AB-3FF5-403A-96E8-40A329D55D42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6A908-813C-4366-A7A2-39680F34D5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5FBD-1EB9-41AA-93AF-D4A9950C3643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B62C-7550-496A-871A-6E5127E845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D487C-6246-4291-B55B-0AA13070951C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D4484-AFB0-42DC-80A3-D203EF507E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0969E-FB56-4568-86A1-C67516FE6B0E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5DE32-20F7-42F2-832C-4B301C31C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E6708-28CA-4845-8B91-39E0154C07FB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662DF-15A0-4B18-B51F-B7BDD797E4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5543E-0591-4631-A164-0FD6458A95FA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344C4-0D74-4CCD-BBE8-7987EF1AAF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2864B-0AD8-4E78-B70A-E14B8980CA88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EEE6F-8632-4AE1-964E-E38EEC5A4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4F2BB-687F-47B2-940B-A650858962B1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7645-7D0C-4869-A97A-FF115C0AD3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18781-BFF2-45DB-BE89-8EFE3A9BC3D5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A0DA5-3195-4982-9646-442F2E1219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5598E-4896-4CE0-91F2-8212E1DE472E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5FA71-A3A2-4D5A-81CA-248FEDDA7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44E379-291F-4A89-A0A5-D7F6069FD412}" type="datetimeFigureOut">
              <a:rPr lang="en-GB"/>
              <a:pPr>
                <a:defRPr/>
              </a:pPr>
              <a:t>08/04/2013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A72E72-6E27-4666-8177-46D027E3CD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POWERPOINT TEMPLATE 1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755650" y="765175"/>
            <a:ext cx="7772400" cy="1470025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Use of Student Conciliators at the University of Glamorgan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350" y="25654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Denise Williams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rgbClr val="0070C0"/>
                </a:solidFill>
              </a:rPr>
              <a:t>Deputy Academic Registrar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539750" y="6381750"/>
            <a:ext cx="1365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chemeClr val="bg1"/>
                </a:solidFill>
                <a:cs typeface="Arial" charset="0"/>
              </a:rPr>
              <a:t>©University of Glamorgan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POWERPOINT TEMPLATES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Student Conciliators </a:t>
            </a:r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Not strictly part of the Pathway 3 Early Resolution Pilots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Revised University’s Regulations and Procedures on Student Complaints in 2009 and implemented new student conciliators procedure in 2009/10 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The student conciliators are therefore part of the University’s formal complaints procedures  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539750" y="6381750"/>
            <a:ext cx="1365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002060"/>
                </a:solidFill>
                <a:cs typeface="Arial" charset="0"/>
              </a:rPr>
              <a:t>©University of Glamorgan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OWERPOINT TEMPLATES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Where Student Conciliators fit into the Complaints Procedure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Informal stage – students urged to raise concerns as soon as arise, seeking support from Student Services and SU</a:t>
            </a: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Formal - Stage 1 – faculty/department appoint Investigating Officer to investigate and seek solution</a:t>
            </a: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Stage 2 – if not resolved to student satisfaction, take to stage 2 when Student Conciliator appointed to consider the case</a:t>
            </a: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Student Conciliator meets student first, reviews stage 1 and interviews relevant staff and students involved</a:t>
            </a: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Student Conciliator puts forward proposed solution </a:t>
            </a: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Stage 3 – Complaints Review Panel , including V-C or nominee      </a:t>
            </a: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539750" y="6381750"/>
            <a:ext cx="1365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002060"/>
                </a:solidFill>
                <a:cs typeface="Arial" charset="0"/>
              </a:rPr>
              <a:t>©University of Glamorgan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POWERPOINT TEMPLATES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Who are the Student Conciliators?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Appointed by University following invitation to express interest in the role and interview process to assess suitability</a:t>
            </a:r>
          </a:p>
          <a:p>
            <a:r>
              <a:rPr lang="en-GB" sz="2400" smtClean="0">
                <a:solidFill>
                  <a:schemeClr val="accent1">
                    <a:lumMod val="75000"/>
                  </a:schemeClr>
                </a:solidFill>
              </a:rPr>
              <a:t>Staff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with sufficient seniority and experience to undertake the role and must meet criteria in person specification:</a:t>
            </a:r>
          </a:p>
          <a:p>
            <a:pPr lvl="1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Good knowledge of University and its rules and regulations</a:t>
            </a:r>
          </a:p>
          <a:p>
            <a:pPr lvl="1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Communication, negotiation and questioning skills</a:t>
            </a:r>
          </a:p>
          <a:p>
            <a:pPr lvl="1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Ability to consider issues objectively and common sense approach</a:t>
            </a:r>
          </a:p>
          <a:p>
            <a:pPr lvl="1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Excellent ability to summarise discussions orally</a:t>
            </a:r>
          </a:p>
          <a:p>
            <a:pPr lvl="1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Ability to produce appropriate and accurate written reports</a:t>
            </a:r>
          </a:p>
          <a:p>
            <a:pPr lvl="1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Ability to generate trust and respect of students and colleagues</a:t>
            </a:r>
          </a:p>
          <a:p>
            <a:pPr lvl="1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Confidentiality and approachability</a:t>
            </a:r>
          </a:p>
          <a:p>
            <a:pPr lvl="1"/>
            <a:endParaRPr lang="en-GB" dirty="0" smtClean="0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539750" y="6381750"/>
            <a:ext cx="1365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002060"/>
                </a:solidFill>
                <a:cs typeface="Arial" charset="0"/>
              </a:rPr>
              <a:t>©University of Glamorgan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POWERPOINT TEMPLATES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Why Student Conciliators?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442913" lvl="1" indent="-442913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To ensure at stage 2 students provided with independent individual with no previous involvement in complaint</a:t>
            </a:r>
          </a:p>
          <a:p>
            <a:pPr marL="442913" lvl="1" indent="-442913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Individuals with no connection with the faculty/department against whom complaint has been raised</a:t>
            </a:r>
          </a:p>
          <a:p>
            <a:pPr marL="442913" lvl="1" indent="-442913">
              <a:buFont typeface="Arial" pitchFamily="34" charset="0"/>
              <a:buChar char="•"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Of sufficient seniority, authority and experience to challenge investigation carried out at stage 1 and negotiate a possible solution</a:t>
            </a:r>
          </a:p>
          <a:p>
            <a:pPr marL="442913" lvl="1" indent="-442913">
              <a:buFont typeface="Arial" pitchFamily="34" charset="0"/>
              <a:buChar char="•"/>
            </a:pPr>
            <a:endParaRPr lang="en-GB" dirty="0" smtClean="0"/>
          </a:p>
          <a:p>
            <a:pPr marL="442913" lvl="1" indent="-442913">
              <a:buFont typeface="Arial" pitchFamily="34" charset="0"/>
              <a:buChar char="•"/>
            </a:pPr>
            <a:endParaRPr lang="en-GB" dirty="0" smtClean="0"/>
          </a:p>
          <a:p>
            <a:pPr marL="442913" lvl="1" indent="-442913">
              <a:buFont typeface="Arial" pitchFamily="34" charset="0"/>
              <a:buChar char="•"/>
            </a:pPr>
            <a:endParaRPr lang="en-GB" dirty="0" smtClean="0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539750" y="6381750"/>
            <a:ext cx="1365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002060"/>
                </a:solidFill>
                <a:cs typeface="Arial" charset="0"/>
              </a:rPr>
              <a:t>©University of Glamorgan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POWERPOINT TEMPLATES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Support and Feedback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Trained internally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Supported by Academic Registry staff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Conciliators meet together as a group to discuss issues and ensure consistency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Provide feedback to annual meeting of Student Appeals, Complaints and Conduct Group</a:t>
            </a:r>
          </a:p>
          <a:p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Contribute to annual reconsideration of regulations and procedures</a:t>
            </a:r>
          </a:p>
          <a:p>
            <a:pPr lvl="1"/>
            <a:endParaRPr lang="en-GB" dirty="0" smtClean="0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539750" y="6381750"/>
            <a:ext cx="1365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002060"/>
                </a:solidFill>
                <a:cs typeface="Arial" charset="0"/>
              </a:rPr>
              <a:t>©University of Glamorgan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POWERPOINT TEMPLATES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Has the Student Conciliator Process Worked?</a:t>
            </a:r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GB" sz="2600" smtClean="0">
                <a:solidFill>
                  <a:schemeClr val="accent1">
                    <a:lumMod val="75000"/>
                  </a:schemeClr>
                </a:solidFill>
              </a:rPr>
              <a:t>Students </a:t>
            </a:r>
            <a:r>
              <a:rPr lang="en-GB" sz="2600" dirty="0" smtClean="0">
                <a:solidFill>
                  <a:schemeClr val="accent1">
                    <a:lumMod val="75000"/>
                  </a:schemeClr>
                </a:solidFill>
              </a:rPr>
              <a:t>in general respond well to the conciliators</a:t>
            </a:r>
          </a:p>
          <a:p>
            <a:r>
              <a:rPr lang="en-GB" sz="2600" dirty="0" smtClean="0">
                <a:solidFill>
                  <a:schemeClr val="accent1">
                    <a:lumMod val="75000"/>
                  </a:schemeClr>
                </a:solidFill>
              </a:rPr>
              <a:t>Staff involved in complaints respond well</a:t>
            </a:r>
          </a:p>
          <a:p>
            <a:r>
              <a:rPr lang="en-GB" sz="2600" dirty="0" smtClean="0">
                <a:solidFill>
                  <a:schemeClr val="accent1">
                    <a:lumMod val="75000"/>
                  </a:schemeClr>
                </a:solidFill>
              </a:rPr>
              <a:t>Conciliators gained expertise and confidence          </a:t>
            </a:r>
          </a:p>
          <a:p>
            <a:r>
              <a:rPr lang="en-GB" sz="2600" dirty="0" smtClean="0">
                <a:solidFill>
                  <a:schemeClr val="accent1">
                    <a:lumMod val="75000"/>
                  </a:schemeClr>
                </a:solidFill>
              </a:rPr>
              <a:t>More robust procedures adopted by Student Conciliators at stage 2 fed back into way complaints handled at stage 1</a:t>
            </a:r>
          </a:p>
          <a:p>
            <a:r>
              <a:rPr lang="en-GB" sz="2600" dirty="0" smtClean="0">
                <a:solidFill>
                  <a:schemeClr val="accent1">
                    <a:lumMod val="75000"/>
                  </a:schemeClr>
                </a:solidFill>
              </a:rPr>
              <a:t>Documentation produced at stage 1 more detailed and complete than in past</a:t>
            </a:r>
          </a:p>
          <a:p>
            <a:r>
              <a:rPr lang="en-GB" sz="2600" dirty="0" smtClean="0">
                <a:solidFill>
                  <a:schemeClr val="accent1">
                    <a:lumMod val="75000"/>
                  </a:schemeClr>
                </a:solidFill>
              </a:rPr>
              <a:t>Complaints raised at informal stage handled more effectively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539750" y="6381750"/>
            <a:ext cx="1365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002060"/>
                </a:solidFill>
                <a:cs typeface="Arial" charset="0"/>
              </a:rPr>
              <a:t>©University of Glamorgan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POWERPOINT TEMPLATES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88640" y="16288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Complaints Stats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67544" y="2060848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Year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2011/12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2010/11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2009/10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Stage 1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38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37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Stage 2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Stage 3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539750" y="6381750"/>
            <a:ext cx="13652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solidFill>
                  <a:srgbClr val="002060"/>
                </a:solidFill>
                <a:cs typeface="Arial" charset="0"/>
              </a:rPr>
              <a:t>©University of Glamorgan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467</Words>
  <Application>Microsoft Office PowerPoint</Application>
  <PresentationFormat>On-screen Show (4:3)</PresentationFormat>
  <Paragraphs>87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Use of Student Conciliators at the University of Glamorgan</vt:lpstr>
      <vt:lpstr>Student Conciliators </vt:lpstr>
      <vt:lpstr>Where Student Conciliators fit into the Complaints Procedure</vt:lpstr>
      <vt:lpstr>Who are the Student Conciliators?</vt:lpstr>
      <vt:lpstr>Why Student Conciliators?</vt:lpstr>
      <vt:lpstr>Support and Feedback</vt:lpstr>
      <vt:lpstr>Has the Student Conciliator Process Worked?</vt:lpstr>
      <vt:lpstr>Complaints Stats</vt:lpstr>
    </vt:vector>
  </TitlesOfParts>
  <Company>University of Glamorgan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pbevan</dc:creator>
  <cp:lastModifiedBy>cdwillia</cp:lastModifiedBy>
  <cp:revision>16</cp:revision>
  <dcterms:created xsi:type="dcterms:W3CDTF">2012-06-22T10:39:56Z</dcterms:created>
  <dcterms:modified xsi:type="dcterms:W3CDTF">2013-04-08T09:27:41Z</dcterms:modified>
</cp:coreProperties>
</file>