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58" r:id="rId3"/>
    <p:sldId id="292" r:id="rId4"/>
    <p:sldId id="259" r:id="rId5"/>
    <p:sldId id="294" r:id="rId6"/>
    <p:sldId id="260" r:id="rId7"/>
    <p:sldId id="261" r:id="rId8"/>
    <p:sldId id="266" r:id="rId9"/>
    <p:sldId id="267" r:id="rId10"/>
    <p:sldId id="270" r:id="rId11"/>
    <p:sldId id="288" r:id="rId12"/>
    <p:sldId id="271" r:id="rId13"/>
    <p:sldId id="289" r:id="rId14"/>
    <p:sldId id="290" r:id="rId15"/>
    <p:sldId id="272" r:id="rId16"/>
    <p:sldId id="291" r:id="rId17"/>
    <p:sldId id="273" r:id="rId18"/>
    <p:sldId id="293" r:id="rId19"/>
    <p:sldId id="274" r:id="rId20"/>
    <p:sldId id="284" r:id="rId21"/>
    <p:sldId id="281" r:id="rId22"/>
    <p:sldId id="283" r:id="rId23"/>
    <p:sldId id="277" r:id="rId24"/>
    <p:sldId id="279" r:id="rId25"/>
    <p:sldId id="28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0A5A"/>
    <a:srgbClr val="379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752" autoAdjust="0"/>
  </p:normalViewPr>
  <p:slideViewPr>
    <p:cSldViewPr>
      <p:cViewPr>
        <p:scale>
          <a:sx n="87" d="100"/>
          <a:sy n="87" d="100"/>
        </p:scale>
        <p:origin x="-23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79A10-A055-4875-9B43-E18770558C77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42F2C-BE0E-47CB-8F4F-2F3557872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70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434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955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71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1900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20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747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5433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19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875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726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65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itchFamily="34" charset="0"/>
              <a:buNone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Arial" pitchFamily="34" charset="0"/>
              <a:buNone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28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750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4078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9177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3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962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42F2C-BE0E-47CB-8F4F-2F35578724C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800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70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959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887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467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8AA7-58F7-48EE-8C48-59A0D48A164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39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24544" y="3563377"/>
            <a:ext cx="5544616" cy="792088"/>
          </a:xfrm>
          <a:prstGeom prst="rect">
            <a:avLst/>
          </a:prstGeom>
          <a:noFill/>
          <a:ln w="44450" cap="flat" cmpd="thickThin">
            <a:solidFill>
              <a:srgbClr val="AF0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81864" y="3694174"/>
            <a:ext cx="5220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Subtitle</a:t>
            </a:r>
            <a:endParaRPr lang="en-GB" sz="28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402444" y="5775647"/>
            <a:ext cx="3420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latin typeface="+mj-lt"/>
              </a:rPr>
              <a:t>Venue</a:t>
            </a:r>
          </a:p>
          <a:p>
            <a:pPr algn="r"/>
            <a:r>
              <a:rPr lang="en-GB" sz="1200" dirty="0" smtClean="0">
                <a:latin typeface="+mj-lt"/>
              </a:rPr>
              <a:t>Date</a:t>
            </a:r>
            <a:endParaRPr lang="en-GB" sz="1200" dirty="0">
              <a:latin typeface="+mj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878335" y="4797152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Name</a:t>
            </a:r>
            <a:endParaRPr lang="en-GB" sz="2400" b="1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02444" y="5156457"/>
            <a:ext cx="3420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Role</a:t>
            </a:r>
            <a:endParaRPr lang="en-GB" sz="14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228184" y="5733256"/>
            <a:ext cx="2915816" cy="0"/>
          </a:xfrm>
          <a:prstGeom prst="line">
            <a:avLst/>
          </a:prstGeom>
          <a:ln w="60325" cmpd="thickThin">
            <a:solidFill>
              <a:srgbClr val="379BB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10212" y1="5236" x2="10212" y2="52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757" t="14154" b="7533"/>
          <a:stretch/>
        </p:blipFill>
        <p:spPr>
          <a:xfrm flipH="1">
            <a:off x="-108520" y="5258817"/>
            <a:ext cx="1244536" cy="158951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 userDrawn="1"/>
        </p:nvSpPr>
        <p:spPr>
          <a:xfrm>
            <a:off x="161922" y="2417441"/>
            <a:ext cx="8427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cap="all" baseline="0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title</a:t>
            </a:r>
            <a:endParaRPr lang="en-GB" sz="3200" b="1" cap="all" baseline="0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400092" y="5373216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Email</a:t>
            </a:r>
            <a:endParaRPr lang="en-GB" sz="12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580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90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24544" y="3563377"/>
            <a:ext cx="5544616" cy="792088"/>
          </a:xfrm>
          <a:prstGeom prst="rect">
            <a:avLst/>
          </a:prstGeom>
          <a:noFill/>
          <a:ln w="44450" cap="flat" cmpd="thickThin">
            <a:solidFill>
              <a:srgbClr val="AF0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81864" y="3694174"/>
            <a:ext cx="5220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Subtitle</a:t>
            </a:r>
            <a:endParaRPr lang="en-GB" sz="28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402444" y="5775647"/>
            <a:ext cx="3420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prstClr val="black"/>
                </a:solidFill>
                <a:latin typeface="Interstate Mono - Lgt" pitchFamily="2" charset="0"/>
              </a:rPr>
              <a:t>Venue</a:t>
            </a:r>
          </a:p>
          <a:p>
            <a:pPr algn="r"/>
            <a:r>
              <a:rPr lang="en-GB" sz="1200" dirty="0" smtClean="0">
                <a:solidFill>
                  <a:prstClr val="black"/>
                </a:solidFill>
                <a:latin typeface="Interstate Mono - Lgt" pitchFamily="2" charset="0"/>
              </a:rPr>
              <a:t>Date</a:t>
            </a:r>
            <a:endParaRPr lang="en-GB" sz="1200" dirty="0">
              <a:solidFill>
                <a:prstClr val="black"/>
              </a:solidFill>
              <a:latin typeface="Interstate Mono - Lgt" pitchFamily="2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878335" y="4797152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endParaRPr lang="en-GB" sz="2400" b="1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02444" y="5156457"/>
            <a:ext cx="3420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rPr>
              <a:t>Role</a:t>
            </a:r>
            <a:endParaRPr lang="en-GB" sz="14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state Mono - Lgt" pitchFamily="2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228184" y="5733256"/>
            <a:ext cx="2915816" cy="0"/>
          </a:xfrm>
          <a:prstGeom prst="line">
            <a:avLst/>
          </a:prstGeom>
          <a:ln w="60325" cmpd="thickThin">
            <a:solidFill>
              <a:srgbClr val="379BB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10212" y1="5236" x2="10212" y2="52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757" t="14154" b="7533"/>
          <a:stretch/>
        </p:blipFill>
        <p:spPr>
          <a:xfrm flipH="1">
            <a:off x="-108520" y="5258817"/>
            <a:ext cx="1244536" cy="158951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 userDrawn="1"/>
        </p:nvSpPr>
        <p:spPr>
          <a:xfrm>
            <a:off x="161922" y="2417441"/>
            <a:ext cx="8427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cap="all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rPr>
              <a:t>title</a:t>
            </a:r>
            <a:endParaRPr lang="en-GB" sz="3200" b="1" cap="all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state Mono - Lgt" pitchFamily="2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400092" y="5373216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rPr>
              <a:t>Email</a:t>
            </a:r>
            <a:endParaRPr lang="en-GB" sz="12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state Mono - Lg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6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207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006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18457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0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8457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20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835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79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1"/>
            <a:ext cx="4041775" cy="79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492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48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642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1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523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81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115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>
                <a:solidFill>
                  <a:prstClr val="black"/>
                </a:solidFill>
              </a:rPr>
              <a:pPr/>
              <a:t>09/04/2013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07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+mj-lt"/>
              </a:rPr>
              <a:t>Click to edit Master title style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33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18457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 sz="24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>
              <a:defRPr sz="20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8457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 sz="24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>
              <a:defRPr sz="20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+mj-lt"/>
              </a:rPr>
              <a:t>Click to edit Master title style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907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79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1"/>
            <a:ext cx="4041775" cy="79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0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60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3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49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8000"/>
                <a:alpha val="73000"/>
              </a:schemeClr>
            </a:gs>
            <a:gs pos="79000">
              <a:schemeClr val="bg1">
                <a:lumMod val="95000"/>
              </a:schemeClr>
            </a:gs>
            <a:gs pos="0">
              <a:schemeClr val="bg1">
                <a:lumMod val="89000"/>
                <a:lumOff val="11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60648"/>
            <a:ext cx="1224136" cy="51517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5462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8000"/>
                <a:alpha val="73000"/>
              </a:schemeClr>
            </a:gs>
            <a:gs pos="79000">
              <a:schemeClr val="bg1">
                <a:lumMod val="95000"/>
              </a:schemeClr>
            </a:gs>
            <a:gs pos="0">
              <a:schemeClr val="bg1">
                <a:lumMod val="89000"/>
                <a:lumOff val="11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60648"/>
            <a:ext cx="1224136" cy="51517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0932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24544" y="3563377"/>
            <a:ext cx="5544616" cy="792088"/>
          </a:xfrm>
          <a:prstGeom prst="rect">
            <a:avLst/>
          </a:prstGeom>
          <a:noFill/>
          <a:ln w="44450" cap="flat" cmpd="thickThin">
            <a:solidFill>
              <a:srgbClr val="AF0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864" y="3694174"/>
            <a:ext cx="5220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ENOHE 2013</a:t>
            </a:r>
            <a:endParaRPr lang="en-GB" sz="28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2444" y="5775647"/>
            <a:ext cx="3420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prstClr val="black"/>
                </a:solidFill>
                <a:latin typeface="Interstate Mono - Lgt" pitchFamily="2" charset="0"/>
              </a:rPr>
              <a:t>St Catherine’s College, Oxford</a:t>
            </a:r>
          </a:p>
          <a:p>
            <a:pPr algn="r"/>
            <a:r>
              <a:rPr lang="en-GB" sz="1200" dirty="0" smtClean="0">
                <a:solidFill>
                  <a:prstClr val="black"/>
                </a:solidFill>
                <a:latin typeface="Interstate Mono - Lgt" pitchFamily="2" charset="0"/>
              </a:rPr>
              <a:t>13 April 2013</a:t>
            </a:r>
            <a:endParaRPr lang="en-GB" sz="1200" dirty="0">
              <a:solidFill>
                <a:prstClr val="black"/>
              </a:solidFill>
              <a:latin typeface="Interstate Mono - Lg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2093" y="4797152"/>
            <a:ext cx="2200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Felicity Mitchell</a:t>
            </a:r>
            <a:endParaRPr lang="en-GB" sz="2400" b="1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02444" y="5156457"/>
            <a:ext cx="3420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rPr>
              <a:t>Deputy Adjudicator</a:t>
            </a:r>
            <a:endParaRPr lang="en-GB" sz="14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state Mono - Lgt" pitchFamily="2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228184" y="5733256"/>
            <a:ext cx="2915816" cy="0"/>
          </a:xfrm>
          <a:prstGeom prst="line">
            <a:avLst/>
          </a:prstGeom>
          <a:ln w="60325" cmpd="thickThin">
            <a:solidFill>
              <a:srgbClr val="379BB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0212" y1="5236" x2="10212" y2="52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757" t="14154" b="7533"/>
          <a:stretch/>
        </p:blipFill>
        <p:spPr>
          <a:xfrm flipH="1">
            <a:off x="-108520" y="5258817"/>
            <a:ext cx="1244536" cy="158951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61921" y="1878832"/>
            <a:ext cx="84276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cap="all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rPr>
              <a:t>THE ROLE OF THE COURTS:</a:t>
            </a:r>
          </a:p>
          <a:p>
            <a:pPr algn="ctr"/>
            <a:r>
              <a:rPr lang="en-GB" sz="3200" b="1" cap="all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rPr>
              <a:t>WHO WATCHES THE WATCHERS?</a:t>
            </a:r>
            <a:endParaRPr lang="en-GB" sz="3200" b="1" cap="all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state Mono - Lg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00092" y="5373216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</a:rPr>
              <a:t>felicity.mitchell@oiahe.org.uk</a:t>
            </a:r>
            <a:endParaRPr lang="en-GB" sz="12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state Mono - Lg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7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 smtClean="0"/>
              <a:t>Siborurema</a:t>
            </a:r>
            <a:r>
              <a:rPr lang="en-GB" sz="4000" dirty="0" smtClean="0"/>
              <a:t> </a:t>
            </a:r>
            <a:r>
              <a:rPr lang="en-GB" sz="2400" dirty="0"/>
              <a:t>[2008] ELR 209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Leading OIA JR case </a:t>
            </a:r>
          </a:p>
          <a:p>
            <a:r>
              <a:rPr lang="en-GB" dirty="0" smtClean="0"/>
              <a:t>Complaint about outcome of academic appeal</a:t>
            </a:r>
          </a:p>
          <a:p>
            <a:pPr lvl="1"/>
            <a:r>
              <a:rPr lang="en-GB" dirty="0" smtClean="0"/>
              <a:t>Submission of mitigating circumstances claim</a:t>
            </a:r>
          </a:p>
          <a:p>
            <a:pPr lvl="1"/>
            <a:r>
              <a:rPr lang="en-GB" dirty="0" smtClean="0"/>
              <a:t>Appeal rejected: late and evidence did not match dates</a:t>
            </a:r>
          </a:p>
          <a:p>
            <a:r>
              <a:rPr lang="en-GB" dirty="0" smtClean="0"/>
              <a:t>OIA: University followed its procedures and decision to reject appeal was reasonable</a:t>
            </a:r>
          </a:p>
          <a:p>
            <a:r>
              <a:rPr lang="en-GB" dirty="0" smtClean="0"/>
              <a:t>Student challenged decision:</a:t>
            </a:r>
          </a:p>
          <a:p>
            <a:pPr lvl="1"/>
            <a:r>
              <a:rPr lang="en-GB" dirty="0" smtClean="0"/>
              <a:t>OIA ought to have conducted “full merits review”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768752" cy="648072"/>
          </a:xfrm>
        </p:spPr>
        <p:txBody>
          <a:bodyPr/>
          <a:lstStyle/>
          <a:p>
            <a:r>
              <a:rPr lang="en-GB" sz="4000" dirty="0" err="1" smtClean="0"/>
              <a:t>Siborurema</a:t>
            </a:r>
            <a:r>
              <a:rPr lang="en-GB" sz="4000" dirty="0" smtClean="0"/>
              <a:t> </a:t>
            </a:r>
            <a:r>
              <a:rPr lang="en-GB" sz="4000" dirty="0" smtClean="0"/>
              <a:t>- </a:t>
            </a:r>
            <a:r>
              <a:rPr lang="en-GB" sz="4000" dirty="0" smtClean="0"/>
              <a:t>Court of Appeal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Pill, Richardson, Moore-Bick LLJ</a:t>
            </a:r>
          </a:p>
          <a:p>
            <a:r>
              <a:rPr lang="en-GB" sz="3600" dirty="0" smtClean="0"/>
              <a:t>OIA decisions amenable to judicial review</a:t>
            </a:r>
          </a:p>
          <a:p>
            <a:r>
              <a:rPr lang="en-GB" sz="3600" dirty="0" smtClean="0"/>
              <a:t>No. of cases getting permission likely to be very small</a:t>
            </a:r>
          </a:p>
          <a:p>
            <a:r>
              <a:rPr lang="en-GB" sz="3600" dirty="0" smtClean="0"/>
              <a:t>Broad discretion as to the nature and extent of investigation required</a:t>
            </a:r>
          </a:p>
          <a:p>
            <a:r>
              <a:rPr lang="en-GB" sz="3600" dirty="0" smtClean="0"/>
              <a:t>“Degree of benevolence”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77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Maxwell </a:t>
            </a:r>
            <a:r>
              <a:rPr lang="en-GB" sz="4000" dirty="0" smtClean="0"/>
              <a:t>- </a:t>
            </a:r>
            <a:r>
              <a:rPr lang="en-GB" sz="4000" dirty="0" smtClean="0"/>
              <a:t>1 </a:t>
            </a:r>
            <a:r>
              <a:rPr lang="en-GB" sz="2000" dirty="0" smtClean="0"/>
              <a:t>[2011] EWCA </a:t>
            </a:r>
            <a:r>
              <a:rPr lang="en-GB" sz="2000" dirty="0" err="1" smtClean="0"/>
              <a:t>Civ</a:t>
            </a:r>
            <a:r>
              <a:rPr lang="en-GB" sz="2000" dirty="0" smtClean="0"/>
              <a:t> 1236 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/>
          <a:lstStyle/>
          <a:p>
            <a:endParaRPr lang="en-GB" dirty="0" smtClean="0"/>
          </a:p>
          <a:p>
            <a:r>
              <a:rPr lang="en-GB" sz="3600" dirty="0" smtClean="0"/>
              <a:t>Student had sleep disorder</a:t>
            </a:r>
          </a:p>
          <a:p>
            <a:r>
              <a:rPr lang="en-GB" sz="3600" dirty="0" smtClean="0"/>
              <a:t>Complaint: University delayed implementation of agreed adjustments</a:t>
            </a:r>
          </a:p>
          <a:p>
            <a:r>
              <a:rPr lang="en-GB" sz="3600" dirty="0" smtClean="0"/>
              <a:t>University apologised and permitted resit year</a:t>
            </a:r>
          </a:p>
          <a:p>
            <a:r>
              <a:rPr lang="en-GB" sz="3600" dirty="0" smtClean="0"/>
              <a:t>Student complained to OIA</a:t>
            </a:r>
          </a:p>
        </p:txBody>
      </p:sp>
    </p:spTree>
    <p:extLst>
      <p:ext uri="{BB962C8B-B14F-4D97-AF65-F5344CB8AC3E}">
        <p14:creationId xmlns:p14="http://schemas.microsoft.com/office/powerpoint/2010/main" val="297439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Maxwell - 2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OIA</a:t>
            </a:r>
            <a:r>
              <a:rPr lang="en-GB" sz="3600" dirty="0"/>
              <a:t>: University’s offer was reasonable but did not go far enough: </a:t>
            </a:r>
          </a:p>
          <a:p>
            <a:pPr lvl="1"/>
            <a:r>
              <a:rPr lang="en-GB" sz="3600" dirty="0"/>
              <a:t>Repeat offer; </a:t>
            </a:r>
            <a:endParaRPr lang="en-GB" sz="3600" dirty="0" smtClean="0"/>
          </a:p>
          <a:p>
            <a:pPr lvl="1"/>
            <a:r>
              <a:rPr lang="en-GB" sz="3600" dirty="0" smtClean="0"/>
              <a:t>compensation </a:t>
            </a:r>
            <a:r>
              <a:rPr lang="en-GB" sz="3600" dirty="0"/>
              <a:t>£2,500; </a:t>
            </a:r>
            <a:endParaRPr lang="en-GB" sz="3600" dirty="0" smtClean="0"/>
          </a:p>
          <a:p>
            <a:pPr lvl="1"/>
            <a:r>
              <a:rPr lang="en-GB" sz="3600" dirty="0" smtClean="0"/>
              <a:t>changes </a:t>
            </a:r>
            <a:r>
              <a:rPr lang="en-GB" sz="3600" dirty="0"/>
              <a:t>to procedures</a:t>
            </a:r>
          </a:p>
          <a:p>
            <a:r>
              <a:rPr lang="en-GB" sz="3600" dirty="0"/>
              <a:t>Student challenged decision: </a:t>
            </a:r>
            <a:endParaRPr lang="en-GB" sz="3600" dirty="0" smtClean="0"/>
          </a:p>
          <a:p>
            <a:pPr lvl="1"/>
            <a:r>
              <a:rPr lang="en-GB" sz="3200" dirty="0" smtClean="0"/>
              <a:t>OIA </a:t>
            </a:r>
            <a:r>
              <a:rPr lang="en-GB" sz="3200" dirty="0"/>
              <a:t>ought to have made finding that </a:t>
            </a:r>
            <a:r>
              <a:rPr lang="en-GB" sz="3200" dirty="0" smtClean="0"/>
              <a:t>University discriminated on grounds of disability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0123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Maxwell </a:t>
            </a:r>
            <a:r>
              <a:rPr lang="en-GB" sz="4000" dirty="0" smtClean="0"/>
              <a:t>- </a:t>
            </a:r>
            <a:r>
              <a:rPr lang="en-GB" sz="4000" dirty="0" smtClean="0"/>
              <a:t>Court of Appeal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dirty="0" smtClean="0"/>
              <a:t>Mummery</a:t>
            </a:r>
            <a:r>
              <a:rPr lang="en-GB" sz="3200" dirty="0"/>
              <a:t>,</a:t>
            </a:r>
            <a:r>
              <a:rPr lang="en-GB" sz="3200" dirty="0" smtClean="0"/>
              <a:t> Hooper, McFarlane LLJ</a:t>
            </a:r>
          </a:p>
          <a:p>
            <a:r>
              <a:rPr lang="en-GB" sz="3600" dirty="0" smtClean="0"/>
              <a:t>Upheld OIA’s approach to discrimination cases</a:t>
            </a:r>
          </a:p>
          <a:p>
            <a:r>
              <a:rPr lang="en-GB" sz="3600" dirty="0" smtClean="0"/>
              <a:t>OIA’s task is to review complaint to see whether University’s decision was reasonable</a:t>
            </a:r>
          </a:p>
          <a:p>
            <a:r>
              <a:rPr lang="en-GB" sz="3600" dirty="0" err="1" smtClean="0"/>
              <a:t>Judicialisation</a:t>
            </a:r>
            <a:r>
              <a:rPr lang="en-GB" sz="3600" dirty="0" smtClean="0"/>
              <a:t> of OIA would not be in interests of students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1459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 smtClean="0"/>
              <a:t>Sandhar</a:t>
            </a:r>
            <a:r>
              <a:rPr lang="en-GB" sz="4000" dirty="0" smtClean="0"/>
              <a:t> </a:t>
            </a:r>
            <a:r>
              <a:rPr lang="en-GB" sz="2400" dirty="0"/>
              <a:t>[2011] EWCA </a:t>
            </a:r>
            <a:r>
              <a:rPr lang="en-GB" sz="2400" dirty="0" err="1"/>
              <a:t>Civ</a:t>
            </a:r>
            <a:r>
              <a:rPr lang="en-GB" sz="2400" dirty="0"/>
              <a:t> 1614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Medical student: failed final year resit exams</a:t>
            </a:r>
          </a:p>
          <a:p>
            <a:r>
              <a:rPr lang="en-GB" sz="3600" dirty="0" smtClean="0"/>
              <a:t>Appeal:</a:t>
            </a:r>
          </a:p>
          <a:p>
            <a:pPr lvl="1"/>
            <a:r>
              <a:rPr lang="en-GB" sz="3200" dirty="0" smtClean="0"/>
              <a:t>Procedural error &amp; mitigating circumstances</a:t>
            </a:r>
          </a:p>
          <a:p>
            <a:pPr lvl="1"/>
            <a:r>
              <a:rPr lang="en-GB" sz="3200" dirty="0" smtClean="0"/>
              <a:t>Ought to be permitted pass</a:t>
            </a:r>
          </a:p>
          <a:p>
            <a:r>
              <a:rPr lang="en-GB" sz="3600" dirty="0" smtClean="0"/>
              <a:t>Complaint to OIA: Challenge to process:</a:t>
            </a:r>
          </a:p>
          <a:p>
            <a:pPr lvl="1"/>
            <a:r>
              <a:rPr lang="en-GB" sz="3200" dirty="0" smtClean="0"/>
              <a:t>Expedite review; oral hearing; “full merits review”</a:t>
            </a:r>
          </a:p>
        </p:txBody>
      </p:sp>
    </p:spTree>
    <p:extLst>
      <p:ext uri="{BB962C8B-B14F-4D97-AF65-F5344CB8AC3E}">
        <p14:creationId xmlns:p14="http://schemas.microsoft.com/office/powerpoint/2010/main" val="8801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840760" cy="648072"/>
          </a:xfrm>
        </p:spPr>
        <p:txBody>
          <a:bodyPr/>
          <a:lstStyle/>
          <a:p>
            <a:r>
              <a:rPr lang="en-GB" sz="4000" dirty="0" err="1" smtClean="0"/>
              <a:t>Sandhar</a:t>
            </a:r>
            <a:r>
              <a:rPr lang="en-GB" sz="4000" dirty="0" smtClean="0"/>
              <a:t> </a:t>
            </a:r>
            <a:r>
              <a:rPr lang="en-GB" sz="4000" dirty="0" smtClean="0"/>
              <a:t>- </a:t>
            </a:r>
            <a:r>
              <a:rPr lang="en-GB" sz="4000" dirty="0" smtClean="0"/>
              <a:t>OIA Independence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LJ </a:t>
            </a:r>
            <a:r>
              <a:rPr lang="en-GB" b="1" dirty="0" err="1" smtClean="0"/>
              <a:t>Longmore</a:t>
            </a:r>
            <a:r>
              <a:rPr lang="en-GB" dirty="0" smtClean="0"/>
              <a:t>, LJ Black, </a:t>
            </a:r>
            <a:r>
              <a:rPr lang="en-GB" dirty="0" err="1" smtClean="0"/>
              <a:t>Rt</a:t>
            </a:r>
            <a:r>
              <a:rPr lang="en-GB" dirty="0" smtClean="0"/>
              <a:t> Hon Sir David Keene</a:t>
            </a:r>
          </a:p>
          <a:p>
            <a:pPr marL="0" indent="0">
              <a:buNone/>
            </a:pPr>
            <a:r>
              <a:rPr lang="en-GB" i="1" dirty="0" smtClean="0"/>
              <a:t>“In </a:t>
            </a:r>
            <a:r>
              <a:rPr lang="en-GB" i="1" dirty="0"/>
              <a:t>all these circumstances I just do not see how it can be said that any fair-minded and informed observer could say that there was a real possibility that the OIA in general or its Independent Adjudicator or any individual case-handler was biased in favour of the HEI under scrutiny in any particular case or lacked independence in any way</a:t>
            </a:r>
            <a:r>
              <a:rPr lang="en-GB" i="1" dirty="0" smtClean="0"/>
              <a:t>.” </a:t>
            </a:r>
            <a:r>
              <a:rPr lang="en-GB" dirty="0" err="1" smtClean="0"/>
              <a:t>Longmore</a:t>
            </a:r>
            <a:r>
              <a:rPr lang="en-GB" dirty="0" smtClean="0"/>
              <a:t> LJ</a:t>
            </a:r>
            <a:endParaRPr lang="en-GB" dirty="0"/>
          </a:p>
          <a:p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5059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 smtClean="0"/>
              <a:t>Sandhar</a:t>
            </a:r>
            <a:r>
              <a:rPr lang="en-GB" sz="4000" dirty="0" smtClean="0"/>
              <a:t> </a:t>
            </a:r>
            <a:r>
              <a:rPr lang="en-GB" sz="4000" dirty="0" smtClean="0"/>
              <a:t>- </a:t>
            </a:r>
            <a:r>
              <a:rPr lang="en-GB" sz="4000" dirty="0" smtClean="0"/>
              <a:t>OIA approach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“</a:t>
            </a:r>
            <a:r>
              <a:rPr lang="en-GB" i="1" dirty="0"/>
              <a:t>The OIA does its task properly if it continues its investigation until it is confident that it has all the material it needs in order to make a decision on the individual complaint, and then makes its decision. The exercise of a discretion in this context is simply the continuous consideration of whether any more information is needed in order to make a decision on the particular complaint</a:t>
            </a:r>
            <a:r>
              <a:rPr lang="en-GB" i="1" dirty="0" smtClean="0"/>
              <a:t>.” </a:t>
            </a:r>
            <a:r>
              <a:rPr lang="en-GB" dirty="0" err="1" smtClean="0"/>
              <a:t>Longmore</a:t>
            </a:r>
            <a:r>
              <a:rPr lang="en-GB" dirty="0" smtClean="0"/>
              <a:t> LJ, approving </a:t>
            </a:r>
            <a:r>
              <a:rPr lang="en-GB" i="1" dirty="0" smtClean="0"/>
              <a:t>Budd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4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 smtClean="0"/>
              <a:t>Cardao-Pito</a:t>
            </a:r>
            <a:r>
              <a:rPr lang="en-GB" sz="4000" dirty="0" smtClean="0"/>
              <a:t> </a:t>
            </a:r>
            <a:r>
              <a:rPr lang="en-GB" sz="2000" dirty="0"/>
              <a:t>[2012] EWHC  203 (Admin)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Manchester District Registry - HHJ </a:t>
            </a:r>
            <a:r>
              <a:rPr lang="en-GB" sz="3600" dirty="0" err="1" smtClean="0"/>
              <a:t>Gilbart</a:t>
            </a:r>
            <a:endParaRPr lang="en-GB" sz="3600" dirty="0" smtClean="0"/>
          </a:p>
          <a:p>
            <a:r>
              <a:rPr lang="en-GB" sz="3600" dirty="0" smtClean="0"/>
              <a:t>First successful challenge</a:t>
            </a:r>
          </a:p>
          <a:p>
            <a:r>
              <a:rPr lang="en-GB" sz="3600" dirty="0" smtClean="0"/>
              <a:t>OIA is not </a:t>
            </a:r>
            <a:r>
              <a:rPr lang="en-GB" sz="3600" i="1" dirty="0" err="1" smtClean="0"/>
              <a:t>functus</a:t>
            </a:r>
            <a:r>
              <a:rPr lang="en-GB" sz="3600" i="1" dirty="0" smtClean="0"/>
              <a:t> officio </a:t>
            </a:r>
          </a:p>
          <a:p>
            <a:r>
              <a:rPr lang="en-GB" sz="3600" dirty="0" smtClean="0"/>
              <a:t>OIA did not properly deal with University’s failure to follow correct appeals process</a:t>
            </a:r>
          </a:p>
          <a:p>
            <a:r>
              <a:rPr lang="en-GB" sz="3600" dirty="0" smtClean="0"/>
              <a:t>OIA did not give adequate reasons for compensation for lost opportunity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845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6624736" cy="1080120"/>
          </a:xfrm>
        </p:spPr>
        <p:txBody>
          <a:bodyPr/>
          <a:lstStyle/>
          <a:p>
            <a:r>
              <a:rPr lang="en-GB" sz="4000" dirty="0" smtClean="0"/>
              <a:t>Other interesting cases </a:t>
            </a:r>
            <a:br>
              <a:rPr lang="en-GB" sz="4000" dirty="0" smtClean="0"/>
            </a:br>
            <a:r>
              <a:rPr lang="en-GB" sz="4000" dirty="0" smtClean="0"/>
              <a:t>- Budd </a:t>
            </a:r>
            <a:r>
              <a:rPr lang="en-US" sz="2400" dirty="0"/>
              <a:t>[2010] ELR 579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/>
          <a:lstStyle/>
          <a:p>
            <a:r>
              <a:rPr lang="en-GB" sz="4000" dirty="0" smtClean="0"/>
              <a:t>“Merits review”</a:t>
            </a:r>
          </a:p>
          <a:p>
            <a:r>
              <a:rPr lang="en-GB" sz="4000" dirty="0" smtClean="0"/>
              <a:t>Oral hearings:</a:t>
            </a:r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i="1" dirty="0" smtClean="0"/>
              <a:t>If </a:t>
            </a:r>
            <a:r>
              <a:rPr lang="en-GB" i="1" dirty="0"/>
              <a:t>a man in a main street in London tells me he is not aware of any cars, I may suspect him of not looking very hard: if he says he is not aware of any carriages I do not have the same suspicion, unless there has been reason to expect some</a:t>
            </a:r>
            <a:r>
              <a:rPr lang="en-GB" i="1" dirty="0" smtClean="0"/>
              <a:t>.</a:t>
            </a:r>
            <a:r>
              <a:rPr lang="en-GB" dirty="0" smtClean="0"/>
              <a:t>” Mr </a:t>
            </a:r>
            <a:r>
              <a:rPr lang="en-GB" dirty="0" err="1" smtClean="0"/>
              <a:t>Ockelton</a:t>
            </a:r>
            <a:r>
              <a:rPr lang="en-GB" dirty="0" smtClean="0"/>
              <a:t> sitting as Deputy HCJ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74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Watching the watchers?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OIA: part of the Regulatory Framework for HE in England and Wales</a:t>
            </a:r>
          </a:p>
          <a:p>
            <a:r>
              <a:rPr lang="en-GB" dirty="0" smtClean="0"/>
              <a:t>NOT regulator, but:</a:t>
            </a:r>
          </a:p>
          <a:p>
            <a:pPr lvl="1"/>
            <a:r>
              <a:rPr lang="en-GB" dirty="0" smtClean="0"/>
              <a:t>Good practice recommendations</a:t>
            </a:r>
          </a:p>
          <a:p>
            <a:pPr lvl="1"/>
            <a:r>
              <a:rPr lang="en-GB" dirty="0" smtClean="0"/>
              <a:t>Non-compliance leads to public reporting</a:t>
            </a:r>
          </a:p>
          <a:p>
            <a:pPr lvl="1"/>
            <a:r>
              <a:rPr lang="en-GB" dirty="0" smtClean="0"/>
              <a:t>Sharing </a:t>
            </a:r>
            <a:r>
              <a:rPr lang="en-GB" dirty="0"/>
              <a:t>good practice with sector</a:t>
            </a:r>
          </a:p>
          <a:p>
            <a:pPr lvl="1"/>
            <a:r>
              <a:rPr lang="en-GB" dirty="0"/>
              <a:t>Sharing information </a:t>
            </a:r>
            <a:r>
              <a:rPr lang="en-GB" dirty="0" err="1"/>
              <a:t>eg</a:t>
            </a:r>
            <a:r>
              <a:rPr lang="en-GB" dirty="0"/>
              <a:t> with </a:t>
            </a:r>
            <a:r>
              <a:rPr lang="en-GB" dirty="0" smtClean="0"/>
              <a:t>QAA</a:t>
            </a:r>
          </a:p>
          <a:p>
            <a:r>
              <a:rPr lang="en-GB" dirty="0" smtClean="0"/>
              <a:t>Decisions subject to judicial review by Courts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056784" cy="1224136"/>
          </a:xfrm>
        </p:spPr>
        <p:txBody>
          <a:bodyPr/>
          <a:lstStyle/>
          <a:p>
            <a:r>
              <a:rPr lang="en-GB" sz="4000" dirty="0" smtClean="0"/>
              <a:t>Other interesting cases </a:t>
            </a:r>
            <a:br>
              <a:rPr lang="en-GB" sz="4000" dirty="0" smtClean="0"/>
            </a:br>
            <a:r>
              <a:rPr lang="en-GB" sz="4000" dirty="0" smtClean="0"/>
              <a:t>- Burger </a:t>
            </a:r>
            <a:r>
              <a:rPr lang="en-GB" sz="2400" dirty="0" smtClean="0"/>
              <a:t>[2013] EWHC 172 (Admin)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/>
          <a:lstStyle/>
          <a:p>
            <a:r>
              <a:rPr lang="en-GB" sz="4000" dirty="0" smtClean="0"/>
              <a:t>Error in decision</a:t>
            </a:r>
          </a:p>
          <a:p>
            <a:pPr marL="0" indent="0">
              <a:buNone/>
            </a:pPr>
            <a:r>
              <a:rPr lang="en-GB" i="1" dirty="0" smtClean="0"/>
              <a:t>“However, where an inferior tribunal has made an error of fact, relief by way of judicial review will only be granted if the error is material – see </a:t>
            </a:r>
            <a:endParaRPr lang="en-GB" sz="8000" i="1" dirty="0" smtClean="0"/>
          </a:p>
          <a:p>
            <a:pPr marL="0" indent="0">
              <a:buNone/>
            </a:pPr>
            <a:r>
              <a:rPr lang="en-GB" i="1" dirty="0" smtClean="0"/>
              <a:t>E v SSHD [2004] QB 1044 at 66 per </a:t>
            </a:r>
            <a:r>
              <a:rPr lang="en-GB" i="1" dirty="0" err="1" smtClean="0"/>
              <a:t>Carnwath</a:t>
            </a:r>
            <a:r>
              <a:rPr lang="en-GB" i="1" dirty="0" smtClean="0"/>
              <a:t> LJ”</a:t>
            </a:r>
            <a:r>
              <a:rPr lang="en-GB" dirty="0" smtClean="0"/>
              <a:t> – Mr Justice </a:t>
            </a:r>
            <a:r>
              <a:rPr lang="en-GB" dirty="0" err="1" smtClean="0"/>
              <a:t>Mostyn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223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72808" cy="648072"/>
          </a:xfrm>
        </p:spPr>
        <p:txBody>
          <a:bodyPr/>
          <a:lstStyle/>
          <a:p>
            <a:r>
              <a:rPr lang="en-GB" sz="4000" dirty="0"/>
              <a:t>Other interesting cases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- Mustafa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sz="4000" dirty="0" smtClean="0"/>
              <a:t>Plagiarism and Academic Judgment</a:t>
            </a:r>
          </a:p>
          <a:p>
            <a:pPr marL="0" indent="0">
              <a:buNone/>
            </a:pPr>
            <a:r>
              <a:rPr lang="en-GB" sz="3600" dirty="0" smtClean="0"/>
              <a:t>“</a:t>
            </a:r>
            <a:r>
              <a:rPr lang="en-GB" sz="3600" i="1" dirty="0" smtClean="0"/>
              <a:t>I think a viable point of law may be lurking here, namely whether the determination of plagiarism is </a:t>
            </a:r>
            <a:r>
              <a:rPr lang="en-GB" sz="3600" dirty="0" smtClean="0"/>
              <a:t>necessarily</a:t>
            </a:r>
            <a:r>
              <a:rPr lang="en-GB" sz="3600" i="1" dirty="0" smtClean="0"/>
              <a:t> a matter of academic judgment and so always outwith the OIA’s jurisdiction.” – </a:t>
            </a:r>
            <a:r>
              <a:rPr lang="en-GB" sz="3600" dirty="0" smtClean="0"/>
              <a:t>Lord Justice </a:t>
            </a:r>
            <a:r>
              <a:rPr lang="en-GB" sz="3600" dirty="0" err="1" smtClean="0"/>
              <a:t>Sedley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8320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Types of case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Speculative claims </a:t>
            </a:r>
          </a:p>
          <a:p>
            <a:pPr lvl="1"/>
            <a:r>
              <a:rPr lang="en-GB" sz="3600" dirty="0" smtClean="0"/>
              <a:t>Publicly funded</a:t>
            </a:r>
          </a:p>
          <a:p>
            <a:r>
              <a:rPr lang="en-GB" sz="3600" dirty="0" smtClean="0"/>
              <a:t>Litigants in person</a:t>
            </a:r>
          </a:p>
          <a:p>
            <a:r>
              <a:rPr lang="en-GB" sz="3600" dirty="0" smtClean="0"/>
              <a:t>Claims raising a real issue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04402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Learning from JR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Recognition</a:t>
            </a:r>
            <a:r>
              <a:rPr lang="en-GB" dirty="0" smtClean="0"/>
              <a:t> of our independence</a:t>
            </a:r>
          </a:p>
          <a:p>
            <a:r>
              <a:rPr lang="en-GB" b="1" dirty="0" smtClean="0"/>
              <a:t>Our task</a:t>
            </a:r>
            <a:r>
              <a:rPr lang="en-GB" dirty="0" smtClean="0"/>
              <a:t>: did HEI follow its procedures and was its decision reasonable? </a:t>
            </a:r>
          </a:p>
          <a:p>
            <a:pPr lvl="1"/>
            <a:r>
              <a:rPr lang="en-GB" sz="3200" dirty="0" smtClean="0"/>
              <a:t>Broad </a:t>
            </a:r>
            <a:r>
              <a:rPr lang="en-GB" sz="3200" dirty="0"/>
              <a:t>discretion to determine nature and extent of our review</a:t>
            </a:r>
          </a:p>
          <a:p>
            <a:pPr lvl="1"/>
            <a:r>
              <a:rPr lang="en-GB" sz="3200" dirty="0" smtClean="0"/>
              <a:t>Obtain material we need to make decision, and then make it</a:t>
            </a:r>
          </a:p>
          <a:p>
            <a:r>
              <a:rPr lang="en-GB" sz="3600" dirty="0"/>
              <a:t>G</a:t>
            </a:r>
            <a:r>
              <a:rPr lang="en-GB" sz="3600" dirty="0" smtClean="0"/>
              <a:t>uidance on </a:t>
            </a:r>
            <a:r>
              <a:rPr lang="en-GB" sz="3600" b="1" dirty="0" smtClean="0"/>
              <a:t>approach</a:t>
            </a:r>
            <a:r>
              <a:rPr lang="en-GB" sz="3600" dirty="0" smtClean="0"/>
              <a:t> and </a:t>
            </a:r>
            <a:r>
              <a:rPr lang="en-GB" sz="3600" b="1" dirty="0" smtClean="0"/>
              <a:t>remit</a:t>
            </a:r>
          </a:p>
          <a:p>
            <a:r>
              <a:rPr lang="en-GB" sz="3600" dirty="0"/>
              <a:t>G</a:t>
            </a:r>
            <a:r>
              <a:rPr lang="en-GB" sz="3600" dirty="0" smtClean="0"/>
              <a:t>uidance on </a:t>
            </a:r>
            <a:r>
              <a:rPr lang="en-GB" sz="3600" b="1" dirty="0" smtClean="0"/>
              <a:t>reasons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42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Contact 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4978896" cy="5112568"/>
          </a:xfrm>
        </p:spPr>
        <p:txBody>
          <a:bodyPr/>
          <a:lstStyle/>
          <a:p>
            <a:r>
              <a:rPr lang="en-GB" dirty="0"/>
              <a:t>By post:</a:t>
            </a:r>
          </a:p>
          <a:p>
            <a:pPr lvl="1"/>
            <a:r>
              <a:rPr lang="en-GB" sz="3200" dirty="0"/>
              <a:t>Third Floor, Kings Reach, 38-50 Kings Road, Reading, RG1 3AA</a:t>
            </a:r>
            <a:endParaRPr lang="en-GB" dirty="0"/>
          </a:p>
          <a:p>
            <a:r>
              <a:rPr lang="en-GB" dirty="0"/>
              <a:t>Tel: 0118 959 9813</a:t>
            </a:r>
          </a:p>
          <a:p>
            <a:r>
              <a:rPr lang="en-GB" dirty="0"/>
              <a:t>Online: www.oiahe.org.uk  </a:t>
            </a:r>
          </a:p>
          <a:p>
            <a:r>
              <a:rPr lang="en-GB" dirty="0"/>
              <a:t>Email: </a:t>
            </a:r>
            <a:r>
              <a:rPr lang="en-GB" dirty="0" smtClean="0"/>
              <a:t>enquiries@oiahe.org.uk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8" descr="logo_title_magen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564904"/>
            <a:ext cx="3182937" cy="134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966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What is Judicial Review?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Judicial </a:t>
            </a:r>
            <a:r>
              <a:rPr lang="en-GB" sz="3600" dirty="0"/>
              <a:t>review is a type of court proceeding in which a judge reviews the lawfulness of a decision or action made by a public </a:t>
            </a:r>
            <a:r>
              <a:rPr lang="en-GB" sz="3600" dirty="0" smtClean="0"/>
              <a:t>body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5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Remedy of last resort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OIA first; Mitting J:</a:t>
            </a:r>
          </a:p>
          <a:p>
            <a:r>
              <a:rPr lang="en-GB" dirty="0" smtClean="0"/>
              <a:t>The statutory scheme</a:t>
            </a:r>
            <a:r>
              <a:rPr lang="en-GB" dirty="0"/>
              <a:t>, in my judgment, provides an inexpensive, </a:t>
            </a:r>
            <a:r>
              <a:rPr lang="en-GB" dirty="0" smtClean="0"/>
              <a:t>fairly </a:t>
            </a:r>
            <a:r>
              <a:rPr lang="en-GB" dirty="0"/>
              <a:t>rapid </a:t>
            </a:r>
            <a:r>
              <a:rPr lang="en-GB" dirty="0" smtClean="0"/>
              <a:t>and comprehensive </a:t>
            </a:r>
            <a:r>
              <a:rPr lang="en-GB" dirty="0"/>
              <a:t>avenue by which challenges to a decision to expel a </a:t>
            </a:r>
            <a:r>
              <a:rPr lang="en-GB" dirty="0" smtClean="0"/>
              <a:t>student for </a:t>
            </a:r>
            <a:r>
              <a:rPr lang="en-GB" dirty="0"/>
              <a:t>alleged cheating at exams can be fairly resolved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sz="2800" i="1" dirty="0" smtClean="0"/>
              <a:t>R </a:t>
            </a:r>
            <a:r>
              <a:rPr lang="en-GB" sz="2800" i="1" dirty="0"/>
              <a:t>(PENG HU SUI) v KING'S COLLEGE </a:t>
            </a:r>
            <a:r>
              <a:rPr lang="en-GB" sz="2800" i="1" dirty="0" smtClean="0"/>
              <a:t>LONDON </a:t>
            </a:r>
            <a:r>
              <a:rPr lang="en-GB" sz="2000" dirty="0" smtClean="0"/>
              <a:t>[2008] ELR 414 </a:t>
            </a:r>
            <a:endParaRPr lang="en-GB" sz="2000" dirty="0"/>
          </a:p>
          <a:p>
            <a:r>
              <a:rPr lang="en-GB" i="1" dirty="0" smtClean="0"/>
              <a:t>R(</a:t>
            </a:r>
            <a:r>
              <a:rPr lang="en-GB" i="1" dirty="0" err="1" smtClean="0"/>
              <a:t>Kwao</a:t>
            </a:r>
            <a:r>
              <a:rPr lang="en-GB" i="1" dirty="0" smtClean="0"/>
              <a:t> v University of </a:t>
            </a:r>
            <a:r>
              <a:rPr lang="en-GB" i="1" dirty="0" err="1" smtClean="0"/>
              <a:t>Keele</a:t>
            </a:r>
            <a:r>
              <a:rPr lang="en-GB" i="1" dirty="0" smtClean="0"/>
              <a:t> </a:t>
            </a:r>
            <a:r>
              <a:rPr lang="en-GB" sz="2000" dirty="0" smtClean="0"/>
              <a:t>[2013</a:t>
            </a:r>
            <a:r>
              <a:rPr lang="en-GB" sz="2000" dirty="0"/>
              <a:t>] EWHC 56 (Admin)</a:t>
            </a:r>
          </a:p>
          <a:p>
            <a:pPr marL="0" indent="0" algn="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25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408712" cy="648072"/>
          </a:xfrm>
        </p:spPr>
        <p:txBody>
          <a:bodyPr/>
          <a:lstStyle/>
          <a:p>
            <a:r>
              <a:rPr lang="en-GB" sz="4000" dirty="0"/>
              <a:t>Judicial Review claims </a:t>
            </a:r>
            <a:r>
              <a:rPr lang="en-GB" sz="4000" dirty="0" smtClean="0"/>
              <a:t>- 1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OIA decision or action:</a:t>
            </a:r>
            <a:endParaRPr lang="en-GB" sz="3600" dirty="0"/>
          </a:p>
          <a:p>
            <a:pPr lvl="1"/>
            <a:r>
              <a:rPr lang="en-GB" sz="3600" dirty="0"/>
              <a:t>Final Decision</a:t>
            </a:r>
          </a:p>
          <a:p>
            <a:pPr lvl="1"/>
            <a:r>
              <a:rPr lang="en-GB" sz="3600" dirty="0"/>
              <a:t>Eligibility appeal decision</a:t>
            </a:r>
          </a:p>
          <a:p>
            <a:pPr lvl="1"/>
            <a:r>
              <a:rPr lang="en-GB" sz="3600" dirty="0"/>
              <a:t>Approach </a:t>
            </a:r>
            <a:r>
              <a:rPr lang="en-GB" sz="3600" dirty="0" err="1"/>
              <a:t>eg</a:t>
            </a:r>
            <a:r>
              <a:rPr lang="en-GB" sz="3600" dirty="0"/>
              <a:t> decision not to hold an oral hearing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67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480720" cy="648072"/>
          </a:xfrm>
        </p:spPr>
        <p:txBody>
          <a:bodyPr/>
          <a:lstStyle/>
          <a:p>
            <a:r>
              <a:rPr lang="en-GB" sz="4000" dirty="0" smtClean="0"/>
              <a:t>Judicial Review claims </a:t>
            </a:r>
            <a:r>
              <a:rPr lang="en-GB" sz="4000" dirty="0" smtClean="0"/>
              <a:t>- </a:t>
            </a:r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Grounds for challenge:</a:t>
            </a:r>
          </a:p>
          <a:p>
            <a:pPr lvl="1"/>
            <a:r>
              <a:rPr lang="en-GB" sz="3600" dirty="0" smtClean="0"/>
              <a:t>Breach of rules of natural justice</a:t>
            </a:r>
          </a:p>
          <a:p>
            <a:pPr lvl="1"/>
            <a:r>
              <a:rPr lang="en-GB" sz="3600" dirty="0" smtClean="0"/>
              <a:t>Scant or inappropriate consideration</a:t>
            </a:r>
          </a:p>
          <a:p>
            <a:pPr lvl="1"/>
            <a:r>
              <a:rPr lang="en-GB" sz="3600" dirty="0" smtClean="0"/>
              <a:t>Unsustainable in law/error of law</a:t>
            </a:r>
          </a:p>
          <a:p>
            <a:pPr lvl="1"/>
            <a:r>
              <a:rPr lang="en-GB" sz="3600" dirty="0" smtClean="0"/>
              <a:t>Inadequate reasons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942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624736" cy="648072"/>
          </a:xfrm>
        </p:spPr>
        <p:txBody>
          <a:bodyPr/>
          <a:lstStyle/>
          <a:p>
            <a:r>
              <a:rPr lang="en-GB" sz="4000" dirty="0" smtClean="0"/>
              <a:t>Judicial </a:t>
            </a:r>
            <a:r>
              <a:rPr lang="en-GB" sz="4000" dirty="0"/>
              <a:t>R</a:t>
            </a:r>
            <a:r>
              <a:rPr lang="en-GB" sz="4000" dirty="0" smtClean="0"/>
              <a:t>eview process - 1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Pre-action protocol</a:t>
            </a:r>
          </a:p>
          <a:p>
            <a:r>
              <a:rPr lang="en-GB" sz="3600" dirty="0" smtClean="0"/>
              <a:t>Claim “promptly and in any event within 3 months”</a:t>
            </a:r>
          </a:p>
          <a:p>
            <a:r>
              <a:rPr lang="en-GB" sz="3600" dirty="0" smtClean="0"/>
              <a:t>Summary of Grounds for Resisting Claim </a:t>
            </a:r>
          </a:p>
          <a:p>
            <a:r>
              <a:rPr lang="en-GB" sz="3600" dirty="0" smtClean="0"/>
              <a:t>Interested Party: University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617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624736" cy="648072"/>
          </a:xfrm>
        </p:spPr>
        <p:txBody>
          <a:bodyPr/>
          <a:lstStyle/>
          <a:p>
            <a:r>
              <a:rPr lang="en-GB" sz="4000" dirty="0" smtClean="0"/>
              <a:t>Judicial Review process - 2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Application for permission</a:t>
            </a:r>
          </a:p>
          <a:p>
            <a:pPr lvl="1"/>
            <a:r>
              <a:rPr lang="en-GB" sz="3600" dirty="0" smtClean="0"/>
              <a:t>Judge considers application on papers</a:t>
            </a:r>
          </a:p>
          <a:p>
            <a:pPr lvl="1"/>
            <a:r>
              <a:rPr lang="en-GB" sz="3600" dirty="0" smtClean="0">
                <a:sym typeface="Wingdings" pitchFamily="2" charset="2"/>
              </a:rPr>
              <a:t>Permission refused </a:t>
            </a:r>
          </a:p>
          <a:p>
            <a:pPr marL="914400" lvl="2" indent="0">
              <a:buNone/>
            </a:pPr>
            <a:r>
              <a:rPr lang="en-GB" sz="3600" dirty="0" smtClean="0">
                <a:sym typeface="Wingdings" pitchFamily="2" charset="2"/>
              </a:rPr>
              <a:t>automatic right to oral hearing</a:t>
            </a:r>
          </a:p>
          <a:p>
            <a:pPr lvl="1"/>
            <a:r>
              <a:rPr lang="en-GB" sz="3600" dirty="0"/>
              <a:t>Permission is granted </a:t>
            </a:r>
            <a:endParaRPr lang="en-GB" sz="3600" dirty="0" smtClean="0"/>
          </a:p>
          <a:p>
            <a:pPr marL="914400" lvl="2" indent="0">
              <a:buNone/>
            </a:pPr>
            <a:r>
              <a:rPr lang="en-GB" sz="3600" dirty="0" smtClean="0">
                <a:sym typeface="Wingdings" pitchFamily="2" charset="2"/>
              </a:rPr>
              <a:t>detailed grounds; evidence</a:t>
            </a:r>
            <a:endParaRPr lang="en-GB" sz="3600" dirty="0"/>
          </a:p>
          <a:p>
            <a:pPr marL="914400" lvl="2" indent="0">
              <a:buNone/>
            </a:pPr>
            <a:r>
              <a:rPr lang="en-GB" sz="3600" dirty="0" smtClean="0">
                <a:sym typeface="Wingdings" pitchFamily="2" charset="2"/>
              </a:rPr>
              <a:t>substantive hearing</a:t>
            </a:r>
          </a:p>
          <a:p>
            <a:pPr lvl="1"/>
            <a:r>
              <a:rPr lang="en-GB" sz="4400" dirty="0">
                <a:sym typeface="Wingdings" pitchFamily="2" charset="2"/>
              </a:rPr>
              <a:t>A</a:t>
            </a:r>
            <a:r>
              <a:rPr lang="en-GB" sz="4400" dirty="0" smtClean="0">
                <a:sym typeface="Wingdings" pitchFamily="2" charset="2"/>
              </a:rPr>
              <a:t>ppeal</a:t>
            </a:r>
            <a:endParaRPr lang="en-GB" sz="4400" dirty="0">
              <a:sym typeface="Wingdings" pitchFamily="2" charset="2"/>
            </a:endParaRPr>
          </a:p>
          <a:p>
            <a:pPr marL="914400" lvl="2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787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OIA JR stats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163083"/>
              </p:ext>
            </p:extLst>
          </p:nvPr>
        </p:nvGraphicFramePr>
        <p:xfrm>
          <a:off x="395536" y="1268760"/>
          <a:ext cx="8208912" cy="4808220"/>
        </p:xfrm>
        <a:graphic>
          <a:graphicData uri="http://schemas.openxmlformats.org/drawingml/2006/table">
            <a:tbl>
              <a:tblPr firstRow="1">
                <a:tableStyleId>{8A107856-5554-42FB-B03E-39F5DBC370BA}</a:tableStyleId>
              </a:tblPr>
              <a:tblGrid>
                <a:gridCol w="648072"/>
                <a:gridCol w="1008112"/>
                <a:gridCol w="1440160"/>
                <a:gridCol w="1224136"/>
                <a:gridCol w="1152128"/>
                <a:gridCol w="2736304"/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Year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Claims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Permission </a:t>
                      </a:r>
                      <a:endParaRPr lang="en-GB" sz="2200" b="1" u="none" strike="noStrike" baseline="0" dirty="0" smtClean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hearings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Full </a:t>
                      </a:r>
                      <a:endParaRPr lang="en-GB" sz="2200" b="1" u="none" strike="noStrike" baseline="0" dirty="0" smtClean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hearings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Appeal hearings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i="0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  <a:latin typeface="+mn-lt"/>
                        </a:rPr>
                        <a:t>Outcome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2004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1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dismissed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2006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3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1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1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1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all </a:t>
                      </a: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dismissed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2007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7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4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all </a:t>
                      </a: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dismissed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2008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3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1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all </a:t>
                      </a: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dismissed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2009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4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1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all </a:t>
                      </a: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dismissed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2010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3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3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1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all </a:t>
                      </a: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dismissed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2011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6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4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4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AF0A5A"/>
                          </a:solidFill>
                          <a:effectLst/>
                        </a:rPr>
                        <a:t>1 upheld</a:t>
                      </a: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; 4 dismissed; </a:t>
                      </a: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AF0A5A"/>
                          </a:solidFill>
                          <a:effectLst/>
                        </a:rPr>
                        <a:t>1 live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AF0A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2012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9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4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lvl="0" algn="l" fontAlgn="b"/>
                      <a:r>
                        <a:rPr lang="en-GB" sz="2200" b="1" i="0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  <a:latin typeface="+mn-lt"/>
                        </a:rPr>
                        <a:t>4 dismissed; </a:t>
                      </a:r>
                      <a:r>
                        <a:rPr lang="en-GB" sz="2200" b="1" i="0" u="none" strike="noStrike" baseline="0" dirty="0" smtClean="0">
                          <a:ln>
                            <a:noFill/>
                          </a:ln>
                          <a:solidFill>
                            <a:srgbClr val="AF0A5A"/>
                          </a:solidFill>
                          <a:effectLst/>
                          <a:latin typeface="+mn-lt"/>
                        </a:rPr>
                        <a:t>5 live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AF0A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2013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baseline="0" dirty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 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>
                  <a:txBody>
                    <a:bodyPr/>
                    <a:lstStyle/>
                    <a:p>
                      <a:pPr algn="ctr" fontAlgn="b"/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200" b="1" u="none" strike="noStrike" baseline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36</a:t>
                      </a:r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200" b="1" i="0" u="none" strike="noStrike" baseline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1648">
                <a:tc gridSpan="4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u="none" strike="noStrike" baseline="0" dirty="0" smtClean="0">
                          <a:ln>
                            <a:noFill/>
                          </a:ln>
                          <a:solidFill>
                            <a:srgbClr val="379BB4"/>
                          </a:solidFill>
                          <a:effectLst/>
                        </a:rPr>
                        <a:t>Interested party cases:      4</a:t>
                      </a:r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200" b="1" i="0" u="none" strike="noStrike" baseline="0" dirty="0">
                        <a:ln>
                          <a:noFill/>
                        </a:ln>
                        <a:solidFill>
                          <a:srgbClr val="379BB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56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al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0" cap="flat" cmpd="thickThin">
          <a:solidFill>
            <a:srgbClr val="AF0A5A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General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0" cap="flat" cmpd="thickThin">
          <a:solidFill>
            <a:srgbClr val="AF0A5A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1124</Words>
  <Application>Microsoft Office PowerPoint</Application>
  <PresentationFormat>On-screen Show (4:3)</PresentationFormat>
  <Paragraphs>224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General PowerPoint Template</vt:lpstr>
      <vt:lpstr>1_General PowerPoint Template</vt:lpstr>
      <vt:lpstr>PowerPoint Presentation</vt:lpstr>
      <vt:lpstr>Watching the watchers?</vt:lpstr>
      <vt:lpstr>What is Judicial Review? </vt:lpstr>
      <vt:lpstr>Remedy of last resort </vt:lpstr>
      <vt:lpstr>Judicial Review claims - 1</vt:lpstr>
      <vt:lpstr>Judicial Review claims - 2</vt:lpstr>
      <vt:lpstr>Judicial Review process - 1</vt:lpstr>
      <vt:lpstr>Judicial Review process - 2</vt:lpstr>
      <vt:lpstr>OIA JR stats</vt:lpstr>
      <vt:lpstr>Siborurema [2008] ELR 209 </vt:lpstr>
      <vt:lpstr>Siborurema - Court of Appeal </vt:lpstr>
      <vt:lpstr>Maxwell - 1 [2011] EWCA Civ 1236 </vt:lpstr>
      <vt:lpstr>Maxwell - 2</vt:lpstr>
      <vt:lpstr>Maxwell - Court of Appeal</vt:lpstr>
      <vt:lpstr>Sandhar [2011] EWCA Civ 1614</vt:lpstr>
      <vt:lpstr>Sandhar - OIA Independence</vt:lpstr>
      <vt:lpstr>Sandhar - OIA approach </vt:lpstr>
      <vt:lpstr>Cardao-Pito [2012] EWHC  203 (Admin)</vt:lpstr>
      <vt:lpstr>Other interesting cases  - Budd [2010] ELR 579 </vt:lpstr>
      <vt:lpstr>Other interesting cases  - Burger [2013] EWHC 172 (Admin)</vt:lpstr>
      <vt:lpstr>Other interesting cases  - Mustafa</vt:lpstr>
      <vt:lpstr>Types of case</vt:lpstr>
      <vt:lpstr>Learning from JR </vt:lpstr>
      <vt:lpstr>How to Contact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Vytenis Jazbutis</dc:creator>
  <cp:lastModifiedBy>vjazbutis</cp:lastModifiedBy>
  <cp:revision>29</cp:revision>
  <dcterms:created xsi:type="dcterms:W3CDTF">2013-01-16T08:51:04Z</dcterms:created>
  <dcterms:modified xsi:type="dcterms:W3CDTF">2013-04-09T09:25:12Z</dcterms:modified>
</cp:coreProperties>
</file>