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s/slide18.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s/slide19.xml" ContentType="application/vnd.openxmlformats-officedocument.presentationml.slide+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s/slide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21"/>
  </p:notesMasterIdLst>
  <p:sldIdLst>
    <p:sldId id="256" r:id="rId2"/>
    <p:sldId id="284" r:id="rId3"/>
    <p:sldId id="264" r:id="rId4"/>
    <p:sldId id="265" r:id="rId5"/>
    <p:sldId id="267" r:id="rId6"/>
    <p:sldId id="279" r:id="rId7"/>
    <p:sldId id="277" r:id="rId8"/>
    <p:sldId id="281" r:id="rId9"/>
    <p:sldId id="257" r:id="rId10"/>
    <p:sldId id="258" r:id="rId11"/>
    <p:sldId id="259" r:id="rId12"/>
    <p:sldId id="268" r:id="rId13"/>
    <p:sldId id="274" r:id="rId14"/>
    <p:sldId id="283" r:id="rId15"/>
    <p:sldId id="269" r:id="rId16"/>
    <p:sldId id="271" r:id="rId17"/>
    <p:sldId id="272" r:id="rId18"/>
    <p:sldId id="273" r:id="rId19"/>
    <p:sldId id="276"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69" d="100"/>
          <a:sy n="69" d="100"/>
        </p:scale>
        <p:origin x="-1768" y="-1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72B1BB-28B6-FC4E-AE4F-FC77A938CE00}" type="datetimeFigureOut">
              <a:rPr lang="en-US" smtClean="0"/>
              <a:pPr/>
              <a:t>2/12/13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E25720-7627-A143-A2FD-CB259321B1A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E25720-7627-A143-A2FD-CB259321B1A0}"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B070F05E-80A2-5D4D-8C2F-0FC9F26D019E}" type="datetimeFigureOut">
              <a:rPr lang="en-US" smtClean="0"/>
              <a:pPr/>
              <a:t>2/12/13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D1379-0628-D24F-9CB0-AECD20A1335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B070F05E-80A2-5D4D-8C2F-0FC9F26D019E}" type="datetimeFigureOut">
              <a:rPr lang="en-US" smtClean="0"/>
              <a:pPr/>
              <a:t>2/12/13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D1379-0628-D24F-9CB0-AECD20A1335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B070F05E-80A2-5D4D-8C2F-0FC9F26D019E}" type="datetimeFigureOut">
              <a:rPr lang="en-US" smtClean="0"/>
              <a:pPr/>
              <a:t>2/12/13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D1379-0628-D24F-9CB0-AECD20A1335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B070F05E-80A2-5D4D-8C2F-0FC9F26D019E}" type="datetimeFigureOut">
              <a:rPr lang="en-US" smtClean="0"/>
              <a:pPr/>
              <a:t>2/12/13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D1379-0628-D24F-9CB0-AECD20A1335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B070F05E-80A2-5D4D-8C2F-0FC9F26D019E}" type="datetimeFigureOut">
              <a:rPr lang="en-US" smtClean="0"/>
              <a:pPr/>
              <a:t>2/12/13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D1379-0628-D24F-9CB0-AECD20A1335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B070F05E-80A2-5D4D-8C2F-0FC9F26D019E}" type="datetimeFigureOut">
              <a:rPr lang="en-US" smtClean="0"/>
              <a:pPr/>
              <a:t>2/12/13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CD1379-0628-D24F-9CB0-AECD20A1335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B070F05E-80A2-5D4D-8C2F-0FC9F26D019E}" type="datetimeFigureOut">
              <a:rPr lang="en-US" smtClean="0"/>
              <a:pPr/>
              <a:t>2/12/13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CD1379-0628-D24F-9CB0-AECD20A1335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B070F05E-80A2-5D4D-8C2F-0FC9F26D019E}" type="datetimeFigureOut">
              <a:rPr lang="en-US" smtClean="0"/>
              <a:pPr/>
              <a:t>2/12/13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CD1379-0628-D24F-9CB0-AECD20A1335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70F05E-80A2-5D4D-8C2F-0FC9F26D019E}" type="datetimeFigureOut">
              <a:rPr lang="en-US" smtClean="0"/>
              <a:pPr/>
              <a:t>2/12/13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CD1379-0628-D24F-9CB0-AECD20A1335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B070F05E-80A2-5D4D-8C2F-0FC9F26D019E}" type="datetimeFigureOut">
              <a:rPr lang="en-US" smtClean="0"/>
              <a:pPr/>
              <a:t>2/12/13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CD1379-0628-D24F-9CB0-AECD20A1335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B070F05E-80A2-5D4D-8C2F-0FC9F26D019E}" type="datetimeFigureOut">
              <a:rPr lang="en-US" smtClean="0"/>
              <a:pPr/>
              <a:t>2/12/13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CD1379-0628-D24F-9CB0-AECD20A1335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70F05E-80A2-5D4D-8C2F-0FC9F26D019E}" type="datetimeFigureOut">
              <a:rPr lang="en-US" smtClean="0"/>
              <a:pPr/>
              <a:t>2/12/13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CD1379-0628-D24F-9CB0-AECD20A1335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universitiesuk.ac.uk/Publications/Documents/BringingItAllTogetherIntroducingTheHEAR.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Disputes about academic </a:t>
            </a:r>
            <a:r>
              <a:rPr lang="en-US" b="1" dirty="0" err="1"/>
              <a:t>judgement</a:t>
            </a:r>
            <a:r>
              <a:rPr lang="en-US" b="1" dirty="0"/>
              <a:t>: has anything really changed?</a:t>
            </a:r>
            <a:r>
              <a:rPr lang="en-GB" dirty="0"/>
              <a:t/>
            </a:r>
            <a:br>
              <a:rPr lang="en-GB" dirty="0"/>
            </a:br>
            <a:endParaRPr lang="en-US" dirty="0"/>
          </a:p>
        </p:txBody>
      </p:sp>
      <p:sp>
        <p:nvSpPr>
          <p:cNvPr id="3" name="Subtitle 2"/>
          <p:cNvSpPr>
            <a:spLocks noGrp="1"/>
          </p:cNvSpPr>
          <p:nvPr>
            <p:ph type="subTitle" idx="1"/>
          </p:nvPr>
        </p:nvSpPr>
        <p:spPr/>
        <p:txBody>
          <a:bodyPr>
            <a:normAutofit fontScale="92500" lnSpcReduction="20000"/>
          </a:bodyPr>
          <a:lstStyle/>
          <a:p>
            <a:r>
              <a:rPr lang="en-US" dirty="0" err="1" smtClean="0">
                <a:solidFill>
                  <a:srgbClr val="3366FF"/>
                </a:solidFill>
              </a:rPr>
              <a:t>G.R.Evans</a:t>
            </a:r>
            <a:endParaRPr lang="en-US" dirty="0" smtClean="0">
              <a:solidFill>
                <a:srgbClr val="3366FF"/>
              </a:solidFill>
            </a:endParaRPr>
          </a:p>
          <a:p>
            <a:r>
              <a:rPr lang="en-US" dirty="0" smtClean="0">
                <a:solidFill>
                  <a:srgbClr val="3366FF"/>
                </a:solidFill>
              </a:rPr>
              <a:t>Improving Dispute Resolution Advisory Service</a:t>
            </a:r>
          </a:p>
          <a:p>
            <a:r>
              <a:rPr lang="en-US" dirty="0" err="1" smtClean="0">
                <a:solidFill>
                  <a:srgbClr val="3366FF"/>
                </a:solidFill>
              </a:rPr>
              <a:t>www.idras.ac.uk</a:t>
            </a:r>
            <a:endParaRPr lang="en-US" dirty="0">
              <a:solidFill>
                <a:srgbClr val="3366FF"/>
              </a:solidFill>
            </a:endParaRPr>
          </a:p>
        </p:txBody>
      </p:sp>
      <p:pic>
        <p:nvPicPr>
          <p:cNvPr id="6" name="Picture 5" descr="IDRAS_logo.jpg"/>
          <p:cNvPicPr>
            <a:picLocks noChangeAspect="1"/>
          </p:cNvPicPr>
          <p:nvPr/>
        </p:nvPicPr>
        <p:blipFill>
          <a:blip r:embed="rId2"/>
          <a:stretch>
            <a:fillRect/>
          </a:stretch>
        </p:blipFill>
        <p:spPr>
          <a:xfrm>
            <a:off x="7105650" y="5638800"/>
            <a:ext cx="914400" cy="63182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t>The Higher Education  Achievement Report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t>A recent British proposal is to substitute for the degree classification a portfolio giving:</a:t>
            </a:r>
          </a:p>
          <a:p>
            <a:pPr>
              <a:buNone/>
            </a:pPr>
            <a:r>
              <a:rPr lang="en-US" dirty="0" smtClean="0"/>
              <a:t>‘a rich picture of each individual student’s achievement, related to wider academic and non-academic contexts’ </a:t>
            </a:r>
          </a:p>
          <a:p>
            <a:pPr>
              <a:buNone/>
            </a:pPr>
            <a:r>
              <a:rPr lang="en-US" sz="2800" dirty="0" err="1" smtClean="0">
                <a:hlinkClick r:id="rId2"/>
              </a:rPr>
              <a:t>http://www.universitiesuk.ac.uk/Publications/Documents/BringingItAllTogetherIntroducingTheHEAR.pdf</a:t>
            </a:r>
            <a:r>
              <a:rPr lang="en-US" dirty="0" err="1" smtClean="0"/>
              <a:t>.</a:t>
            </a:r>
            <a:r>
              <a:rPr lang="en-GB" dirty="0" smtClean="0"/>
              <a:t> </a:t>
            </a:r>
            <a:endParaRPr lang="en-US" dirty="0" smtClean="0"/>
          </a:p>
          <a:p>
            <a:pPr>
              <a:buNone/>
            </a:pPr>
            <a:r>
              <a:rPr lang="en-US" dirty="0" smtClean="0"/>
              <a:t>Could some elements of this ‘report’ be challengeable as ‘academic </a:t>
            </a:r>
            <a:r>
              <a:rPr lang="en-US" dirty="0" err="1" smtClean="0"/>
              <a:t>judgements</a:t>
            </a:r>
            <a:r>
              <a:rPr lang="en-US" dirty="0" smtClean="0"/>
              <a:t>’?</a:t>
            </a:r>
            <a:endParaRPr lang="en-GB"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t>
            </a:r>
            <a:r>
              <a:rPr lang="en-US" b="1" dirty="0" err="1" smtClean="0"/>
              <a:t>Licence</a:t>
            </a:r>
            <a:r>
              <a:rPr lang="en-US" b="1" dirty="0" smtClean="0"/>
              <a:t> to </a:t>
            </a:r>
            <a:r>
              <a:rPr lang="en-US" b="1" dirty="0" err="1" smtClean="0"/>
              <a:t>practise</a:t>
            </a:r>
            <a:r>
              <a:rPr lang="en-US" b="1" dirty="0" smtClean="0"/>
              <a:t>’ challenges</a:t>
            </a:r>
            <a:endParaRPr lang="en-US" b="1" dirty="0"/>
          </a:p>
        </p:txBody>
      </p:sp>
      <p:sp>
        <p:nvSpPr>
          <p:cNvPr id="3" name="Content Placeholder 2"/>
          <p:cNvSpPr>
            <a:spLocks noGrp="1"/>
          </p:cNvSpPr>
          <p:nvPr>
            <p:ph idx="1"/>
          </p:nvPr>
        </p:nvSpPr>
        <p:spPr/>
        <p:txBody>
          <a:bodyPr>
            <a:normAutofit fontScale="70000" lnSpcReduction="20000"/>
          </a:bodyPr>
          <a:lstStyle/>
          <a:p>
            <a:pPr>
              <a:buNone/>
            </a:pPr>
            <a:r>
              <a:rPr lang="en-US" sz="4235" dirty="0" smtClean="0"/>
              <a:t>‘Accreditation’ of courses by ‘professional bodies’  leads to a </a:t>
            </a:r>
            <a:r>
              <a:rPr lang="en-US" sz="4235" dirty="0" err="1" smtClean="0"/>
              <a:t>licence</a:t>
            </a:r>
            <a:r>
              <a:rPr lang="en-US" sz="4235" dirty="0" smtClean="0"/>
              <a:t> to </a:t>
            </a:r>
            <a:r>
              <a:rPr lang="en-US" sz="4235" dirty="0" err="1" smtClean="0"/>
              <a:t>practise</a:t>
            </a:r>
            <a:r>
              <a:rPr lang="en-US" sz="4235" dirty="0" smtClean="0"/>
              <a:t> or equivalent.</a:t>
            </a:r>
          </a:p>
          <a:p>
            <a:pPr>
              <a:buNone/>
            </a:pPr>
            <a:endParaRPr lang="en-US" sz="4235" dirty="0" smtClean="0"/>
          </a:p>
          <a:p>
            <a:pPr>
              <a:buNone/>
            </a:pPr>
            <a:r>
              <a:rPr lang="en-US" sz="4235" dirty="0" smtClean="0"/>
              <a:t>The professional training may be included in the academic course (in law and medicine, for example)</a:t>
            </a:r>
          </a:p>
          <a:p>
            <a:pPr>
              <a:buNone/>
            </a:pPr>
            <a:r>
              <a:rPr lang="en-US" sz="4235" dirty="0" smtClean="0"/>
              <a:t>When a student complains about the professional element in the assessment is this a challenge to  ‘academic </a:t>
            </a:r>
            <a:r>
              <a:rPr lang="en-US" sz="4235" dirty="0" err="1" smtClean="0"/>
              <a:t>judgement</a:t>
            </a:r>
            <a:r>
              <a:rPr lang="en-US" sz="4235" dirty="0" smtClean="0"/>
              <a:t> ?</a:t>
            </a:r>
          </a:p>
          <a:p>
            <a:endParaRPr lang="en-US" dirty="0" smtClean="0"/>
          </a:p>
          <a:p>
            <a:pPr>
              <a:buNone/>
            </a:pPr>
            <a:r>
              <a:rPr lang="en-US" dirty="0" smtClean="0"/>
              <a:t>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I paid for this degree</a:t>
            </a:r>
            <a:endParaRPr lang="en-US" b="1" dirty="0"/>
          </a:p>
        </p:txBody>
      </p:sp>
      <p:sp>
        <p:nvSpPr>
          <p:cNvPr id="3" name="Content Placeholder 2"/>
          <p:cNvSpPr>
            <a:spLocks noGrp="1"/>
          </p:cNvSpPr>
          <p:nvPr>
            <p:ph idx="1"/>
          </p:nvPr>
        </p:nvSpPr>
        <p:spPr/>
        <p:txBody>
          <a:bodyPr>
            <a:normAutofit fontScale="92500" lnSpcReduction="10000"/>
          </a:bodyPr>
          <a:lstStyle/>
          <a:p>
            <a:pPr>
              <a:buNone/>
            </a:pPr>
            <a:r>
              <a:rPr lang="en-US" i="1" dirty="0" smtClean="0"/>
              <a:t>Law </a:t>
            </a:r>
            <a:r>
              <a:rPr lang="en-US" i="1" dirty="0" err="1" smtClean="0"/>
              <a:t>Programs(LLB</a:t>
            </a:r>
            <a:r>
              <a:rPr lang="en-US" i="1" dirty="0" smtClean="0"/>
              <a:t>, LLM, PhD)100% Pass Guarantee</a:t>
            </a:r>
          </a:p>
          <a:p>
            <a:pPr>
              <a:buNone/>
            </a:pPr>
            <a:r>
              <a:rPr lang="en-US" dirty="0" smtClean="0"/>
              <a:t>(</a:t>
            </a:r>
            <a:r>
              <a:rPr lang="en-US" dirty="0" err="1" smtClean="0"/>
              <a:t>Worldstar</a:t>
            </a:r>
            <a:r>
              <a:rPr lang="en-US" dirty="0" smtClean="0"/>
              <a:t> Educational Academy, Delhi).</a:t>
            </a:r>
          </a:p>
          <a:p>
            <a:pPr>
              <a:buNone/>
            </a:pPr>
            <a:r>
              <a:rPr lang="en-US" i="1" dirty="0" smtClean="0"/>
              <a:t>Guarantee you pass with the Ultimate Learning Experience - our three-step, recommended approach to studying. Enrol now to receive a </a:t>
            </a:r>
            <a:r>
              <a:rPr lang="en-US" b="1" dirty="0" smtClean="0"/>
              <a:t>FREE Lifetime Pass Guarantee and Personal Coach (Kaplan Financial)</a:t>
            </a:r>
          </a:p>
          <a:p>
            <a:pPr>
              <a:buNone/>
            </a:pPr>
            <a:r>
              <a:rPr lang="en-US" dirty="0" smtClean="0"/>
              <a:t>Students from some cultures expect to buy the degree with the course. Is academic </a:t>
            </a:r>
            <a:r>
              <a:rPr lang="en-US" dirty="0" err="1" smtClean="0"/>
              <a:t>judgement</a:t>
            </a:r>
            <a:r>
              <a:rPr lang="en-US" dirty="0" smtClean="0"/>
              <a:t> relevant?</a:t>
            </a:r>
          </a:p>
          <a:p>
            <a:pPr>
              <a:buNone/>
            </a:pPr>
            <a:endParaRPr lang="en-US"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Challenging academic </a:t>
            </a:r>
            <a:r>
              <a:rPr lang="en-US" b="1" dirty="0" err="1" smtClean="0"/>
              <a:t>judgement</a:t>
            </a:r>
            <a:r>
              <a:rPr lang="en-US" b="1" dirty="0" smtClean="0"/>
              <a:t> with expert opinion</a:t>
            </a:r>
            <a:endParaRPr lang="en-US" b="1" dirty="0"/>
          </a:p>
        </p:txBody>
      </p:sp>
      <p:sp>
        <p:nvSpPr>
          <p:cNvPr id="3" name="Content Placeholder 2"/>
          <p:cNvSpPr>
            <a:spLocks noGrp="1"/>
          </p:cNvSpPr>
          <p:nvPr>
            <p:ph idx="1"/>
          </p:nvPr>
        </p:nvSpPr>
        <p:spPr/>
        <p:txBody>
          <a:bodyPr/>
          <a:lstStyle/>
          <a:p>
            <a:pPr>
              <a:buNone/>
            </a:pPr>
            <a:r>
              <a:rPr lang="en-US" i="1" dirty="0" smtClean="0"/>
              <a:t>US courts are well-used to reassessing academic </a:t>
            </a:r>
            <a:r>
              <a:rPr lang="en-US" i="1" dirty="0" err="1" smtClean="0"/>
              <a:t>judgement</a:t>
            </a:r>
            <a:r>
              <a:rPr lang="en-US" i="1" dirty="0" smtClean="0"/>
              <a:t> with the assistance of expert witnesses, and lawyers in the UK are now dealing with the same issues.</a:t>
            </a:r>
            <a:endParaRPr lang="en-GB" dirty="0" smtClean="0"/>
          </a:p>
          <a:p>
            <a:pPr>
              <a:buNone/>
            </a:pPr>
            <a:r>
              <a:rPr lang="en-US" i="1" dirty="0" smtClean="0"/>
              <a:t>THE,</a:t>
            </a:r>
            <a:r>
              <a:rPr lang="en-US" dirty="0" smtClean="0"/>
              <a:t> 30 May 1997</a:t>
            </a:r>
            <a:endParaRPr lang="en-GB"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If academic </a:t>
            </a:r>
            <a:r>
              <a:rPr lang="en-US" b="1" dirty="0" err="1" smtClean="0"/>
              <a:t>judgements</a:t>
            </a:r>
            <a:r>
              <a:rPr lang="en-US" b="1" dirty="0" smtClean="0"/>
              <a:t> disagree</a:t>
            </a:r>
            <a:endParaRPr lang="en-US" b="1"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‘The claimant … failed the advanced criminal law topic under suspicious circumstances. A student on the BVC course had made a formal complaint against a lecturer of the university for racial abuse. The claimant had supported the complaint in a written statement. This lecturer was responsible for marking this topic. The claimant alleged that the fail grade had been given as a result of her involvement in the complaint. There was insufficient evidence before the court to prove that that was true, but a series of external re-marks lifted the paper from fail to pass. One of the re-marks moved the score from 40% to 71%.’  </a:t>
            </a:r>
            <a:endParaRPr lang="en-GB" dirty="0" smtClean="0"/>
          </a:p>
          <a:p>
            <a:pPr>
              <a:buNone/>
            </a:pPr>
            <a:r>
              <a:rPr lang="en-US" i="1" dirty="0" smtClean="0"/>
              <a:t>  R (Clarke) </a:t>
            </a:r>
            <a:r>
              <a:rPr lang="en-US" i="1" dirty="0" err="1" smtClean="0"/>
              <a:t>v</a:t>
            </a:r>
            <a:r>
              <a:rPr lang="en-US" i="1" dirty="0" smtClean="0"/>
              <a:t> Cardiff University </a:t>
            </a:r>
            <a:r>
              <a:rPr lang="en-US" dirty="0" smtClean="0"/>
              <a:t>[2009] EWHC 2148 (Admin)  </a:t>
            </a:r>
            <a:endParaRPr lang="en-GB" dirty="0" smtClean="0"/>
          </a:p>
          <a:p>
            <a:pPr>
              <a:buNone/>
            </a:pPr>
            <a:r>
              <a:rPr lang="en-GB" dirty="0" smtClean="0"/>
              <a:t>(</a:t>
            </a:r>
            <a:r>
              <a:rPr lang="en-US" dirty="0" err="1" smtClean="0"/>
              <a:t>www.blm-law.com</a:t>
            </a:r>
            <a:r>
              <a:rPr lang="en-US" dirty="0" smtClean="0"/>
              <a:t>)</a:t>
            </a:r>
            <a:endParaRPr lang="en-GB"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Challenging procedural flaws</a:t>
            </a:r>
            <a:endParaRPr lang="en-US" b="1" dirty="0"/>
          </a:p>
        </p:txBody>
      </p:sp>
      <p:sp>
        <p:nvSpPr>
          <p:cNvPr id="3" name="Content Placeholder 2"/>
          <p:cNvSpPr>
            <a:spLocks noGrp="1"/>
          </p:cNvSpPr>
          <p:nvPr>
            <p:ph idx="1"/>
          </p:nvPr>
        </p:nvSpPr>
        <p:spPr/>
        <p:txBody>
          <a:bodyPr>
            <a:normAutofit fontScale="85000" lnSpcReduction="10000"/>
          </a:bodyPr>
          <a:lstStyle/>
          <a:p>
            <a:pPr>
              <a:buNone/>
            </a:pPr>
            <a:r>
              <a:rPr lang="en-US" i="1" dirty="0" smtClean="0"/>
              <a:t>There is no principle of fairness which requires, as a general rule, that a person should be entitled to challenge, or make representations with a view to changing, a purely academic judgment on his or her work or potential. But each case must be examined on its own facts. On a true analysis, this case is not, as it seems to me, a challenge to academic judgment; it is a challenge to the process..</a:t>
            </a:r>
          </a:p>
          <a:p>
            <a:pPr>
              <a:buNone/>
            </a:pPr>
            <a:r>
              <a:rPr lang="en-US" i="1" dirty="0" smtClean="0"/>
              <a:t>The Queen on the Application of </a:t>
            </a:r>
            <a:r>
              <a:rPr lang="en-US" i="1" dirty="0" err="1" smtClean="0"/>
              <a:t>Persaud</a:t>
            </a:r>
            <a:r>
              <a:rPr lang="en-US" i="1" dirty="0" smtClean="0"/>
              <a:t> </a:t>
            </a:r>
            <a:r>
              <a:rPr lang="en-US" i="1" dirty="0" err="1" smtClean="0"/>
              <a:t>v</a:t>
            </a:r>
            <a:r>
              <a:rPr lang="en-US" i="1" dirty="0" smtClean="0"/>
              <a:t> Cambridge University </a:t>
            </a:r>
            <a:r>
              <a:rPr lang="en-US" dirty="0" smtClean="0"/>
              <a:t>[2001] ELR 480.</a:t>
            </a:r>
            <a:endParaRPr lang="en-GB" dirty="0" smtClean="0"/>
          </a:p>
          <a:p>
            <a:pPr>
              <a:buNone/>
            </a:pPr>
            <a:r>
              <a:rPr lang="en-US" dirty="0" smtClean="0"/>
              <a:t>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examiners were not qualified to judge</a:t>
            </a:r>
            <a:endParaRPr lang="en-US" b="1" dirty="0"/>
          </a:p>
        </p:txBody>
      </p:sp>
      <p:sp>
        <p:nvSpPr>
          <p:cNvPr id="3" name="Content Placeholder 2"/>
          <p:cNvSpPr>
            <a:spLocks noGrp="1"/>
          </p:cNvSpPr>
          <p:nvPr>
            <p:ph idx="1"/>
          </p:nvPr>
        </p:nvSpPr>
        <p:spPr/>
        <p:txBody>
          <a:bodyPr>
            <a:normAutofit fontScale="85000" lnSpcReduction="10000"/>
          </a:bodyPr>
          <a:lstStyle/>
          <a:p>
            <a:pPr>
              <a:buNone/>
            </a:pPr>
            <a:r>
              <a:rPr lang="en-US" i="1" dirty="0" smtClean="0"/>
              <a:t>whether or not the thesis and viva voce examination of the applicant satisfied the standard required for a Ph.D. was solely a matter for her examiners…that was clearly the effect of the relevant statutes and regulations. However…these equally prescribe the procedures for the appointment of the examiners themselves. They lay down no requirements as to their qualifications. </a:t>
            </a:r>
            <a:r>
              <a:rPr lang="en-GB" i="1" dirty="0" smtClean="0"/>
              <a:t> </a:t>
            </a:r>
          </a:p>
          <a:p>
            <a:pPr>
              <a:buNone/>
            </a:pPr>
            <a:r>
              <a:rPr lang="en-US" i="1" dirty="0" smtClean="0"/>
              <a:t>Ex parte R. </a:t>
            </a:r>
            <a:r>
              <a:rPr lang="en-US" i="1" dirty="0" err="1" smtClean="0"/>
              <a:t>v</a:t>
            </a:r>
            <a:r>
              <a:rPr lang="en-US" i="1" dirty="0" smtClean="0"/>
              <a:t>. Privy Council on behalf of the Visitor of the University of London ex parte </a:t>
            </a:r>
            <a:r>
              <a:rPr lang="en-US" i="1" dirty="0" err="1" smtClean="0"/>
              <a:t>Vijayatunga</a:t>
            </a:r>
            <a:r>
              <a:rPr lang="en-US" i="1" dirty="0" smtClean="0"/>
              <a:t> </a:t>
            </a:r>
            <a:r>
              <a:rPr lang="en-US" dirty="0" smtClean="0"/>
              <a:t>[1989] 3 WLR 13.</a:t>
            </a:r>
            <a:endParaRPr lang="en-GB"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My lecturers failed me</a:t>
            </a:r>
            <a:endParaRPr lang="en-US" b="1" dirty="0"/>
          </a:p>
        </p:txBody>
      </p:sp>
      <p:sp>
        <p:nvSpPr>
          <p:cNvPr id="3" name="Content Placeholder 2"/>
          <p:cNvSpPr>
            <a:spLocks noGrp="1"/>
          </p:cNvSpPr>
          <p:nvPr>
            <p:ph idx="1"/>
          </p:nvPr>
        </p:nvSpPr>
        <p:spPr/>
        <p:txBody>
          <a:bodyPr/>
          <a:lstStyle/>
          <a:p>
            <a:pPr>
              <a:buNone/>
            </a:pPr>
            <a:endParaRPr lang="en-GB" i="1" dirty="0" smtClean="0"/>
          </a:p>
          <a:p>
            <a:pPr>
              <a:buNone/>
            </a:pPr>
            <a:r>
              <a:rPr lang="en-GB" i="1" dirty="0" smtClean="0"/>
              <a:t> </a:t>
            </a:r>
            <a:r>
              <a:rPr lang="en-US" i="1" dirty="0" smtClean="0"/>
              <a:t>‘Andrew </a:t>
            </a:r>
            <a:r>
              <a:rPr lang="en-US" i="1" dirty="0" err="1" smtClean="0"/>
              <a:t>Croskery</a:t>
            </a:r>
            <a:r>
              <a:rPr lang="en-US" i="1" dirty="0" smtClean="0"/>
              <a:t>, who graduated from Queen's last summer with a 2:2 in electrical engineering, argued that with adequate tuition he would have achieved a 2:1,’ </a:t>
            </a:r>
          </a:p>
          <a:p>
            <a:pPr>
              <a:buNone/>
            </a:pPr>
            <a:r>
              <a:rPr lang="en-US" i="1" dirty="0" smtClean="0"/>
              <a:t> THE,</a:t>
            </a:r>
            <a:r>
              <a:rPr lang="en-US" dirty="0" smtClean="0"/>
              <a:t> 13 January 2011.</a:t>
            </a:r>
            <a:endParaRPr lang="en-GB"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Exercising discretion</a:t>
            </a:r>
            <a:endParaRPr lang="en-US" b="1" dirty="0"/>
          </a:p>
        </p:txBody>
      </p:sp>
      <p:sp>
        <p:nvSpPr>
          <p:cNvPr id="3" name="Content Placeholder 2"/>
          <p:cNvSpPr>
            <a:spLocks noGrp="1"/>
          </p:cNvSpPr>
          <p:nvPr>
            <p:ph idx="1"/>
          </p:nvPr>
        </p:nvSpPr>
        <p:spPr/>
        <p:txBody>
          <a:bodyPr>
            <a:normAutofit/>
          </a:bodyPr>
          <a:lstStyle/>
          <a:p>
            <a:pPr>
              <a:buNone/>
            </a:pPr>
            <a:r>
              <a:rPr lang="en-US" i="1" dirty="0" smtClean="0"/>
              <a:t> ‘I got a 37 and two 38s, aren't those marks near enough for you to give me a pass anyway</a:t>
            </a:r>
            <a:r>
              <a:rPr lang="en-US" dirty="0" smtClean="0"/>
              <a:t>?’</a:t>
            </a:r>
            <a:r>
              <a:rPr lang="en-GB" dirty="0" smtClean="0"/>
              <a:t> </a:t>
            </a:r>
          </a:p>
          <a:p>
            <a:pPr>
              <a:buNone/>
            </a:pPr>
            <a:r>
              <a:rPr lang="en-US" i="1" dirty="0" smtClean="0"/>
              <a:t>THE, </a:t>
            </a:r>
            <a:r>
              <a:rPr lang="en-US" dirty="0" smtClean="0"/>
              <a:t>16 July 2004</a:t>
            </a:r>
          </a:p>
          <a:p>
            <a:pPr>
              <a:buNone/>
            </a:pPr>
            <a:endParaRPr lang="en-US" dirty="0" smtClean="0"/>
          </a:p>
          <a:p>
            <a:pPr>
              <a:buNone/>
            </a:pPr>
            <a:r>
              <a:rPr lang="en-US" dirty="0" smtClean="0"/>
              <a:t>‘</a:t>
            </a:r>
            <a:r>
              <a:rPr lang="en-US" i="1" dirty="0" smtClean="0"/>
              <a:t>I have been studying at this university doing LLB Law and could not even graduate yet with just 2% less with my results</a:t>
            </a:r>
            <a:r>
              <a:rPr lang="en-US" dirty="0" smtClean="0"/>
              <a:t>.’</a:t>
            </a:r>
            <a:endParaRPr lang="en-GB" dirty="0" smtClean="0"/>
          </a:p>
          <a:p>
            <a:pPr>
              <a:buNone/>
            </a:pPr>
            <a:r>
              <a:rPr lang="en-US" i="1" dirty="0" smtClean="0"/>
              <a:t>THE</a:t>
            </a:r>
            <a:r>
              <a:rPr lang="en-US" dirty="0" smtClean="0"/>
              <a:t>, 4 March 2005</a:t>
            </a:r>
            <a:endParaRPr lang="en-GB" dirty="0" smtClean="0"/>
          </a:p>
          <a:p>
            <a:pPr>
              <a:buNone/>
            </a:pPr>
            <a:endParaRPr lang="en-GB" dirty="0" smtClean="0"/>
          </a:p>
          <a:p>
            <a:pPr>
              <a:buNone/>
            </a:pPr>
            <a:endParaRPr lang="en-GB" dirty="0" smtClean="0"/>
          </a:p>
          <a:p>
            <a:pPr>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Academic </a:t>
            </a:r>
            <a:r>
              <a:rPr lang="en-US" b="1" dirty="0" err="1" smtClean="0"/>
              <a:t>judgement</a:t>
            </a:r>
            <a:r>
              <a:rPr lang="en-US" b="1" dirty="0" smtClean="0"/>
              <a:t> in other areas</a:t>
            </a:r>
            <a:endParaRPr lang="en-US" b="1"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Admissions decisions require academic </a:t>
            </a:r>
            <a:r>
              <a:rPr lang="en-US" dirty="0" err="1" smtClean="0"/>
              <a:t>judgement</a:t>
            </a:r>
            <a:r>
              <a:rPr lang="en-US" dirty="0" smtClean="0"/>
              <a:t>:</a:t>
            </a:r>
          </a:p>
          <a:p>
            <a:pPr>
              <a:buNone/>
            </a:pPr>
            <a:r>
              <a:rPr lang="en-US" i="1" dirty="0" smtClean="0"/>
              <a:t>‘The imposition of a minimum entry standard for university would put the government in control of what is traditionally a key area of academic </a:t>
            </a:r>
            <a:r>
              <a:rPr lang="en-US" i="1" dirty="0" err="1" smtClean="0"/>
              <a:t>judgement</a:t>
            </a:r>
            <a:r>
              <a:rPr lang="en-US" i="1" dirty="0" smtClean="0"/>
              <a:t> and allow it to restrict student places, vice-chancellors warned this week’</a:t>
            </a:r>
            <a:endParaRPr lang="en-GB" dirty="0" smtClean="0"/>
          </a:p>
          <a:p>
            <a:pPr>
              <a:buNone/>
            </a:pPr>
            <a:r>
              <a:rPr lang="en-US" dirty="0" smtClean="0"/>
              <a:t> THE, 21 October 2010</a:t>
            </a:r>
          </a:p>
          <a:p>
            <a:pPr>
              <a:buNone/>
            </a:pPr>
            <a:r>
              <a:rPr lang="en-US" dirty="0" smtClean="0"/>
              <a:t>Academic </a:t>
            </a:r>
            <a:r>
              <a:rPr lang="en-US" dirty="0" err="1" smtClean="0"/>
              <a:t>judgement</a:t>
            </a:r>
            <a:r>
              <a:rPr lang="en-US" dirty="0" smtClean="0"/>
              <a:t> is involved in making appointments,  peer-review, academic promotions:  what of </a:t>
            </a:r>
            <a:r>
              <a:rPr lang="en-US" smtClean="0"/>
              <a:t>challenges there? </a:t>
            </a:r>
            <a:endParaRPr lang="en-GB"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Academic infallibility?</a:t>
            </a:r>
            <a:endParaRPr lang="en-US" b="1" dirty="0"/>
          </a:p>
        </p:txBody>
      </p:sp>
      <p:sp>
        <p:nvSpPr>
          <p:cNvPr id="3" name="Content Placeholder 2"/>
          <p:cNvSpPr>
            <a:spLocks noGrp="1"/>
          </p:cNvSpPr>
          <p:nvPr>
            <p:ph idx="1"/>
          </p:nvPr>
        </p:nvSpPr>
        <p:spPr/>
        <p:txBody>
          <a:bodyPr>
            <a:normAutofit fontScale="92500" lnSpcReduction="10000"/>
          </a:bodyPr>
          <a:lstStyle/>
          <a:p>
            <a:pPr algn="just">
              <a:buNone/>
            </a:pPr>
            <a:r>
              <a:rPr lang="en-US" dirty="0" smtClean="0"/>
              <a:t>Complaints that academic </a:t>
            </a:r>
            <a:r>
              <a:rPr lang="en-US" dirty="0" err="1" smtClean="0"/>
              <a:t>judgements</a:t>
            </a:r>
            <a:r>
              <a:rPr lang="en-US" dirty="0" smtClean="0"/>
              <a:t> in assessment are wrong are among the most common student complaints.  </a:t>
            </a:r>
          </a:p>
          <a:p>
            <a:pPr algn="just">
              <a:buNone/>
            </a:pPr>
            <a:r>
              <a:rPr lang="en-US" dirty="0" smtClean="0"/>
              <a:t> There are also complaints that admissions </a:t>
            </a:r>
            <a:r>
              <a:rPr lang="en-US" dirty="0" smtClean="0"/>
              <a:t>decisions </a:t>
            </a:r>
            <a:r>
              <a:rPr lang="en-US" dirty="0" smtClean="0"/>
              <a:t>are wrong and book reviewers have got it wrong and peer-reviews are wrong and appointments and promotions decisions are wrong.</a:t>
            </a:r>
          </a:p>
          <a:p>
            <a:pPr algn="just">
              <a:buNone/>
            </a:pPr>
            <a:r>
              <a:rPr lang="en-US" dirty="0" smtClean="0"/>
              <a:t>Should academic </a:t>
            </a:r>
            <a:r>
              <a:rPr lang="en-US" dirty="0" err="1" smtClean="0"/>
              <a:t>judgements</a:t>
            </a:r>
            <a:r>
              <a:rPr lang="en-US" dirty="0" smtClean="0"/>
              <a:t> continue to be treated as unassailable?</a:t>
            </a:r>
          </a:p>
          <a:p>
            <a:pPr algn="just">
              <a:buNone/>
            </a:pPr>
            <a:endParaRPr lang="en-US" dirty="0" smtClean="0"/>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Academic </a:t>
            </a:r>
            <a:r>
              <a:rPr lang="en-US" b="1" dirty="0" err="1" smtClean="0"/>
              <a:t>judgement</a:t>
            </a:r>
            <a:r>
              <a:rPr lang="en-US" b="1" dirty="0" smtClean="0"/>
              <a:t> in assessment</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In the UK degree-awarding bodies are responsible for setting their own standards</a:t>
            </a:r>
          </a:p>
          <a:p>
            <a:r>
              <a:rPr lang="en-US" dirty="0" smtClean="0"/>
              <a:t>There is an assumption that each degree-awarding body will have sufficient internal academic expertise to do this.</a:t>
            </a:r>
          </a:p>
          <a:p>
            <a:r>
              <a:rPr lang="en-US" dirty="0" smtClean="0"/>
              <a:t>The only monitoring of comparability is provided by external examiners drawn from other higher education providers, usually within the UK</a:t>
            </a:r>
          </a:p>
          <a:p>
            <a:r>
              <a:rPr lang="en-US" dirty="0" smtClean="0"/>
              <a:t>In Europe the European Credit Transfer and Accumulation System (ECTS) poses potential problems about equivalence</a:t>
            </a:r>
          </a:p>
          <a:p>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Must examiners have appropriate academic expertise?</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smtClean="0">
                <a:latin typeface="Cambria"/>
                <a:cs typeface="Cambria"/>
              </a:rPr>
              <a:t>Providers applying for taught degree awarding powers must demonstrate that they have:</a:t>
            </a:r>
          </a:p>
          <a:p>
            <a:pPr>
              <a:buNone/>
            </a:pPr>
            <a:r>
              <a:rPr lang="en-US" dirty="0" smtClean="0">
                <a:latin typeface="Cambria"/>
                <a:cs typeface="Cambria"/>
              </a:rPr>
              <a:t> </a:t>
            </a:r>
            <a:r>
              <a:rPr lang="en-US" i="1" dirty="0" smtClean="0">
                <a:latin typeface="Cambria"/>
                <a:cs typeface="Cambria"/>
              </a:rPr>
              <a:t>’a well-founded, cohesive and self-critical academic community that can demonstrate firm guardianship of its standards’</a:t>
            </a:r>
            <a:endParaRPr lang="en-GB" i="1" dirty="0" smtClean="0">
              <a:latin typeface="Cambria"/>
              <a:cs typeface="Cambria"/>
            </a:endParaRPr>
          </a:p>
          <a:p>
            <a:pPr>
              <a:buNone/>
            </a:pPr>
            <a:r>
              <a:rPr lang="en-US" sz="2353" dirty="0" smtClean="0">
                <a:latin typeface="Cambria"/>
                <a:cs typeface="Cambria"/>
              </a:rPr>
              <a:t>(Government Guidance for applicants for taught degree awarding powers, 2004)</a:t>
            </a:r>
          </a:p>
          <a:p>
            <a:pPr>
              <a:buNone/>
            </a:pPr>
            <a:r>
              <a:rPr lang="en-US" dirty="0" smtClean="0">
                <a:latin typeface="Cambria"/>
                <a:cs typeface="Cambria"/>
              </a:rPr>
              <a:t>Government is taking a view on expectations about:</a:t>
            </a:r>
          </a:p>
          <a:p>
            <a:pPr>
              <a:buNone/>
            </a:pPr>
            <a:r>
              <a:rPr lang="en-US" i="1" dirty="0" smtClean="0">
                <a:latin typeface="Cambria"/>
                <a:cs typeface="Cambria"/>
              </a:rPr>
              <a:t>..the qualifications and expertise of teaching staff</a:t>
            </a:r>
          </a:p>
          <a:p>
            <a:pPr>
              <a:buNone/>
            </a:pPr>
            <a:r>
              <a:rPr lang="en-US" i="1" dirty="0" smtClean="0">
                <a:solidFill>
                  <a:srgbClr val="FF0000"/>
                </a:solidFill>
                <a:latin typeface="Cambria"/>
                <a:cs typeface="Cambria"/>
              </a:rPr>
              <a:t> </a:t>
            </a:r>
            <a:r>
              <a:rPr lang="en-US" sz="2353" dirty="0" smtClean="0">
                <a:latin typeface="Cambria"/>
                <a:cs typeface="Cambria"/>
              </a:rPr>
              <a:t>(Government Grant Letter to Higher </a:t>
            </a:r>
            <a:r>
              <a:rPr lang="en-US" sz="2353" dirty="0" err="1" smtClean="0">
                <a:latin typeface="Cambria"/>
                <a:cs typeface="Cambria"/>
              </a:rPr>
              <a:t>Educaton</a:t>
            </a:r>
            <a:r>
              <a:rPr lang="en-US" sz="2353" dirty="0" smtClean="0">
                <a:latin typeface="Cambria"/>
                <a:cs typeface="Cambria"/>
              </a:rPr>
              <a:t> Funding Council for England, January 2013)</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UK  barriers to challenging academic </a:t>
            </a:r>
            <a:r>
              <a:rPr lang="en-US" b="1" dirty="0" err="1" smtClean="0"/>
              <a:t>judgement</a:t>
            </a:r>
            <a:endParaRPr lang="en-US" b="1" dirty="0"/>
          </a:p>
        </p:txBody>
      </p:sp>
      <p:sp>
        <p:nvSpPr>
          <p:cNvPr id="3" name="Content Placeholder 2"/>
          <p:cNvSpPr>
            <a:spLocks noGrp="1"/>
          </p:cNvSpPr>
          <p:nvPr>
            <p:ph idx="1"/>
          </p:nvPr>
        </p:nvSpPr>
        <p:spPr/>
        <p:txBody>
          <a:bodyPr>
            <a:normAutofit fontScale="85000" lnSpcReduction="10000"/>
          </a:bodyPr>
          <a:lstStyle/>
          <a:p>
            <a:pPr>
              <a:buNone/>
            </a:pPr>
            <a:r>
              <a:rPr lang="en-US" dirty="0" smtClean="0"/>
              <a:t>Internal appeals normally expressly exclude challenge to academic </a:t>
            </a:r>
            <a:r>
              <a:rPr lang="en-US" dirty="0" err="1" smtClean="0"/>
              <a:t>judgement</a:t>
            </a:r>
            <a:endParaRPr lang="en-US" dirty="0" smtClean="0"/>
          </a:p>
          <a:p>
            <a:pPr>
              <a:buNone/>
            </a:pPr>
            <a:endParaRPr lang="en-US" dirty="0" smtClean="0"/>
          </a:p>
          <a:p>
            <a:pPr>
              <a:buNone/>
            </a:pPr>
            <a:r>
              <a:rPr lang="en-US" dirty="0" smtClean="0"/>
              <a:t>The Office of the Independent Adjudicator may not consider complaints challenging academic </a:t>
            </a:r>
            <a:r>
              <a:rPr lang="en-US" dirty="0" err="1" smtClean="0"/>
              <a:t>judgement</a:t>
            </a:r>
            <a:r>
              <a:rPr lang="en-US" dirty="0" smtClean="0"/>
              <a:t>; </a:t>
            </a:r>
          </a:p>
          <a:p>
            <a:pPr>
              <a:buNone/>
            </a:pPr>
            <a:r>
              <a:rPr lang="en-US" b="1" dirty="0" smtClean="0"/>
              <a:t>Higher Education Act 2004,</a:t>
            </a:r>
          </a:p>
          <a:p>
            <a:pPr>
              <a:buNone/>
            </a:pPr>
            <a:r>
              <a:rPr lang="en-US" b="1" dirty="0" smtClean="0"/>
              <a:t>Part II, Review of student complaints,</a:t>
            </a:r>
          </a:p>
          <a:p>
            <a:pPr>
              <a:buNone/>
            </a:pPr>
            <a:r>
              <a:rPr lang="en-US" i="1" dirty="0" smtClean="0"/>
              <a:t> s.12 Qualifying complaints</a:t>
            </a:r>
            <a:endParaRPr lang="en-US" dirty="0" smtClean="0"/>
          </a:p>
          <a:p>
            <a:pPr>
              <a:buNone/>
            </a:pPr>
            <a:r>
              <a:rPr lang="en-US" i="1" dirty="0" smtClean="0"/>
              <a:t>(2 )A complaint …) is not a qualifying complaint to the extent that it relates to matters of academic judgment.</a:t>
            </a:r>
          </a:p>
          <a:p>
            <a:pPr>
              <a:buNone/>
            </a:pPr>
            <a:endParaRPr lang="en-US" i="1"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Academic </a:t>
            </a:r>
            <a:r>
              <a:rPr lang="en-US" b="1" dirty="0" err="1" smtClean="0"/>
              <a:t>judgement</a:t>
            </a:r>
            <a:r>
              <a:rPr lang="en-US" b="1" dirty="0" smtClean="0"/>
              <a:t> and human rights</a:t>
            </a:r>
            <a:endParaRPr lang="en-US" b="1" dirty="0"/>
          </a:p>
        </p:txBody>
      </p:sp>
      <p:sp>
        <p:nvSpPr>
          <p:cNvPr id="3" name="Content Placeholder 2"/>
          <p:cNvSpPr>
            <a:spLocks noGrp="1"/>
          </p:cNvSpPr>
          <p:nvPr>
            <p:ph idx="1"/>
          </p:nvPr>
        </p:nvSpPr>
        <p:spPr/>
        <p:txBody>
          <a:bodyPr>
            <a:normAutofit fontScale="92500" lnSpcReduction="20000"/>
          </a:bodyPr>
          <a:lstStyle/>
          <a:p>
            <a:pPr>
              <a:buNone/>
            </a:pPr>
            <a:r>
              <a:rPr lang="en-US" i="1" dirty="0" smtClean="0"/>
              <a:t>In my view there is nothing in the jurisprudence to support the proposition that the assessments and/or the procedures for determining disputed degree assessments and classifications fall within Art 6….…. The assessments and…, the reviewing supervision of the relevant subject Board of Examiners, which is made up of senior academics in the relevant subject field, does not, in my view, involve the determination of any civil right.</a:t>
            </a:r>
          </a:p>
          <a:p>
            <a:pPr>
              <a:buNone/>
            </a:pPr>
            <a:r>
              <a:rPr lang="en-US" i="1" dirty="0" err="1" smtClean="0"/>
              <a:t>Croskery</a:t>
            </a:r>
            <a:r>
              <a:rPr lang="en-US" i="1" dirty="0" smtClean="0"/>
              <a:t> and Queen’s University Belfast </a:t>
            </a:r>
            <a:r>
              <a:rPr lang="en-US" dirty="0" smtClean="0"/>
              <a:t>[2010] NIQB 129</a:t>
            </a:r>
            <a:endParaRPr lang="en-US" i="1" dirty="0" smtClean="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Other jurisdictions</a:t>
            </a:r>
            <a:endParaRPr lang="en-US" b="1" dirty="0"/>
          </a:p>
        </p:txBody>
      </p:sp>
      <p:sp>
        <p:nvSpPr>
          <p:cNvPr id="3" name="Content Placeholder 2"/>
          <p:cNvSpPr>
            <a:spLocks noGrp="1"/>
          </p:cNvSpPr>
          <p:nvPr>
            <p:ph idx="1"/>
          </p:nvPr>
        </p:nvSpPr>
        <p:spPr/>
        <p:txBody>
          <a:bodyPr>
            <a:normAutofit/>
          </a:bodyPr>
          <a:lstStyle/>
          <a:p>
            <a:pPr>
              <a:buNone/>
            </a:pPr>
            <a:r>
              <a:rPr lang="en-US" dirty="0" smtClean="0"/>
              <a:t>Courts in the USA also show ‘a degree of deference’ to academic </a:t>
            </a:r>
            <a:r>
              <a:rPr lang="en-US" dirty="0" err="1" smtClean="0"/>
              <a:t>judgement</a:t>
            </a:r>
            <a:r>
              <a:rPr lang="en-US" dirty="0" smtClean="0"/>
              <a:t> but have been prepared to admit expert evidence and will review an academic decision on the grounds that due process was not followed in reaching it.</a:t>
            </a:r>
          </a:p>
          <a:p>
            <a:pPr>
              <a:buNone/>
            </a:pPr>
            <a:r>
              <a:rPr lang="en-US" dirty="0" smtClean="0"/>
              <a:t>Antipodean jurisdictions are also reluctant to interfere with academic </a:t>
            </a:r>
            <a:r>
              <a:rPr lang="en-US" dirty="0" err="1" smtClean="0"/>
              <a:t>judgement</a:t>
            </a:r>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MOOCS</a:t>
            </a:r>
            <a:endParaRPr lang="en-US" b="1" dirty="0"/>
          </a:p>
        </p:txBody>
      </p:sp>
      <p:sp>
        <p:nvSpPr>
          <p:cNvPr id="3" name="Content Placeholder 2"/>
          <p:cNvSpPr>
            <a:spLocks noGrp="1"/>
          </p:cNvSpPr>
          <p:nvPr>
            <p:ph idx="1"/>
          </p:nvPr>
        </p:nvSpPr>
        <p:spPr/>
        <p:txBody>
          <a:bodyPr>
            <a:normAutofit fontScale="92500"/>
          </a:bodyPr>
          <a:lstStyle/>
          <a:p>
            <a:pPr>
              <a:buNone/>
            </a:pPr>
            <a:r>
              <a:rPr lang="en-US" i="1" dirty="0" smtClean="0"/>
              <a:t>‘Five </a:t>
            </a:r>
            <a:r>
              <a:rPr lang="en-US" i="1" dirty="0"/>
              <a:t>massive open online courses, or </a:t>
            </a:r>
            <a:r>
              <a:rPr lang="en-US" i="1" dirty="0" err="1"/>
              <a:t>Moocs</a:t>
            </a:r>
            <a:r>
              <a:rPr lang="en-US" i="1" dirty="0"/>
              <a:t>, have been recommended for credit by the American Council on Education, meaning students who complete the courses could potentially use their experience as currency towards a college </a:t>
            </a:r>
            <a:r>
              <a:rPr lang="en-US" i="1" dirty="0" smtClean="0"/>
              <a:t>degree’</a:t>
            </a:r>
          </a:p>
          <a:p>
            <a:pPr>
              <a:buNone/>
            </a:pPr>
            <a:r>
              <a:rPr lang="en-US" i="1" dirty="0" smtClean="0"/>
              <a:t>THE</a:t>
            </a:r>
            <a:r>
              <a:rPr lang="en-US" dirty="0" smtClean="0"/>
              <a:t>, February 9, 2013</a:t>
            </a:r>
          </a:p>
          <a:p>
            <a:pPr>
              <a:buNone/>
            </a:pPr>
            <a:r>
              <a:rPr lang="en-US" dirty="0" smtClean="0"/>
              <a:t>How and in what jurisdiction will it be possible to challenge the ‘academic </a:t>
            </a:r>
            <a:r>
              <a:rPr lang="en-US" dirty="0" err="1" smtClean="0"/>
              <a:t>judgement</a:t>
            </a:r>
            <a:r>
              <a:rPr lang="en-US" dirty="0" smtClean="0"/>
              <a:t>’ of assessors granting </a:t>
            </a:r>
            <a:r>
              <a:rPr lang="en-US" dirty="0" err="1" smtClean="0"/>
              <a:t>MOOCs</a:t>
            </a:r>
            <a:r>
              <a:rPr lang="en-US" dirty="0" smtClean="0"/>
              <a:t> credits?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Can students be ‘ joint judges’?</a:t>
            </a:r>
            <a:endParaRPr lang="en-US" b="1" dirty="0"/>
          </a:p>
        </p:txBody>
      </p:sp>
      <p:sp>
        <p:nvSpPr>
          <p:cNvPr id="3" name="Content Placeholder 2"/>
          <p:cNvSpPr>
            <a:spLocks noGrp="1"/>
          </p:cNvSpPr>
          <p:nvPr>
            <p:ph idx="1"/>
          </p:nvPr>
        </p:nvSpPr>
        <p:spPr/>
        <p:txBody>
          <a:bodyPr>
            <a:normAutofit fontScale="92500"/>
          </a:bodyPr>
          <a:lstStyle/>
          <a:p>
            <a:pPr>
              <a:buNone/>
            </a:pPr>
            <a:r>
              <a:rPr lang="en-US" dirty="0" smtClean="0"/>
              <a:t>Recent British Government policy has been seeking to put ‘students at the heart of the system’:</a:t>
            </a:r>
          </a:p>
          <a:p>
            <a:pPr>
              <a:buNone/>
            </a:pPr>
            <a:r>
              <a:rPr lang="en-US" i="1" dirty="0"/>
              <a:t>‘an approach which enables students to continue to play a prominent role in assessing their own academic </a:t>
            </a:r>
            <a:r>
              <a:rPr lang="en-US" i="1" dirty="0" smtClean="0"/>
              <a:t>experiences</a:t>
            </a:r>
            <a:r>
              <a:rPr lang="en-GB" dirty="0" smtClean="0"/>
              <a:t>’</a:t>
            </a:r>
          </a:p>
          <a:p>
            <a:pPr>
              <a:buNone/>
            </a:pPr>
            <a:r>
              <a:rPr lang="en-US" sz="2800" i="1" dirty="0" smtClean="0"/>
              <a:t>HEFCE: A risk-based approach to quality assurance: Outcomes of consultation and next steps </a:t>
            </a:r>
            <a:r>
              <a:rPr lang="en-US" sz="2800" dirty="0" smtClean="0"/>
              <a:t>(October, 2012</a:t>
            </a:r>
            <a:r>
              <a:rPr lang="en-US" sz="2800" i="1" dirty="0" smtClean="0"/>
              <a:t>).</a:t>
            </a:r>
          </a:p>
          <a:p>
            <a:pPr>
              <a:buNone/>
            </a:pPr>
            <a:r>
              <a:rPr lang="en-GB" sz="3027" dirty="0" smtClean="0"/>
              <a:t>Does it follow that students may help ‘assess’ their own work for the award of a degree?</a:t>
            </a:r>
            <a:endParaRPr lang="en-US" sz="3027" dirty="0" smtClean="0"/>
          </a:p>
          <a:p>
            <a:pPr>
              <a:buNone/>
            </a:pPr>
            <a:endParaRPr lang="en-GB" sz="2800" dirty="0" smtClean="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573</TotalTime>
  <Words>1423</Words>
  <Application>Microsoft Macintosh PowerPoint</Application>
  <PresentationFormat>On-screen Show (4:3)</PresentationFormat>
  <Paragraphs>91</Paragraphs>
  <Slides>19</Slides>
  <Notes>1</Notes>
  <HiddenSlides>0</HiddenSlides>
  <MMClips>0</MMClips>
  <ScaleCrop>false</ScaleCrop>
  <HeadingPairs>
    <vt:vector size="4" baseType="variant">
      <vt:variant>
        <vt:lpstr>Design Template</vt:lpstr>
      </vt:variant>
      <vt:variant>
        <vt:i4>1</vt:i4>
      </vt:variant>
      <vt:variant>
        <vt:lpstr>Slide Titles</vt:lpstr>
      </vt:variant>
      <vt:variant>
        <vt:i4>19</vt:i4>
      </vt:variant>
    </vt:vector>
  </HeadingPairs>
  <TitlesOfParts>
    <vt:vector size="20" baseType="lpstr">
      <vt:lpstr>Office Theme</vt:lpstr>
      <vt:lpstr>Disputes about academic judgement: has anything really changed? </vt:lpstr>
      <vt:lpstr>Academic infallibility?</vt:lpstr>
      <vt:lpstr>Academic judgement in assessment</vt:lpstr>
      <vt:lpstr>Must examiners have appropriate academic expertise?</vt:lpstr>
      <vt:lpstr>The UK  barriers to challenging academic judgement</vt:lpstr>
      <vt:lpstr>Academic judgement and human rights</vt:lpstr>
      <vt:lpstr>Other jurisdictions</vt:lpstr>
      <vt:lpstr>MOOCS</vt:lpstr>
      <vt:lpstr>Can students be ‘ joint judges’?</vt:lpstr>
      <vt:lpstr> The Higher Education  Achievement Report  </vt:lpstr>
      <vt:lpstr>‘Licence to practise’ challenges</vt:lpstr>
      <vt:lpstr>I paid for this degree</vt:lpstr>
      <vt:lpstr>Challenging academic judgement with expert opinion</vt:lpstr>
      <vt:lpstr>If academic judgements disagree</vt:lpstr>
      <vt:lpstr>Challenging procedural flaws</vt:lpstr>
      <vt:lpstr>The examiners were not qualified to judge</vt:lpstr>
      <vt:lpstr>My lecturers failed me</vt:lpstr>
      <vt:lpstr>Exercising discretion</vt:lpstr>
      <vt:lpstr>Academic judgement in other areas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Disputes about academic judgement: has anything really changed? </dc:title>
  <dc:creator>Gillian Evans</dc:creator>
  <cp:lastModifiedBy>Gillian Evans</cp:lastModifiedBy>
  <cp:revision>14</cp:revision>
  <dcterms:created xsi:type="dcterms:W3CDTF">2013-02-12T08:04:25Z</dcterms:created>
  <dcterms:modified xsi:type="dcterms:W3CDTF">2013-02-12T08:04:59Z</dcterms:modified>
</cp:coreProperties>
</file>