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emf" ContentType="image/x-emf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51206400" cy="31546800"/>
  <p:notesSz cx="6858000" cy="9144000"/>
  <p:defaultTextStyle>
    <a:defPPr>
      <a:defRPr lang="en-US"/>
    </a:defPPr>
    <a:lvl1pPr marL="0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4364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28728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3092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57456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21820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86184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50549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14913" algn="l" defTabSz="2364364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00A5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479" autoAdjust="0"/>
    <p:restoredTop sz="94695" autoAdjust="0"/>
  </p:normalViewPr>
  <p:slideViewPr>
    <p:cSldViewPr snapToObjects="1">
      <p:cViewPr varScale="1">
        <p:scale>
          <a:sx n="20" d="100"/>
          <a:sy n="20" d="100"/>
        </p:scale>
        <p:origin x="-192" y="-352"/>
      </p:cViewPr>
      <p:guideLst>
        <p:guide orient="horz" pos="993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799957"/>
            <a:ext cx="43525440" cy="67621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7876520"/>
            <a:ext cx="35844480" cy="8061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28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57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21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8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5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14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5812792"/>
            <a:ext cx="64514733" cy="1238138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5812792"/>
            <a:ext cx="192708527" cy="1238138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0271742"/>
            <a:ext cx="43525440" cy="6265545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370882"/>
            <a:ext cx="43525440" cy="6900860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64364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28728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309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5745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218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8618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5054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1491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3861697"/>
            <a:ext cx="128611627" cy="95764985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3861697"/>
            <a:ext cx="128611633" cy="95764985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63335"/>
            <a:ext cx="46085760" cy="525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061520"/>
            <a:ext cx="22625053" cy="294290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4364" indent="0">
              <a:buNone/>
              <a:defRPr sz="10300" b="1"/>
            </a:lvl2pPr>
            <a:lvl3pPr marL="4728728" indent="0">
              <a:buNone/>
              <a:defRPr sz="9300" b="1"/>
            </a:lvl3pPr>
            <a:lvl4pPr marL="7093092" indent="0">
              <a:buNone/>
              <a:defRPr sz="8300" b="1"/>
            </a:lvl4pPr>
            <a:lvl5pPr marL="9457456" indent="0">
              <a:buNone/>
              <a:defRPr sz="8300" b="1"/>
            </a:lvl5pPr>
            <a:lvl6pPr marL="11821820" indent="0">
              <a:buNone/>
              <a:defRPr sz="8300" b="1"/>
            </a:lvl6pPr>
            <a:lvl7pPr marL="14186184" indent="0">
              <a:buNone/>
              <a:defRPr sz="8300" b="1"/>
            </a:lvl7pPr>
            <a:lvl8pPr marL="16550549" indent="0">
              <a:buNone/>
              <a:defRPr sz="8300" b="1"/>
            </a:lvl8pPr>
            <a:lvl9pPr marL="18914913" indent="0">
              <a:buNone/>
              <a:defRPr sz="8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004425"/>
            <a:ext cx="22625053" cy="18175925"/>
          </a:xfrm>
        </p:spPr>
        <p:txBody>
          <a:bodyPr/>
          <a:lstStyle>
            <a:lvl1pPr>
              <a:defRPr sz="12400"/>
            </a:lvl1pPr>
            <a:lvl2pPr>
              <a:defRPr sz="103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061520"/>
            <a:ext cx="22633940" cy="294290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4364" indent="0">
              <a:buNone/>
              <a:defRPr sz="10300" b="1"/>
            </a:lvl2pPr>
            <a:lvl3pPr marL="4728728" indent="0">
              <a:buNone/>
              <a:defRPr sz="9300" b="1"/>
            </a:lvl3pPr>
            <a:lvl4pPr marL="7093092" indent="0">
              <a:buNone/>
              <a:defRPr sz="8300" b="1"/>
            </a:lvl4pPr>
            <a:lvl5pPr marL="9457456" indent="0">
              <a:buNone/>
              <a:defRPr sz="8300" b="1"/>
            </a:lvl5pPr>
            <a:lvl6pPr marL="11821820" indent="0">
              <a:buNone/>
              <a:defRPr sz="8300" b="1"/>
            </a:lvl6pPr>
            <a:lvl7pPr marL="14186184" indent="0">
              <a:buNone/>
              <a:defRPr sz="8300" b="1"/>
            </a:lvl7pPr>
            <a:lvl8pPr marL="16550549" indent="0">
              <a:buNone/>
              <a:defRPr sz="8300" b="1"/>
            </a:lvl8pPr>
            <a:lvl9pPr marL="18914913" indent="0">
              <a:buNone/>
              <a:defRPr sz="8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004425"/>
            <a:ext cx="22633940" cy="18175925"/>
          </a:xfrm>
        </p:spPr>
        <p:txBody>
          <a:bodyPr/>
          <a:lstStyle>
            <a:lvl1pPr>
              <a:defRPr sz="12400"/>
            </a:lvl1pPr>
            <a:lvl2pPr>
              <a:defRPr sz="103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256030"/>
            <a:ext cx="16846553" cy="534543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256032"/>
            <a:ext cx="28625800" cy="26924320"/>
          </a:xfrm>
        </p:spPr>
        <p:txBody>
          <a:bodyPr/>
          <a:lstStyle>
            <a:lvl1pPr>
              <a:defRPr sz="16500"/>
            </a:lvl1pPr>
            <a:lvl2pPr>
              <a:defRPr sz="14500"/>
            </a:lvl2pPr>
            <a:lvl3pPr>
              <a:defRPr sz="124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601462"/>
            <a:ext cx="16846553" cy="21578890"/>
          </a:xfrm>
        </p:spPr>
        <p:txBody>
          <a:bodyPr/>
          <a:lstStyle>
            <a:lvl1pPr marL="0" indent="0">
              <a:buNone/>
              <a:defRPr sz="7200"/>
            </a:lvl1pPr>
            <a:lvl2pPr marL="2364364" indent="0">
              <a:buNone/>
              <a:defRPr sz="6200"/>
            </a:lvl2pPr>
            <a:lvl3pPr marL="4728728" indent="0">
              <a:buNone/>
              <a:defRPr sz="5200"/>
            </a:lvl3pPr>
            <a:lvl4pPr marL="7093092" indent="0">
              <a:buNone/>
              <a:defRPr sz="4700"/>
            </a:lvl4pPr>
            <a:lvl5pPr marL="9457456" indent="0">
              <a:buNone/>
              <a:defRPr sz="4700"/>
            </a:lvl5pPr>
            <a:lvl6pPr marL="11821820" indent="0">
              <a:buNone/>
              <a:defRPr sz="4700"/>
            </a:lvl6pPr>
            <a:lvl7pPr marL="14186184" indent="0">
              <a:buNone/>
              <a:defRPr sz="4700"/>
            </a:lvl7pPr>
            <a:lvl8pPr marL="16550549" indent="0">
              <a:buNone/>
              <a:defRPr sz="4700"/>
            </a:lvl8pPr>
            <a:lvl9pPr marL="18914913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2082760"/>
            <a:ext cx="30723840" cy="2606995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818765"/>
            <a:ext cx="30723840" cy="18928080"/>
          </a:xfrm>
        </p:spPr>
        <p:txBody>
          <a:bodyPr/>
          <a:lstStyle>
            <a:lvl1pPr marL="0" indent="0">
              <a:buNone/>
              <a:defRPr sz="16500"/>
            </a:lvl1pPr>
            <a:lvl2pPr marL="2364364" indent="0">
              <a:buNone/>
              <a:defRPr sz="14500"/>
            </a:lvl2pPr>
            <a:lvl3pPr marL="4728728" indent="0">
              <a:buNone/>
              <a:defRPr sz="12400"/>
            </a:lvl3pPr>
            <a:lvl4pPr marL="7093092" indent="0">
              <a:buNone/>
              <a:defRPr sz="10300"/>
            </a:lvl4pPr>
            <a:lvl5pPr marL="9457456" indent="0">
              <a:buNone/>
              <a:defRPr sz="10300"/>
            </a:lvl5pPr>
            <a:lvl6pPr marL="11821820" indent="0">
              <a:buNone/>
              <a:defRPr sz="10300"/>
            </a:lvl6pPr>
            <a:lvl7pPr marL="14186184" indent="0">
              <a:buNone/>
              <a:defRPr sz="10300"/>
            </a:lvl7pPr>
            <a:lvl8pPr marL="16550549" indent="0">
              <a:buNone/>
              <a:defRPr sz="10300"/>
            </a:lvl8pPr>
            <a:lvl9pPr marL="18914913" indent="0">
              <a:buNone/>
              <a:defRPr sz="103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4689755"/>
            <a:ext cx="30723840" cy="3702365"/>
          </a:xfrm>
        </p:spPr>
        <p:txBody>
          <a:bodyPr/>
          <a:lstStyle>
            <a:lvl1pPr marL="0" indent="0">
              <a:buNone/>
              <a:defRPr sz="7200"/>
            </a:lvl1pPr>
            <a:lvl2pPr marL="2364364" indent="0">
              <a:buNone/>
              <a:defRPr sz="6200"/>
            </a:lvl2pPr>
            <a:lvl3pPr marL="4728728" indent="0">
              <a:buNone/>
              <a:defRPr sz="5200"/>
            </a:lvl3pPr>
            <a:lvl4pPr marL="7093092" indent="0">
              <a:buNone/>
              <a:defRPr sz="4700"/>
            </a:lvl4pPr>
            <a:lvl5pPr marL="9457456" indent="0">
              <a:buNone/>
              <a:defRPr sz="4700"/>
            </a:lvl5pPr>
            <a:lvl6pPr marL="11821820" indent="0">
              <a:buNone/>
              <a:defRPr sz="4700"/>
            </a:lvl6pPr>
            <a:lvl7pPr marL="14186184" indent="0">
              <a:buNone/>
              <a:defRPr sz="4700"/>
            </a:lvl7pPr>
            <a:lvl8pPr marL="16550549" indent="0">
              <a:buNone/>
              <a:defRPr sz="4700"/>
            </a:lvl8pPr>
            <a:lvl9pPr marL="18914913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263335"/>
            <a:ext cx="46085760" cy="5257800"/>
          </a:xfrm>
          <a:prstGeom prst="rect">
            <a:avLst/>
          </a:prstGeom>
        </p:spPr>
        <p:txBody>
          <a:bodyPr vert="horz" lIns="472873" tIns="236436" rIns="472873" bIns="2364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0922"/>
            <a:ext cx="46085760" cy="20819430"/>
          </a:xfrm>
          <a:prstGeom prst="rect">
            <a:avLst/>
          </a:prstGeom>
        </p:spPr>
        <p:txBody>
          <a:bodyPr vert="horz" lIns="472873" tIns="236436" rIns="472873" bIns="2364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29239212"/>
            <a:ext cx="11948160" cy="1679575"/>
          </a:xfrm>
          <a:prstGeom prst="rect">
            <a:avLst/>
          </a:prstGeom>
        </p:spPr>
        <p:txBody>
          <a:bodyPr vert="horz" lIns="472873" tIns="236436" rIns="472873" bIns="236436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BD36-1EA1-0840-83EB-D9E7FC66816E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9239212"/>
            <a:ext cx="16215360" cy="1679575"/>
          </a:xfrm>
          <a:prstGeom prst="rect">
            <a:avLst/>
          </a:prstGeom>
        </p:spPr>
        <p:txBody>
          <a:bodyPr vert="horz" lIns="472873" tIns="236436" rIns="472873" bIns="236436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29239212"/>
            <a:ext cx="11948160" cy="1679575"/>
          </a:xfrm>
          <a:prstGeom prst="rect">
            <a:avLst/>
          </a:prstGeom>
        </p:spPr>
        <p:txBody>
          <a:bodyPr vert="horz" lIns="472873" tIns="236436" rIns="472873" bIns="236436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C7C9-4752-FC4D-80AE-2143BED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4364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3273" indent="-1773273" algn="l" defTabSz="2364364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2092" indent="-1477728" algn="l" defTabSz="2364364" rtl="0" eaLnBrk="1" latinLnBrk="0" hangingPunct="1">
        <a:spcBef>
          <a:spcPct val="20000"/>
        </a:spcBef>
        <a:buFont typeface="Arial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0910" indent="-1182182" algn="l" defTabSz="2364364" rtl="0" eaLnBrk="1" latinLnBrk="0" hangingPunct="1">
        <a:spcBef>
          <a:spcPct val="20000"/>
        </a:spcBef>
        <a:buFont typeface="Arial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75274" indent="-1182182" algn="l" defTabSz="2364364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639638" indent="-1182182" algn="l" defTabSz="2364364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3004002" indent="-1182182" algn="l" defTabSz="236436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8367" indent="-1182182" algn="l" defTabSz="236436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732731" indent="-1182182" algn="l" defTabSz="236436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20097095" indent="-1182182" algn="l" defTabSz="236436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4364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28728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3092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57456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1820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86184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50549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14913" algn="l" defTabSz="2364364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7904320" y="5608320"/>
            <a:ext cx="235549440" cy="87759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2873" tIns="236436" rIns="472873" bIns="23643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947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latin typeface="Times New Roman" pitchFamily="-65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206400" cy="2591594"/>
          </a:xfrm>
          <a:prstGeom prst="rect">
            <a:avLst/>
          </a:prstGeom>
          <a:solidFill>
            <a:srgbClr val="100A5B"/>
          </a:solidFill>
          <a:ln>
            <a:solidFill>
              <a:srgbClr val="100A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2lineleft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6" y="297605"/>
            <a:ext cx="6618514" cy="198839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9167783" y="1348611"/>
            <a:ext cx="163042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29388" y="367963"/>
            <a:ext cx="382524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0" dirty="0" smtClean="0">
                <a:solidFill>
                  <a:srgbClr val="FFFFFF"/>
                </a:solidFill>
                <a:latin typeface="Garamond"/>
                <a:cs typeface="Garamond"/>
              </a:rPr>
              <a:t>	Ombuds Office 			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</a:t>
            </a:r>
            <a:r>
              <a:rPr lang="en-US" sz="100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2-191 Homer </a:t>
            </a:r>
            <a:r>
              <a:rPr lang="en-US" sz="6600" dirty="0" err="1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Babbidge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Library  </a:t>
            </a:r>
            <a:r>
              <a:rPr lang="en-US" sz="66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66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(860) 486-5143</a:t>
            </a:r>
            <a:endParaRPr lang="en-US" sz="6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152" name="Line 268"/>
          <p:cNvSpPr>
            <a:spLocks noChangeShapeType="1"/>
          </p:cNvSpPr>
          <p:nvPr/>
        </p:nvSpPr>
        <p:spPr bwMode="auto">
          <a:xfrm>
            <a:off x="26365200" y="25810368"/>
            <a:ext cx="0" cy="3733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47396400" y="27510781"/>
            <a:ext cx="184666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4800600"/>
            <a:ext cx="43525440" cy="6762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and Effective </a:t>
            </a:r>
            <a:r>
              <a:rPr lang="en-US" dirty="0"/>
              <a:t>D</a:t>
            </a:r>
            <a:r>
              <a:rPr lang="en-US" dirty="0" smtClean="0"/>
              <a:t>ispute Resolution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705933" y="12268200"/>
            <a:ext cx="35844480" cy="14249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Employee Disputes in Large Public Research Universities in the US</a:t>
            </a:r>
          </a:p>
          <a:p>
            <a:endParaRPr lang="en-US" sz="13800" dirty="0" smtClean="0">
              <a:solidFill>
                <a:srgbClr val="000090"/>
              </a:solidFill>
            </a:endParaRPr>
          </a:p>
          <a:p>
            <a:r>
              <a:rPr lang="en-US" sz="13800" dirty="0" smtClean="0">
                <a:solidFill>
                  <a:srgbClr val="000090"/>
                </a:solidFill>
              </a:rPr>
              <a:t>Jim Wohl, Ombuds Officer</a:t>
            </a:r>
          </a:p>
          <a:p>
            <a:r>
              <a:rPr lang="en-US" sz="13800" dirty="0" smtClean="0">
                <a:solidFill>
                  <a:srgbClr val="000090"/>
                </a:solidFill>
              </a:rPr>
              <a:t>University of Connecticut</a:t>
            </a:r>
            <a:endParaRPr lang="en-US" sz="138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1296" y="2752552"/>
            <a:ext cx="46085760" cy="5257800"/>
          </a:xfrm>
        </p:spPr>
        <p:txBody>
          <a:bodyPr/>
          <a:lstStyle/>
          <a:p>
            <a:r>
              <a:rPr lang="en-US" dirty="0" smtClean="0"/>
              <a:t>Dispute Resolution Channels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85319" y="10004425"/>
            <a:ext cx="22625053" cy="2942905"/>
          </a:xfrm>
        </p:spPr>
        <p:txBody>
          <a:bodyPr>
            <a:noAutofit/>
          </a:bodyPr>
          <a:lstStyle/>
          <a:p>
            <a:pPr algn="ctr"/>
            <a:r>
              <a:rPr lang="en-US" sz="17900" dirty="0" smtClean="0"/>
              <a:t>Informal</a:t>
            </a:r>
            <a:endParaRPr lang="en-US" sz="17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441366" y="14325600"/>
            <a:ext cx="22625053" cy="18175925"/>
          </a:xfrm>
        </p:spPr>
        <p:txBody>
          <a:bodyPr/>
          <a:lstStyle/>
          <a:p>
            <a:pPr algn="ctr"/>
            <a:r>
              <a:rPr lang="en-US" sz="14900" dirty="0" smtClean="0">
                <a:solidFill>
                  <a:srgbClr val="000090"/>
                </a:solidFill>
              </a:rPr>
              <a:t>Unassisted</a:t>
            </a:r>
          </a:p>
          <a:p>
            <a:pPr algn="ctr"/>
            <a:r>
              <a:rPr lang="en-US" sz="14900" dirty="0" smtClean="0">
                <a:solidFill>
                  <a:srgbClr val="000090"/>
                </a:solidFill>
              </a:rPr>
              <a:t>Assisted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6012143" y="10004425"/>
            <a:ext cx="22633940" cy="2942905"/>
          </a:xfrm>
        </p:spPr>
        <p:txBody>
          <a:bodyPr>
            <a:noAutofit/>
          </a:bodyPr>
          <a:lstStyle/>
          <a:p>
            <a:pPr algn="ctr"/>
            <a:r>
              <a:rPr lang="en-US" sz="17900" dirty="0"/>
              <a:t>F</a:t>
            </a:r>
            <a:r>
              <a:rPr lang="en-US" sz="17900" dirty="0" smtClean="0"/>
              <a:t>ormal</a:t>
            </a:r>
            <a:endParaRPr lang="en-US" sz="179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5985168" y="13130266"/>
            <a:ext cx="22633940" cy="18175925"/>
          </a:xfrm>
        </p:spPr>
        <p:txBody>
          <a:bodyPr>
            <a:normAutofit/>
          </a:bodyPr>
          <a:lstStyle/>
          <a:p>
            <a:pPr algn="ctr"/>
            <a:r>
              <a:rPr lang="en-US" sz="14900" dirty="0" smtClean="0">
                <a:solidFill>
                  <a:srgbClr val="000090"/>
                </a:solidFill>
              </a:rPr>
              <a:t>Advocacy</a:t>
            </a:r>
          </a:p>
          <a:p>
            <a:pPr algn="ctr"/>
            <a:r>
              <a:rPr lang="en-US" sz="14900" dirty="0" smtClean="0">
                <a:solidFill>
                  <a:srgbClr val="000090"/>
                </a:solidFill>
              </a:rPr>
              <a:t>Adjudicative</a:t>
            </a:r>
            <a:endParaRPr lang="en-US" sz="14900" dirty="0">
              <a:solidFill>
                <a:srgbClr val="00009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51206400" cy="2591594"/>
          </a:xfrm>
          <a:prstGeom prst="rect">
            <a:avLst/>
          </a:prstGeom>
          <a:solidFill>
            <a:srgbClr val="100A5B"/>
          </a:solidFill>
          <a:ln>
            <a:solidFill>
              <a:srgbClr val="100A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2lineleft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6" y="297605"/>
            <a:ext cx="6618514" cy="19883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729388" y="367963"/>
            <a:ext cx="382524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0" dirty="0" smtClean="0">
                <a:solidFill>
                  <a:srgbClr val="FFFFFF"/>
                </a:solidFill>
                <a:latin typeface="Garamond"/>
                <a:cs typeface="Garamond"/>
              </a:rPr>
              <a:t>	Ombuds Office 			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</a:t>
            </a:r>
            <a:r>
              <a:rPr lang="en-US" sz="100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2-191 Homer </a:t>
            </a:r>
            <a:r>
              <a:rPr lang="en-US" sz="6600" dirty="0" err="1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Babbidge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Library  </a:t>
            </a:r>
            <a:r>
              <a:rPr lang="en-US" sz="66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66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(860) 486-5143</a:t>
            </a:r>
            <a:endParaRPr lang="en-US" sz="6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59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4746625"/>
            <a:ext cx="46085760" cy="5257800"/>
          </a:xfrm>
        </p:spPr>
        <p:txBody>
          <a:bodyPr/>
          <a:lstStyle/>
          <a:p>
            <a:r>
              <a:rPr lang="en-US" dirty="0" smtClean="0"/>
              <a:t>How Disputes </a:t>
            </a:r>
            <a:r>
              <a:rPr lang="en-US" dirty="0"/>
              <a:t>G</a:t>
            </a:r>
            <a:r>
              <a:rPr lang="en-US" dirty="0" smtClean="0"/>
              <a:t>et Addressed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3" y="10544810"/>
            <a:ext cx="22625053" cy="2942905"/>
          </a:xfrm>
        </p:spPr>
        <p:txBody>
          <a:bodyPr/>
          <a:lstStyle/>
          <a:p>
            <a:r>
              <a:rPr lang="en-US" dirty="0" smtClean="0"/>
              <a:t>Way </a:t>
            </a:r>
            <a:r>
              <a:rPr lang="en-US" dirty="0" smtClean="0"/>
              <a:t>constituents </a:t>
            </a:r>
            <a:r>
              <a:rPr lang="en-US" dirty="0" smtClean="0"/>
              <a:t>are organized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3" y="13487715"/>
            <a:ext cx="22625053" cy="18175925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Unions, collective bargaining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Shared governance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Governmental regulations and laws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Multi-</a:t>
            </a:r>
            <a:r>
              <a:rPr lang="en-US" dirty="0" smtClean="0">
                <a:solidFill>
                  <a:srgbClr val="000090"/>
                </a:solidFill>
              </a:rPr>
              <a:t>institutional </a:t>
            </a:r>
            <a:r>
              <a:rPr lang="en-US" dirty="0" smtClean="0">
                <a:solidFill>
                  <a:srgbClr val="000090"/>
                </a:solidFill>
              </a:rPr>
              <a:t>organizations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6" y="10544810"/>
            <a:ext cx="22633940" cy="2942905"/>
          </a:xfrm>
        </p:spPr>
        <p:txBody>
          <a:bodyPr/>
          <a:lstStyle/>
          <a:p>
            <a:r>
              <a:rPr lang="en-US" dirty="0" smtClean="0"/>
              <a:t>Legitimacy and trust in: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6" y="13487715"/>
            <a:ext cx="22633940" cy="18175925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Grievance panels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Administrative review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Peer review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Courts/OIA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Organized efforts, protests, resolutions, advocacy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1206400" cy="2591594"/>
          </a:xfrm>
          <a:prstGeom prst="rect">
            <a:avLst/>
          </a:prstGeom>
          <a:solidFill>
            <a:srgbClr val="100A5B"/>
          </a:solidFill>
          <a:ln>
            <a:solidFill>
              <a:srgbClr val="100A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2lineleft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6" y="297605"/>
            <a:ext cx="6618514" cy="19883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729388" y="367963"/>
            <a:ext cx="382524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0" dirty="0" smtClean="0">
                <a:solidFill>
                  <a:srgbClr val="FFFFFF"/>
                </a:solidFill>
                <a:latin typeface="Garamond"/>
                <a:cs typeface="Garamond"/>
              </a:rPr>
              <a:t>	Ombuds Office 			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</a:t>
            </a:r>
            <a:r>
              <a:rPr lang="en-US" sz="100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2-191 Homer </a:t>
            </a:r>
            <a:r>
              <a:rPr lang="en-US" sz="6600" dirty="0" err="1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Babbidge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Library  </a:t>
            </a:r>
            <a:r>
              <a:rPr lang="en-US" sz="66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66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(860) 486-5143</a:t>
            </a:r>
            <a:endParaRPr lang="en-US" sz="6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96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 Enhance One Another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900" dirty="0" smtClean="0"/>
              <a:t>Assisted</a:t>
            </a:r>
            <a:endParaRPr lang="en-US" sz="17900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51206400" cy="2591594"/>
          </a:xfrm>
          <a:prstGeom prst="rect">
            <a:avLst/>
          </a:prstGeom>
          <a:solidFill>
            <a:srgbClr val="100A5B"/>
          </a:solidFill>
          <a:ln>
            <a:solidFill>
              <a:srgbClr val="100A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2lineleft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6" y="297605"/>
            <a:ext cx="6618514" cy="19883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729388" y="367963"/>
            <a:ext cx="382524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0" dirty="0" smtClean="0">
                <a:solidFill>
                  <a:srgbClr val="FFFFFF"/>
                </a:solidFill>
                <a:latin typeface="Garamond"/>
                <a:cs typeface="Garamond"/>
              </a:rPr>
              <a:t>	Ombuds Office 			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</a:t>
            </a:r>
            <a:r>
              <a:rPr lang="en-US" sz="100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2-191 Homer </a:t>
            </a:r>
            <a:r>
              <a:rPr lang="en-US" sz="6600" dirty="0" err="1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Babbidge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Library  </a:t>
            </a:r>
            <a:r>
              <a:rPr lang="en-US" sz="66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66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(860) 486-5143</a:t>
            </a:r>
            <a:endParaRPr lang="en-US" sz="6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11668340" y="18454116"/>
            <a:ext cx="2204388" cy="484632"/>
          </a:xfrm>
          <a:prstGeom prst="notchedRightArrow">
            <a:avLst/>
          </a:prstGeom>
          <a:solidFill>
            <a:srgbClr val="F7964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otched Right Arrow 19"/>
          <p:cNvSpPr/>
          <p:nvPr/>
        </p:nvSpPr>
        <p:spPr>
          <a:xfrm rot="2105581">
            <a:off x="10784299" y="21939326"/>
            <a:ext cx="2204388" cy="484632"/>
          </a:xfrm>
          <a:prstGeom prst="notchedRightArrow">
            <a:avLst/>
          </a:prstGeom>
          <a:solidFill>
            <a:srgbClr val="F7964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otched Right Arrow 20"/>
          <p:cNvSpPr/>
          <p:nvPr/>
        </p:nvSpPr>
        <p:spPr>
          <a:xfrm rot="19916432">
            <a:off x="10829778" y="14997684"/>
            <a:ext cx="2204388" cy="484632"/>
          </a:xfrm>
          <a:prstGeom prst="notch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630400" y="13186677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0090"/>
                </a:solidFill>
              </a:rPr>
              <a:t>Unassisted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373600" y="17526000"/>
            <a:ext cx="6248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0090"/>
                </a:solidFill>
              </a:rPr>
              <a:t>Advocacy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0400" y="23180242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0090"/>
                </a:solidFill>
              </a:rPr>
              <a:t>Adjudicative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42600" y="21719178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0090"/>
                </a:solidFill>
              </a:rPr>
              <a:t>A</a:t>
            </a:r>
            <a:r>
              <a:rPr lang="en-US" sz="11500" dirty="0" smtClean="0">
                <a:solidFill>
                  <a:srgbClr val="000090"/>
                </a:solidFill>
              </a:rPr>
              <a:t>ssisted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995600" y="12424930"/>
            <a:ext cx="76504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Advocacy</a:t>
            </a:r>
            <a:endParaRPr lang="en-US" sz="13800" dirty="0"/>
          </a:p>
        </p:txBody>
      </p:sp>
      <p:sp>
        <p:nvSpPr>
          <p:cNvPr id="28" name="TextBox 27"/>
          <p:cNvSpPr txBox="1"/>
          <p:nvPr/>
        </p:nvSpPr>
        <p:spPr>
          <a:xfrm>
            <a:off x="29184600" y="12424930"/>
            <a:ext cx="97535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Adjudicative</a:t>
            </a:r>
            <a:endParaRPr lang="en-US" sz="13800" dirty="0"/>
          </a:p>
        </p:txBody>
      </p:sp>
      <p:sp>
        <p:nvSpPr>
          <p:cNvPr id="29" name="Notched Right Arrow 28"/>
          <p:cNvSpPr/>
          <p:nvPr/>
        </p:nvSpPr>
        <p:spPr>
          <a:xfrm rot="3932911">
            <a:off x="33428174" y="16663225"/>
            <a:ext cx="4006688" cy="1020944"/>
          </a:xfrm>
          <a:prstGeom prst="notch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otched Right Arrow 17"/>
          <p:cNvSpPr/>
          <p:nvPr/>
        </p:nvSpPr>
        <p:spPr>
          <a:xfrm rot="6949458">
            <a:off x="42270361" y="16653907"/>
            <a:ext cx="4006688" cy="1020944"/>
          </a:xfrm>
          <a:prstGeom prst="notch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268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Employee </a:t>
            </a:r>
            <a:r>
              <a:rPr lang="en-US" dirty="0" smtClean="0"/>
              <a:t>Use of Multiple Channels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2560320" y="7061520"/>
            <a:ext cx="22625053" cy="4368480"/>
          </a:xfrm>
        </p:spPr>
        <p:txBody>
          <a:bodyPr/>
          <a:lstStyle/>
          <a:p>
            <a:pPr algn="ctr"/>
            <a:r>
              <a:rPr lang="en-US" dirty="0" smtClean="0"/>
              <a:t>Upside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2571144" y="12573000"/>
            <a:ext cx="22625053" cy="18175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People are more likely to pursue dispute resolution earlier when more choices are available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26012143" y="7061520"/>
            <a:ext cx="22633940" cy="4368480"/>
          </a:xfrm>
        </p:spPr>
        <p:txBody>
          <a:bodyPr/>
          <a:lstStyle/>
          <a:p>
            <a:pPr algn="ctr"/>
            <a:r>
              <a:rPr lang="en-US" dirty="0" smtClean="0"/>
              <a:t>Downside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26670000" y="12573000"/>
            <a:ext cx="22633940" cy="18175925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Multi-door problem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Forum shopping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Risk of elevated sanctions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51206400" cy="2591594"/>
          </a:xfrm>
          <a:prstGeom prst="rect">
            <a:avLst/>
          </a:prstGeom>
          <a:solidFill>
            <a:srgbClr val="100A5B"/>
          </a:solidFill>
          <a:ln>
            <a:solidFill>
              <a:srgbClr val="100A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2lineleft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6" y="297605"/>
            <a:ext cx="6618514" cy="19883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729388" y="367963"/>
            <a:ext cx="382524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0" dirty="0" smtClean="0">
                <a:solidFill>
                  <a:srgbClr val="FFFFFF"/>
                </a:solidFill>
                <a:latin typeface="Garamond"/>
                <a:cs typeface="Garamond"/>
              </a:rPr>
              <a:t>	Ombuds Office 			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</a:t>
            </a:r>
            <a:r>
              <a:rPr lang="en-US" sz="100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2-191 Homer </a:t>
            </a:r>
            <a:r>
              <a:rPr lang="en-US" sz="6600" dirty="0" err="1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Babbidge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ea typeface="Wingdings"/>
                <a:cs typeface="Garamond"/>
                <a:sym typeface="Wingdings"/>
              </a:rPr>
              <a:t> Library  </a:t>
            </a:r>
            <a:r>
              <a:rPr lang="en-US" sz="66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66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66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(860) 486-5143</a:t>
            </a:r>
            <a:endParaRPr lang="en-US" sz="6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5334115"/>
      </p:ext>
    </p:extLst>
  </p:cSld>
  <p:clrMapOvr>
    <a:masterClrMapping/>
  </p:clrMapOvr>
</p:sld>
</file>

<file path=ppt/theme/theme1.xml><?xml version="1.0" encoding="utf-8"?>
<a:theme xmlns:a="http://schemas.openxmlformats.org/drawingml/2006/main" name="UConn Ombud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UConn Ombuds template.potx</Template>
  <TotalTime>484</TotalTime>
  <Words>218</Words>
  <Application>Microsoft Macintosh PowerPoint</Application>
  <PresentationFormat>Custom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UConn Ombuds template</vt:lpstr>
      <vt:lpstr>Early and Effective Dispute Resolution</vt:lpstr>
      <vt:lpstr>Dispute Resolution Channels</vt:lpstr>
      <vt:lpstr>How Disputes Get Addressed</vt:lpstr>
      <vt:lpstr>Channels Enhance One Another</vt:lpstr>
      <vt:lpstr>Employee Use of Multiple Channels</vt:lpstr>
    </vt:vector>
  </TitlesOfParts>
  <Company>University of Connecticut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Jenna Brown</cp:lastModifiedBy>
  <cp:revision>14</cp:revision>
  <dcterms:created xsi:type="dcterms:W3CDTF">2013-04-09T21:30:23Z</dcterms:created>
  <dcterms:modified xsi:type="dcterms:W3CDTF">2013-04-09T21:32:49Z</dcterms:modified>
</cp:coreProperties>
</file>