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Default Extension="emf" ContentType="image/x-emf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51206400" cy="31546800"/>
  <p:notesSz cx="6858000" cy="9144000"/>
  <p:defaultTextStyle>
    <a:defPPr>
      <a:defRPr lang="en-US"/>
    </a:defPPr>
    <a:lvl1pPr marL="0" algn="l" defTabSz="2364364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1pPr>
    <a:lvl2pPr marL="2364364" algn="l" defTabSz="2364364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2pPr>
    <a:lvl3pPr marL="4728728" algn="l" defTabSz="2364364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3pPr>
    <a:lvl4pPr marL="7093092" algn="l" defTabSz="2364364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4pPr>
    <a:lvl5pPr marL="9457456" algn="l" defTabSz="2364364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5pPr>
    <a:lvl6pPr marL="11821820" algn="l" defTabSz="2364364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6pPr>
    <a:lvl7pPr marL="14186184" algn="l" defTabSz="2364364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7pPr>
    <a:lvl8pPr marL="16550549" algn="l" defTabSz="2364364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8pPr>
    <a:lvl9pPr marL="18914913" algn="l" defTabSz="2364364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100A5B"/>
  </p:clrMru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0479" autoAdjust="0"/>
    <p:restoredTop sz="94695" autoAdjust="0"/>
  </p:normalViewPr>
  <p:slideViewPr>
    <p:cSldViewPr snapToObjects="1">
      <p:cViewPr varScale="1">
        <p:scale>
          <a:sx n="20" d="100"/>
          <a:sy n="20" d="100"/>
        </p:scale>
        <p:origin x="-192" y="-352"/>
      </p:cViewPr>
      <p:guideLst>
        <p:guide orient="horz" pos="9936"/>
        <p:guide pos="161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0480" y="9799957"/>
            <a:ext cx="43525440" cy="676211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80960" y="17876520"/>
            <a:ext cx="35844480" cy="80619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3643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7287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0930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4574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1821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41861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65505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89149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2BD36-1EA1-0840-83EB-D9E7FC66816E}" type="datetimeFigureOut">
              <a:rPr lang="en-US" smtClean="0"/>
              <a:pPr/>
              <a:t>4/9/13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BC7C9-4752-FC4D-80AE-2143BEDB36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2BD36-1EA1-0840-83EB-D9E7FC66816E}" type="datetimeFigureOut">
              <a:rPr lang="en-US" smtClean="0"/>
              <a:pPr/>
              <a:t>4/9/13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BC7C9-4752-FC4D-80AE-2143BEDB36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7901540" y="5812792"/>
            <a:ext cx="64514733" cy="12381389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339576" y="5812792"/>
            <a:ext cx="192708527" cy="1238138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2BD36-1EA1-0840-83EB-D9E7FC66816E}" type="datetimeFigureOut">
              <a:rPr lang="en-US" smtClean="0"/>
              <a:pPr/>
              <a:t>4/9/13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BC7C9-4752-FC4D-80AE-2143BEDB36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2BD36-1EA1-0840-83EB-D9E7FC66816E}" type="datetimeFigureOut">
              <a:rPr lang="en-US" smtClean="0"/>
              <a:pPr/>
              <a:t>4/9/13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BC7C9-4752-FC4D-80AE-2143BEDB36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4953" y="20271742"/>
            <a:ext cx="43525440" cy="6265545"/>
          </a:xfrm>
        </p:spPr>
        <p:txBody>
          <a:bodyPr anchor="t"/>
          <a:lstStyle>
            <a:lvl1pPr algn="l">
              <a:defRPr sz="207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44953" y="13370882"/>
            <a:ext cx="43525440" cy="6900860"/>
          </a:xfrm>
        </p:spPr>
        <p:txBody>
          <a:bodyPr anchor="b"/>
          <a:lstStyle>
            <a:lvl1pPr marL="0" indent="0">
              <a:buNone/>
              <a:defRPr sz="10300">
                <a:solidFill>
                  <a:schemeClr val="tx1">
                    <a:tint val="75000"/>
                  </a:schemeClr>
                </a:solidFill>
              </a:defRPr>
            </a:lvl1pPr>
            <a:lvl2pPr marL="2364364" indent="0">
              <a:buNone/>
              <a:defRPr sz="9300">
                <a:solidFill>
                  <a:schemeClr val="tx1">
                    <a:tint val="75000"/>
                  </a:schemeClr>
                </a:solidFill>
              </a:defRPr>
            </a:lvl2pPr>
            <a:lvl3pPr marL="4728728" indent="0">
              <a:buNone/>
              <a:defRPr sz="8300">
                <a:solidFill>
                  <a:schemeClr val="tx1">
                    <a:tint val="75000"/>
                  </a:schemeClr>
                </a:solidFill>
              </a:defRPr>
            </a:lvl3pPr>
            <a:lvl4pPr marL="7093092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4pPr>
            <a:lvl5pPr marL="9457456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5pPr>
            <a:lvl6pPr marL="1182182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6pPr>
            <a:lvl7pPr marL="14186184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7pPr>
            <a:lvl8pPr marL="16550549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8pPr>
            <a:lvl9pPr marL="18914913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2BD36-1EA1-0840-83EB-D9E7FC66816E}" type="datetimeFigureOut">
              <a:rPr lang="en-US" smtClean="0"/>
              <a:pPr/>
              <a:t>4/9/13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BC7C9-4752-FC4D-80AE-2143BEDB36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39573" y="33861697"/>
            <a:ext cx="128611627" cy="95764985"/>
          </a:xfrm>
        </p:spPr>
        <p:txBody>
          <a:bodyPr/>
          <a:lstStyle>
            <a:lvl1pPr>
              <a:defRPr sz="14500"/>
            </a:lvl1pPr>
            <a:lvl2pPr>
              <a:defRPr sz="12400"/>
            </a:lvl2pPr>
            <a:lvl3pPr>
              <a:defRPr sz="10300"/>
            </a:lvl3pPr>
            <a:lvl4pPr>
              <a:defRPr sz="9300"/>
            </a:lvl4pPr>
            <a:lvl5pPr>
              <a:defRPr sz="9300"/>
            </a:lvl5pPr>
            <a:lvl6pPr>
              <a:defRPr sz="9300"/>
            </a:lvl6pPr>
            <a:lvl7pPr>
              <a:defRPr sz="9300"/>
            </a:lvl7pPr>
            <a:lvl8pPr>
              <a:defRPr sz="9300"/>
            </a:lvl8pPr>
            <a:lvl9pPr>
              <a:defRPr sz="9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3804643" y="33861697"/>
            <a:ext cx="128611633" cy="95764985"/>
          </a:xfrm>
        </p:spPr>
        <p:txBody>
          <a:bodyPr/>
          <a:lstStyle>
            <a:lvl1pPr>
              <a:defRPr sz="14500"/>
            </a:lvl1pPr>
            <a:lvl2pPr>
              <a:defRPr sz="12400"/>
            </a:lvl2pPr>
            <a:lvl3pPr>
              <a:defRPr sz="10300"/>
            </a:lvl3pPr>
            <a:lvl4pPr>
              <a:defRPr sz="9300"/>
            </a:lvl4pPr>
            <a:lvl5pPr>
              <a:defRPr sz="9300"/>
            </a:lvl5pPr>
            <a:lvl6pPr>
              <a:defRPr sz="9300"/>
            </a:lvl6pPr>
            <a:lvl7pPr>
              <a:defRPr sz="9300"/>
            </a:lvl7pPr>
            <a:lvl8pPr>
              <a:defRPr sz="9300"/>
            </a:lvl8pPr>
            <a:lvl9pPr>
              <a:defRPr sz="9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2BD36-1EA1-0840-83EB-D9E7FC66816E}" type="datetimeFigureOut">
              <a:rPr lang="en-US" smtClean="0"/>
              <a:pPr/>
              <a:t>4/9/13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BC7C9-4752-FC4D-80AE-2143BEDB36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0" y="1263335"/>
            <a:ext cx="46085760" cy="5257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320" y="7061520"/>
            <a:ext cx="22625053" cy="2942905"/>
          </a:xfrm>
        </p:spPr>
        <p:txBody>
          <a:bodyPr anchor="b"/>
          <a:lstStyle>
            <a:lvl1pPr marL="0" indent="0">
              <a:buNone/>
              <a:defRPr sz="12400" b="1"/>
            </a:lvl1pPr>
            <a:lvl2pPr marL="2364364" indent="0">
              <a:buNone/>
              <a:defRPr sz="10300" b="1"/>
            </a:lvl2pPr>
            <a:lvl3pPr marL="4728728" indent="0">
              <a:buNone/>
              <a:defRPr sz="9300" b="1"/>
            </a:lvl3pPr>
            <a:lvl4pPr marL="7093092" indent="0">
              <a:buNone/>
              <a:defRPr sz="8300" b="1"/>
            </a:lvl4pPr>
            <a:lvl5pPr marL="9457456" indent="0">
              <a:buNone/>
              <a:defRPr sz="8300" b="1"/>
            </a:lvl5pPr>
            <a:lvl6pPr marL="11821820" indent="0">
              <a:buNone/>
              <a:defRPr sz="8300" b="1"/>
            </a:lvl6pPr>
            <a:lvl7pPr marL="14186184" indent="0">
              <a:buNone/>
              <a:defRPr sz="8300" b="1"/>
            </a:lvl7pPr>
            <a:lvl8pPr marL="16550549" indent="0">
              <a:buNone/>
              <a:defRPr sz="8300" b="1"/>
            </a:lvl8pPr>
            <a:lvl9pPr marL="18914913" indent="0">
              <a:buNone/>
              <a:defRPr sz="8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0320" y="10004425"/>
            <a:ext cx="22625053" cy="18175925"/>
          </a:xfrm>
        </p:spPr>
        <p:txBody>
          <a:bodyPr/>
          <a:lstStyle>
            <a:lvl1pPr>
              <a:defRPr sz="12400"/>
            </a:lvl1pPr>
            <a:lvl2pPr>
              <a:defRPr sz="10300"/>
            </a:lvl2pPr>
            <a:lvl3pPr>
              <a:defRPr sz="9300"/>
            </a:lvl3pPr>
            <a:lvl4pPr>
              <a:defRPr sz="8300"/>
            </a:lvl4pPr>
            <a:lvl5pPr>
              <a:defRPr sz="8300"/>
            </a:lvl5pPr>
            <a:lvl6pPr>
              <a:defRPr sz="8300"/>
            </a:lvl6pPr>
            <a:lvl7pPr>
              <a:defRPr sz="8300"/>
            </a:lvl7pPr>
            <a:lvl8pPr>
              <a:defRPr sz="8300"/>
            </a:lvl8pPr>
            <a:lvl9pPr>
              <a:defRPr sz="8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12143" y="7061520"/>
            <a:ext cx="22633940" cy="2942905"/>
          </a:xfrm>
        </p:spPr>
        <p:txBody>
          <a:bodyPr anchor="b"/>
          <a:lstStyle>
            <a:lvl1pPr marL="0" indent="0">
              <a:buNone/>
              <a:defRPr sz="12400" b="1"/>
            </a:lvl1pPr>
            <a:lvl2pPr marL="2364364" indent="0">
              <a:buNone/>
              <a:defRPr sz="10300" b="1"/>
            </a:lvl2pPr>
            <a:lvl3pPr marL="4728728" indent="0">
              <a:buNone/>
              <a:defRPr sz="9300" b="1"/>
            </a:lvl3pPr>
            <a:lvl4pPr marL="7093092" indent="0">
              <a:buNone/>
              <a:defRPr sz="8300" b="1"/>
            </a:lvl4pPr>
            <a:lvl5pPr marL="9457456" indent="0">
              <a:buNone/>
              <a:defRPr sz="8300" b="1"/>
            </a:lvl5pPr>
            <a:lvl6pPr marL="11821820" indent="0">
              <a:buNone/>
              <a:defRPr sz="8300" b="1"/>
            </a:lvl6pPr>
            <a:lvl7pPr marL="14186184" indent="0">
              <a:buNone/>
              <a:defRPr sz="8300" b="1"/>
            </a:lvl7pPr>
            <a:lvl8pPr marL="16550549" indent="0">
              <a:buNone/>
              <a:defRPr sz="8300" b="1"/>
            </a:lvl8pPr>
            <a:lvl9pPr marL="18914913" indent="0">
              <a:buNone/>
              <a:defRPr sz="8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12143" y="10004425"/>
            <a:ext cx="22633940" cy="18175925"/>
          </a:xfrm>
        </p:spPr>
        <p:txBody>
          <a:bodyPr/>
          <a:lstStyle>
            <a:lvl1pPr>
              <a:defRPr sz="12400"/>
            </a:lvl1pPr>
            <a:lvl2pPr>
              <a:defRPr sz="10300"/>
            </a:lvl2pPr>
            <a:lvl3pPr>
              <a:defRPr sz="9300"/>
            </a:lvl3pPr>
            <a:lvl4pPr>
              <a:defRPr sz="8300"/>
            </a:lvl4pPr>
            <a:lvl5pPr>
              <a:defRPr sz="8300"/>
            </a:lvl5pPr>
            <a:lvl6pPr>
              <a:defRPr sz="8300"/>
            </a:lvl6pPr>
            <a:lvl7pPr>
              <a:defRPr sz="8300"/>
            </a:lvl7pPr>
            <a:lvl8pPr>
              <a:defRPr sz="8300"/>
            </a:lvl8pPr>
            <a:lvl9pPr>
              <a:defRPr sz="8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2BD36-1EA1-0840-83EB-D9E7FC66816E}" type="datetimeFigureOut">
              <a:rPr lang="en-US" smtClean="0"/>
              <a:pPr/>
              <a:t>4/9/13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BC7C9-4752-FC4D-80AE-2143BEDB36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2BD36-1EA1-0840-83EB-D9E7FC66816E}" type="datetimeFigureOut">
              <a:rPr lang="en-US" smtClean="0"/>
              <a:pPr/>
              <a:t>4/9/13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BC7C9-4752-FC4D-80AE-2143BEDB36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2BD36-1EA1-0840-83EB-D9E7FC66816E}" type="datetimeFigureOut">
              <a:rPr lang="en-US" smtClean="0"/>
              <a:pPr/>
              <a:t>4/9/13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BC7C9-4752-FC4D-80AE-2143BEDB36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3" y="1256030"/>
            <a:ext cx="16846553" cy="5345430"/>
          </a:xfrm>
        </p:spPr>
        <p:txBody>
          <a:bodyPr anchor="b"/>
          <a:lstStyle>
            <a:lvl1pPr algn="l">
              <a:defRPr sz="103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20280" y="1256032"/>
            <a:ext cx="28625800" cy="26924320"/>
          </a:xfrm>
        </p:spPr>
        <p:txBody>
          <a:bodyPr/>
          <a:lstStyle>
            <a:lvl1pPr>
              <a:defRPr sz="16500"/>
            </a:lvl1pPr>
            <a:lvl2pPr>
              <a:defRPr sz="14500"/>
            </a:lvl2pPr>
            <a:lvl3pPr>
              <a:defRPr sz="12400"/>
            </a:lvl3pPr>
            <a:lvl4pPr>
              <a:defRPr sz="10300"/>
            </a:lvl4pPr>
            <a:lvl5pPr>
              <a:defRPr sz="10300"/>
            </a:lvl5pPr>
            <a:lvl6pPr>
              <a:defRPr sz="10300"/>
            </a:lvl6pPr>
            <a:lvl7pPr>
              <a:defRPr sz="10300"/>
            </a:lvl7pPr>
            <a:lvl8pPr>
              <a:defRPr sz="10300"/>
            </a:lvl8pPr>
            <a:lvl9pPr>
              <a:defRPr sz="10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3" y="6601462"/>
            <a:ext cx="16846553" cy="21578890"/>
          </a:xfrm>
        </p:spPr>
        <p:txBody>
          <a:bodyPr/>
          <a:lstStyle>
            <a:lvl1pPr marL="0" indent="0">
              <a:buNone/>
              <a:defRPr sz="7200"/>
            </a:lvl1pPr>
            <a:lvl2pPr marL="2364364" indent="0">
              <a:buNone/>
              <a:defRPr sz="6200"/>
            </a:lvl2pPr>
            <a:lvl3pPr marL="4728728" indent="0">
              <a:buNone/>
              <a:defRPr sz="5200"/>
            </a:lvl3pPr>
            <a:lvl4pPr marL="7093092" indent="0">
              <a:buNone/>
              <a:defRPr sz="4700"/>
            </a:lvl4pPr>
            <a:lvl5pPr marL="9457456" indent="0">
              <a:buNone/>
              <a:defRPr sz="4700"/>
            </a:lvl5pPr>
            <a:lvl6pPr marL="11821820" indent="0">
              <a:buNone/>
              <a:defRPr sz="4700"/>
            </a:lvl6pPr>
            <a:lvl7pPr marL="14186184" indent="0">
              <a:buNone/>
              <a:defRPr sz="4700"/>
            </a:lvl7pPr>
            <a:lvl8pPr marL="16550549" indent="0">
              <a:buNone/>
              <a:defRPr sz="4700"/>
            </a:lvl8pPr>
            <a:lvl9pPr marL="18914913" indent="0">
              <a:buNone/>
              <a:defRPr sz="4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2BD36-1EA1-0840-83EB-D9E7FC66816E}" type="datetimeFigureOut">
              <a:rPr lang="en-US" smtClean="0"/>
              <a:pPr/>
              <a:t>4/9/13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BC7C9-4752-FC4D-80AE-2143BEDB36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36813" y="22082760"/>
            <a:ext cx="30723840" cy="2606995"/>
          </a:xfrm>
        </p:spPr>
        <p:txBody>
          <a:bodyPr anchor="b"/>
          <a:lstStyle>
            <a:lvl1pPr algn="l">
              <a:defRPr sz="103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36813" y="2818765"/>
            <a:ext cx="30723840" cy="18928080"/>
          </a:xfrm>
        </p:spPr>
        <p:txBody>
          <a:bodyPr/>
          <a:lstStyle>
            <a:lvl1pPr marL="0" indent="0">
              <a:buNone/>
              <a:defRPr sz="16500"/>
            </a:lvl1pPr>
            <a:lvl2pPr marL="2364364" indent="0">
              <a:buNone/>
              <a:defRPr sz="14500"/>
            </a:lvl2pPr>
            <a:lvl3pPr marL="4728728" indent="0">
              <a:buNone/>
              <a:defRPr sz="12400"/>
            </a:lvl3pPr>
            <a:lvl4pPr marL="7093092" indent="0">
              <a:buNone/>
              <a:defRPr sz="10300"/>
            </a:lvl4pPr>
            <a:lvl5pPr marL="9457456" indent="0">
              <a:buNone/>
              <a:defRPr sz="10300"/>
            </a:lvl5pPr>
            <a:lvl6pPr marL="11821820" indent="0">
              <a:buNone/>
              <a:defRPr sz="10300"/>
            </a:lvl6pPr>
            <a:lvl7pPr marL="14186184" indent="0">
              <a:buNone/>
              <a:defRPr sz="10300"/>
            </a:lvl7pPr>
            <a:lvl8pPr marL="16550549" indent="0">
              <a:buNone/>
              <a:defRPr sz="10300"/>
            </a:lvl8pPr>
            <a:lvl9pPr marL="18914913" indent="0">
              <a:buNone/>
              <a:defRPr sz="103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36813" y="24689755"/>
            <a:ext cx="30723840" cy="3702365"/>
          </a:xfrm>
        </p:spPr>
        <p:txBody>
          <a:bodyPr/>
          <a:lstStyle>
            <a:lvl1pPr marL="0" indent="0">
              <a:buNone/>
              <a:defRPr sz="7200"/>
            </a:lvl1pPr>
            <a:lvl2pPr marL="2364364" indent="0">
              <a:buNone/>
              <a:defRPr sz="6200"/>
            </a:lvl2pPr>
            <a:lvl3pPr marL="4728728" indent="0">
              <a:buNone/>
              <a:defRPr sz="5200"/>
            </a:lvl3pPr>
            <a:lvl4pPr marL="7093092" indent="0">
              <a:buNone/>
              <a:defRPr sz="4700"/>
            </a:lvl4pPr>
            <a:lvl5pPr marL="9457456" indent="0">
              <a:buNone/>
              <a:defRPr sz="4700"/>
            </a:lvl5pPr>
            <a:lvl6pPr marL="11821820" indent="0">
              <a:buNone/>
              <a:defRPr sz="4700"/>
            </a:lvl6pPr>
            <a:lvl7pPr marL="14186184" indent="0">
              <a:buNone/>
              <a:defRPr sz="4700"/>
            </a:lvl7pPr>
            <a:lvl8pPr marL="16550549" indent="0">
              <a:buNone/>
              <a:defRPr sz="4700"/>
            </a:lvl8pPr>
            <a:lvl9pPr marL="18914913" indent="0">
              <a:buNone/>
              <a:defRPr sz="4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2BD36-1EA1-0840-83EB-D9E7FC66816E}" type="datetimeFigureOut">
              <a:rPr lang="en-US" smtClean="0"/>
              <a:pPr/>
              <a:t>4/9/13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BC7C9-4752-FC4D-80AE-2143BEDB36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60320" y="1263335"/>
            <a:ext cx="46085760" cy="5257800"/>
          </a:xfrm>
          <a:prstGeom prst="rect">
            <a:avLst/>
          </a:prstGeom>
        </p:spPr>
        <p:txBody>
          <a:bodyPr vert="horz" lIns="472873" tIns="236436" rIns="472873" bIns="23643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320" y="7360922"/>
            <a:ext cx="46085760" cy="20819430"/>
          </a:xfrm>
          <a:prstGeom prst="rect">
            <a:avLst/>
          </a:prstGeom>
        </p:spPr>
        <p:txBody>
          <a:bodyPr vert="horz" lIns="472873" tIns="236436" rIns="472873" bIns="23643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60320" y="29239212"/>
            <a:ext cx="11948160" cy="1679575"/>
          </a:xfrm>
          <a:prstGeom prst="rect">
            <a:avLst/>
          </a:prstGeom>
        </p:spPr>
        <p:txBody>
          <a:bodyPr vert="horz" lIns="472873" tIns="236436" rIns="472873" bIns="236436" rtlCol="0" anchor="ctr"/>
          <a:lstStyle>
            <a:lvl1pPr algn="l">
              <a:defRPr sz="6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B2BD36-1EA1-0840-83EB-D9E7FC66816E}" type="datetimeFigureOut">
              <a:rPr lang="en-US" smtClean="0"/>
              <a:pPr/>
              <a:t>4/9/13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95520" y="29239212"/>
            <a:ext cx="16215360" cy="1679575"/>
          </a:xfrm>
          <a:prstGeom prst="rect">
            <a:avLst/>
          </a:prstGeom>
        </p:spPr>
        <p:txBody>
          <a:bodyPr vert="horz" lIns="472873" tIns="236436" rIns="472873" bIns="236436" rtlCol="0" anchor="ctr"/>
          <a:lstStyle>
            <a:lvl1pPr algn="ctr">
              <a:defRPr sz="6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697920" y="29239212"/>
            <a:ext cx="11948160" cy="1679575"/>
          </a:xfrm>
          <a:prstGeom prst="rect">
            <a:avLst/>
          </a:prstGeom>
        </p:spPr>
        <p:txBody>
          <a:bodyPr vert="horz" lIns="472873" tIns="236436" rIns="472873" bIns="236436" rtlCol="0" anchor="ctr"/>
          <a:lstStyle>
            <a:lvl1pPr algn="r">
              <a:defRPr sz="6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BC7C9-4752-FC4D-80AE-2143BEDB364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364364" rtl="0" eaLnBrk="1" latinLnBrk="0" hangingPunct="1">
        <a:spcBef>
          <a:spcPct val="0"/>
        </a:spcBef>
        <a:buNone/>
        <a:defRPr sz="2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73273" indent="-1773273" algn="l" defTabSz="2364364" rtl="0" eaLnBrk="1" latinLnBrk="0" hangingPunct="1">
        <a:spcBef>
          <a:spcPct val="20000"/>
        </a:spcBef>
        <a:buFont typeface="Arial"/>
        <a:buChar char="•"/>
        <a:defRPr sz="16500" kern="1200">
          <a:solidFill>
            <a:schemeClr val="tx1"/>
          </a:solidFill>
          <a:latin typeface="+mn-lt"/>
          <a:ea typeface="+mn-ea"/>
          <a:cs typeface="+mn-cs"/>
        </a:defRPr>
      </a:lvl1pPr>
      <a:lvl2pPr marL="3842092" indent="-1477728" algn="l" defTabSz="2364364" rtl="0" eaLnBrk="1" latinLnBrk="0" hangingPunct="1">
        <a:spcBef>
          <a:spcPct val="20000"/>
        </a:spcBef>
        <a:buFont typeface="Arial"/>
        <a:buChar char="–"/>
        <a:defRPr sz="14500" kern="1200">
          <a:solidFill>
            <a:schemeClr val="tx1"/>
          </a:solidFill>
          <a:latin typeface="+mn-lt"/>
          <a:ea typeface="+mn-ea"/>
          <a:cs typeface="+mn-cs"/>
        </a:defRPr>
      </a:lvl2pPr>
      <a:lvl3pPr marL="5910910" indent="-1182182" algn="l" defTabSz="2364364" rtl="0" eaLnBrk="1" latinLnBrk="0" hangingPunct="1">
        <a:spcBef>
          <a:spcPct val="20000"/>
        </a:spcBef>
        <a:buFont typeface="Arial"/>
        <a:buChar char="•"/>
        <a:defRPr sz="12400" kern="1200">
          <a:solidFill>
            <a:schemeClr val="tx1"/>
          </a:solidFill>
          <a:latin typeface="+mn-lt"/>
          <a:ea typeface="+mn-ea"/>
          <a:cs typeface="+mn-cs"/>
        </a:defRPr>
      </a:lvl3pPr>
      <a:lvl4pPr marL="8275274" indent="-1182182" algn="l" defTabSz="2364364" rtl="0" eaLnBrk="1" latinLnBrk="0" hangingPunct="1">
        <a:spcBef>
          <a:spcPct val="20000"/>
        </a:spcBef>
        <a:buFont typeface="Arial"/>
        <a:buChar char="–"/>
        <a:defRPr sz="10300" kern="1200">
          <a:solidFill>
            <a:schemeClr val="tx1"/>
          </a:solidFill>
          <a:latin typeface="+mn-lt"/>
          <a:ea typeface="+mn-ea"/>
          <a:cs typeface="+mn-cs"/>
        </a:defRPr>
      </a:lvl4pPr>
      <a:lvl5pPr marL="10639638" indent="-1182182" algn="l" defTabSz="2364364" rtl="0" eaLnBrk="1" latinLnBrk="0" hangingPunct="1">
        <a:spcBef>
          <a:spcPct val="20000"/>
        </a:spcBef>
        <a:buFont typeface="Arial"/>
        <a:buChar char="»"/>
        <a:defRPr sz="10300" kern="1200">
          <a:solidFill>
            <a:schemeClr val="tx1"/>
          </a:solidFill>
          <a:latin typeface="+mn-lt"/>
          <a:ea typeface="+mn-ea"/>
          <a:cs typeface="+mn-cs"/>
        </a:defRPr>
      </a:lvl5pPr>
      <a:lvl6pPr marL="13004002" indent="-1182182" algn="l" defTabSz="2364364" rtl="0" eaLnBrk="1" latinLnBrk="0" hangingPunct="1">
        <a:spcBef>
          <a:spcPct val="20000"/>
        </a:spcBef>
        <a:buFont typeface="Arial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6pPr>
      <a:lvl7pPr marL="15368367" indent="-1182182" algn="l" defTabSz="2364364" rtl="0" eaLnBrk="1" latinLnBrk="0" hangingPunct="1">
        <a:spcBef>
          <a:spcPct val="20000"/>
        </a:spcBef>
        <a:buFont typeface="Arial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7pPr>
      <a:lvl8pPr marL="17732731" indent="-1182182" algn="l" defTabSz="2364364" rtl="0" eaLnBrk="1" latinLnBrk="0" hangingPunct="1">
        <a:spcBef>
          <a:spcPct val="20000"/>
        </a:spcBef>
        <a:buFont typeface="Arial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8pPr>
      <a:lvl9pPr marL="20097095" indent="-1182182" algn="l" defTabSz="2364364" rtl="0" eaLnBrk="1" latinLnBrk="0" hangingPunct="1">
        <a:spcBef>
          <a:spcPct val="20000"/>
        </a:spcBef>
        <a:buFont typeface="Arial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364364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1pPr>
      <a:lvl2pPr marL="2364364" algn="l" defTabSz="2364364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2pPr>
      <a:lvl3pPr marL="4728728" algn="l" defTabSz="2364364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3pPr>
      <a:lvl4pPr marL="7093092" algn="l" defTabSz="2364364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4pPr>
      <a:lvl5pPr marL="9457456" algn="l" defTabSz="2364364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5pPr>
      <a:lvl6pPr marL="11821820" algn="l" defTabSz="2364364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6pPr>
      <a:lvl7pPr marL="14186184" algn="l" defTabSz="2364364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7pPr>
      <a:lvl8pPr marL="16550549" algn="l" defTabSz="2364364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8pPr>
      <a:lvl9pPr marL="18914913" algn="l" defTabSz="2364364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87904320" y="5608320"/>
            <a:ext cx="235549440" cy="877599"/>
          </a:xfrm>
          <a:prstGeom prst="rect">
            <a:avLst/>
          </a:prstGeom>
          <a:solidFill>
            <a:schemeClr val="accent6">
              <a:lumMod val="50000"/>
            </a:schemeClr>
          </a:solidFill>
          <a:ln w="127000" cap="flat" cmpd="tri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72873" tIns="236436" rIns="472873" bIns="236436" numCol="1" rtlCol="0" anchor="t" anchorCtr="0" compatLnSpc="1">
            <a:prstTxWarp prst="textNoShape">
              <a:avLst/>
            </a:prstTxWarp>
            <a:spAutoFit/>
          </a:bodyPr>
          <a:lstStyle/>
          <a:p>
            <a:pPr defTabSz="919475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600" b="1" dirty="0">
              <a:latin typeface="Times New Roman" pitchFamily="-65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51206400" cy="2591594"/>
          </a:xfrm>
          <a:prstGeom prst="rect">
            <a:avLst/>
          </a:prstGeom>
          <a:solidFill>
            <a:srgbClr val="100A5B"/>
          </a:solidFill>
          <a:ln>
            <a:solidFill>
              <a:srgbClr val="100A5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 descr="2lineleftwhite.ep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4886" y="297605"/>
            <a:ext cx="6618514" cy="1988395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>
          <a:xfrm rot="5400000">
            <a:off x="9167783" y="1348611"/>
            <a:ext cx="1630422" cy="15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1729388" y="367963"/>
            <a:ext cx="38252400" cy="163121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0000" dirty="0" smtClean="0">
                <a:solidFill>
                  <a:srgbClr val="FFFFFF"/>
                </a:solidFill>
                <a:latin typeface="Garamond"/>
                <a:cs typeface="Garamond"/>
              </a:rPr>
              <a:t>	Ombuds Office 			</a:t>
            </a:r>
            <a:r>
              <a:rPr lang="en-US" sz="6600" dirty="0" smtClean="0">
                <a:solidFill>
                  <a:srgbClr val="FFFFFF"/>
                </a:solidFill>
                <a:latin typeface="Garamond"/>
                <a:ea typeface="Wingdings"/>
                <a:cs typeface="Garamond"/>
                <a:sym typeface="Wingdings"/>
              </a:rPr>
              <a:t></a:t>
            </a:r>
            <a:r>
              <a:rPr lang="en-US" sz="10000" dirty="0" smtClean="0">
                <a:solidFill>
                  <a:srgbClr val="FFFFFF"/>
                </a:solidFill>
                <a:latin typeface="Garamond"/>
                <a:ea typeface="Wingdings"/>
                <a:cs typeface="Garamond"/>
                <a:sym typeface="Wingdings"/>
              </a:rPr>
              <a:t> </a:t>
            </a:r>
            <a:r>
              <a:rPr lang="en-US" sz="6600" dirty="0" smtClean="0">
                <a:solidFill>
                  <a:srgbClr val="FFFFFF"/>
                </a:solidFill>
                <a:latin typeface="Garamond"/>
                <a:ea typeface="Wingdings"/>
                <a:cs typeface="Garamond"/>
                <a:sym typeface="Wingdings"/>
              </a:rPr>
              <a:t>2-191 Homer </a:t>
            </a:r>
            <a:r>
              <a:rPr lang="en-US" sz="6600" dirty="0" err="1" smtClean="0">
                <a:solidFill>
                  <a:srgbClr val="FFFFFF"/>
                </a:solidFill>
                <a:latin typeface="Garamond"/>
                <a:ea typeface="Wingdings"/>
                <a:cs typeface="Garamond"/>
                <a:sym typeface="Wingdings"/>
              </a:rPr>
              <a:t>Babbidge</a:t>
            </a:r>
            <a:r>
              <a:rPr lang="en-US" sz="6600" dirty="0" smtClean="0">
                <a:solidFill>
                  <a:srgbClr val="FFFFFF"/>
                </a:solidFill>
                <a:latin typeface="Garamond"/>
                <a:ea typeface="Wingdings"/>
                <a:cs typeface="Garamond"/>
                <a:sym typeface="Wingdings"/>
              </a:rPr>
              <a:t> Library  </a:t>
            </a:r>
            <a:r>
              <a:rPr lang="en-US" sz="6600" dirty="0" smtClean="0">
                <a:solidFill>
                  <a:srgbClr val="FFFFFF"/>
                </a:solidFill>
                <a:latin typeface="Wingdings"/>
                <a:ea typeface="Wingdings"/>
                <a:cs typeface="Wingdings"/>
                <a:sym typeface="Wingdings"/>
              </a:rPr>
              <a:t></a:t>
            </a:r>
            <a:r>
              <a:rPr lang="en-US" sz="6600" dirty="0">
                <a:solidFill>
                  <a:srgbClr val="FFFFFF"/>
                </a:solidFill>
                <a:latin typeface="Garamond"/>
                <a:cs typeface="Garamond"/>
                <a:sym typeface="Wingdings"/>
              </a:rPr>
              <a:t> </a:t>
            </a:r>
            <a:r>
              <a:rPr lang="en-US" sz="6600" dirty="0" smtClean="0">
                <a:solidFill>
                  <a:srgbClr val="FFFFFF"/>
                </a:solidFill>
                <a:latin typeface="Garamond"/>
                <a:cs typeface="Garamond"/>
                <a:sym typeface="Wingdings"/>
              </a:rPr>
              <a:t>(860) 486-5143</a:t>
            </a:r>
            <a:endParaRPr lang="en-US" sz="6600" dirty="0">
              <a:solidFill>
                <a:srgbClr val="FFFFFF"/>
              </a:solidFill>
              <a:latin typeface="Garamond"/>
              <a:cs typeface="Garamond"/>
            </a:endParaRPr>
          </a:p>
        </p:txBody>
      </p:sp>
      <p:sp>
        <p:nvSpPr>
          <p:cNvPr id="152" name="Line 268"/>
          <p:cNvSpPr>
            <a:spLocks noChangeShapeType="1"/>
          </p:cNvSpPr>
          <p:nvPr/>
        </p:nvSpPr>
        <p:spPr bwMode="auto">
          <a:xfrm>
            <a:off x="26365200" y="25810368"/>
            <a:ext cx="0" cy="373380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4" name="TextBox 163"/>
          <p:cNvSpPr txBox="1"/>
          <p:nvPr/>
        </p:nvSpPr>
        <p:spPr>
          <a:xfrm>
            <a:off x="47396400" y="27510781"/>
            <a:ext cx="184666" cy="15234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24200" y="4800600"/>
            <a:ext cx="43525440" cy="676211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Early and Effective </a:t>
            </a:r>
            <a:r>
              <a:rPr lang="en-US" dirty="0"/>
              <a:t>D</a:t>
            </a:r>
            <a:r>
              <a:rPr lang="en-US" dirty="0" smtClean="0"/>
              <a:t>ispute Resolution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7705933" y="12268200"/>
            <a:ext cx="35844480" cy="142494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Employee Disputes in Large Public Research Universities in the US</a:t>
            </a:r>
          </a:p>
          <a:p>
            <a:endParaRPr lang="en-US" sz="13800" dirty="0" smtClean="0">
              <a:solidFill>
                <a:srgbClr val="000090"/>
              </a:solidFill>
            </a:endParaRPr>
          </a:p>
          <a:p>
            <a:r>
              <a:rPr lang="en-US" sz="13800" dirty="0" smtClean="0">
                <a:solidFill>
                  <a:srgbClr val="000090"/>
                </a:solidFill>
              </a:rPr>
              <a:t>Jim Wohl, Ombuds Officer</a:t>
            </a:r>
          </a:p>
          <a:p>
            <a:r>
              <a:rPr lang="en-US" sz="13800" dirty="0" smtClean="0">
                <a:solidFill>
                  <a:srgbClr val="000090"/>
                </a:solidFill>
              </a:rPr>
              <a:t>University of Connecticut</a:t>
            </a:r>
            <a:endParaRPr lang="en-US" sz="13800" dirty="0">
              <a:solidFill>
                <a:srgbClr val="00009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01296" y="2752552"/>
            <a:ext cx="46085760" cy="5257800"/>
          </a:xfrm>
        </p:spPr>
        <p:txBody>
          <a:bodyPr/>
          <a:lstStyle/>
          <a:p>
            <a:r>
              <a:rPr lang="en-US" dirty="0" smtClean="0"/>
              <a:t>Dispute Resolution Channels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2585319" y="10004425"/>
            <a:ext cx="22625053" cy="2942905"/>
          </a:xfrm>
        </p:spPr>
        <p:txBody>
          <a:bodyPr>
            <a:noAutofit/>
          </a:bodyPr>
          <a:lstStyle/>
          <a:p>
            <a:pPr algn="ctr"/>
            <a:r>
              <a:rPr lang="en-US" sz="17900" dirty="0" smtClean="0"/>
              <a:t>Informal</a:t>
            </a:r>
            <a:endParaRPr lang="en-US" sz="179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2441366" y="14325600"/>
            <a:ext cx="22625053" cy="18175925"/>
          </a:xfrm>
        </p:spPr>
        <p:txBody>
          <a:bodyPr/>
          <a:lstStyle/>
          <a:p>
            <a:pPr algn="ctr"/>
            <a:r>
              <a:rPr lang="en-US" sz="14900" dirty="0" smtClean="0">
                <a:solidFill>
                  <a:srgbClr val="000090"/>
                </a:solidFill>
              </a:rPr>
              <a:t>Unassisted</a:t>
            </a:r>
          </a:p>
          <a:p>
            <a:pPr algn="ctr"/>
            <a:r>
              <a:rPr lang="en-US" sz="14900" dirty="0" smtClean="0">
                <a:solidFill>
                  <a:srgbClr val="000090"/>
                </a:solidFill>
              </a:rPr>
              <a:t>Assisted</a:t>
            </a:r>
          </a:p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26012143" y="10004425"/>
            <a:ext cx="22633940" cy="2942905"/>
          </a:xfrm>
        </p:spPr>
        <p:txBody>
          <a:bodyPr>
            <a:noAutofit/>
          </a:bodyPr>
          <a:lstStyle/>
          <a:p>
            <a:pPr algn="ctr"/>
            <a:r>
              <a:rPr lang="en-US" sz="17900" dirty="0"/>
              <a:t>F</a:t>
            </a:r>
            <a:r>
              <a:rPr lang="en-US" sz="17900" dirty="0" smtClean="0"/>
              <a:t>ormal</a:t>
            </a:r>
            <a:endParaRPr lang="en-US" sz="1790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25985168" y="13130266"/>
            <a:ext cx="22633940" cy="18175925"/>
          </a:xfrm>
        </p:spPr>
        <p:txBody>
          <a:bodyPr>
            <a:normAutofit/>
          </a:bodyPr>
          <a:lstStyle/>
          <a:p>
            <a:pPr algn="ctr"/>
            <a:r>
              <a:rPr lang="en-US" sz="14900" dirty="0" smtClean="0">
                <a:solidFill>
                  <a:srgbClr val="000090"/>
                </a:solidFill>
              </a:rPr>
              <a:t>Advocacy</a:t>
            </a:r>
          </a:p>
          <a:p>
            <a:pPr algn="ctr"/>
            <a:r>
              <a:rPr lang="en-US" sz="14900" dirty="0" smtClean="0">
                <a:solidFill>
                  <a:srgbClr val="000090"/>
                </a:solidFill>
              </a:rPr>
              <a:t>Adjudicative</a:t>
            </a:r>
            <a:endParaRPr lang="en-US" sz="14900" dirty="0">
              <a:solidFill>
                <a:srgbClr val="00009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51206400" cy="2591594"/>
          </a:xfrm>
          <a:prstGeom prst="rect">
            <a:avLst/>
          </a:prstGeom>
          <a:solidFill>
            <a:srgbClr val="100A5B"/>
          </a:solidFill>
          <a:ln>
            <a:solidFill>
              <a:srgbClr val="100A5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1" name="Picture 10" descr="2lineleftwhite.ep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4886" y="297605"/>
            <a:ext cx="6618514" cy="198839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1729388" y="367963"/>
            <a:ext cx="38252400" cy="163121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0000" dirty="0" smtClean="0">
                <a:solidFill>
                  <a:srgbClr val="FFFFFF"/>
                </a:solidFill>
                <a:latin typeface="Garamond"/>
                <a:cs typeface="Garamond"/>
              </a:rPr>
              <a:t>	Ombuds Office 			</a:t>
            </a:r>
            <a:r>
              <a:rPr lang="en-US" sz="6600" dirty="0" smtClean="0">
                <a:solidFill>
                  <a:srgbClr val="FFFFFF"/>
                </a:solidFill>
                <a:latin typeface="Garamond"/>
                <a:ea typeface="Wingdings"/>
                <a:cs typeface="Garamond"/>
                <a:sym typeface="Wingdings"/>
              </a:rPr>
              <a:t></a:t>
            </a:r>
            <a:r>
              <a:rPr lang="en-US" sz="10000" dirty="0" smtClean="0">
                <a:solidFill>
                  <a:srgbClr val="FFFFFF"/>
                </a:solidFill>
                <a:latin typeface="Garamond"/>
                <a:ea typeface="Wingdings"/>
                <a:cs typeface="Garamond"/>
                <a:sym typeface="Wingdings"/>
              </a:rPr>
              <a:t> </a:t>
            </a:r>
            <a:r>
              <a:rPr lang="en-US" sz="6600" dirty="0" smtClean="0">
                <a:solidFill>
                  <a:srgbClr val="FFFFFF"/>
                </a:solidFill>
                <a:latin typeface="Garamond"/>
                <a:ea typeface="Wingdings"/>
                <a:cs typeface="Garamond"/>
                <a:sym typeface="Wingdings"/>
              </a:rPr>
              <a:t>2-191 Homer </a:t>
            </a:r>
            <a:r>
              <a:rPr lang="en-US" sz="6600" dirty="0" err="1" smtClean="0">
                <a:solidFill>
                  <a:srgbClr val="FFFFFF"/>
                </a:solidFill>
                <a:latin typeface="Garamond"/>
                <a:ea typeface="Wingdings"/>
                <a:cs typeface="Garamond"/>
                <a:sym typeface="Wingdings"/>
              </a:rPr>
              <a:t>Babbidge</a:t>
            </a:r>
            <a:r>
              <a:rPr lang="en-US" sz="6600" dirty="0" smtClean="0">
                <a:solidFill>
                  <a:srgbClr val="FFFFFF"/>
                </a:solidFill>
                <a:latin typeface="Garamond"/>
                <a:ea typeface="Wingdings"/>
                <a:cs typeface="Garamond"/>
                <a:sym typeface="Wingdings"/>
              </a:rPr>
              <a:t> Library  </a:t>
            </a:r>
            <a:r>
              <a:rPr lang="en-US" sz="6600" dirty="0" smtClean="0">
                <a:solidFill>
                  <a:srgbClr val="FFFFFF"/>
                </a:solidFill>
                <a:latin typeface="Wingdings"/>
                <a:ea typeface="Wingdings"/>
                <a:cs typeface="Wingdings"/>
                <a:sym typeface="Wingdings"/>
              </a:rPr>
              <a:t></a:t>
            </a:r>
            <a:r>
              <a:rPr lang="en-US" sz="6600" dirty="0">
                <a:solidFill>
                  <a:srgbClr val="FFFFFF"/>
                </a:solidFill>
                <a:latin typeface="Garamond"/>
                <a:cs typeface="Garamond"/>
                <a:sym typeface="Wingdings"/>
              </a:rPr>
              <a:t> </a:t>
            </a:r>
            <a:r>
              <a:rPr lang="en-US" sz="6600" dirty="0" smtClean="0">
                <a:solidFill>
                  <a:srgbClr val="FFFFFF"/>
                </a:solidFill>
                <a:latin typeface="Garamond"/>
                <a:cs typeface="Garamond"/>
                <a:sym typeface="Wingdings"/>
              </a:rPr>
              <a:t>(860) 486-5143</a:t>
            </a:r>
            <a:endParaRPr lang="en-US" sz="6600" dirty="0">
              <a:solidFill>
                <a:srgbClr val="FFFFFF"/>
              </a:solidFill>
              <a:latin typeface="Garamond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4596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3" y="4746625"/>
            <a:ext cx="46085760" cy="5257800"/>
          </a:xfrm>
        </p:spPr>
        <p:txBody>
          <a:bodyPr/>
          <a:lstStyle/>
          <a:p>
            <a:r>
              <a:rPr lang="en-US" dirty="0" smtClean="0"/>
              <a:t>How Disputes </a:t>
            </a:r>
            <a:r>
              <a:rPr lang="en-US" dirty="0"/>
              <a:t>G</a:t>
            </a:r>
            <a:r>
              <a:rPr lang="en-US" dirty="0" smtClean="0"/>
              <a:t>et Addressed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323" y="10544810"/>
            <a:ext cx="22625053" cy="2942905"/>
          </a:xfrm>
        </p:spPr>
        <p:txBody>
          <a:bodyPr/>
          <a:lstStyle/>
          <a:p>
            <a:r>
              <a:rPr lang="en-US" dirty="0" smtClean="0"/>
              <a:t>Way </a:t>
            </a:r>
            <a:r>
              <a:rPr lang="en-US" dirty="0" smtClean="0"/>
              <a:t>constituents </a:t>
            </a:r>
            <a:r>
              <a:rPr lang="en-US" dirty="0" smtClean="0"/>
              <a:t>are organized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0323" y="13487715"/>
            <a:ext cx="22625053" cy="18175925"/>
          </a:xfrm>
        </p:spPr>
        <p:txBody>
          <a:bodyPr/>
          <a:lstStyle/>
          <a:p>
            <a:r>
              <a:rPr lang="en-US" dirty="0" smtClean="0">
                <a:solidFill>
                  <a:srgbClr val="000090"/>
                </a:solidFill>
              </a:rPr>
              <a:t>Unions, collective bargaining</a:t>
            </a:r>
          </a:p>
          <a:p>
            <a:r>
              <a:rPr lang="en-US" dirty="0" smtClean="0">
                <a:solidFill>
                  <a:srgbClr val="000090"/>
                </a:solidFill>
              </a:rPr>
              <a:t>Shared governance</a:t>
            </a:r>
          </a:p>
          <a:p>
            <a:r>
              <a:rPr lang="en-US" dirty="0" smtClean="0">
                <a:solidFill>
                  <a:srgbClr val="000090"/>
                </a:solidFill>
              </a:rPr>
              <a:t>Governmental regulations and laws</a:t>
            </a:r>
          </a:p>
          <a:p>
            <a:r>
              <a:rPr lang="en-US" dirty="0" smtClean="0">
                <a:solidFill>
                  <a:srgbClr val="000090"/>
                </a:solidFill>
              </a:rPr>
              <a:t>Multi-</a:t>
            </a:r>
            <a:r>
              <a:rPr lang="en-US" dirty="0" smtClean="0">
                <a:solidFill>
                  <a:srgbClr val="000090"/>
                </a:solidFill>
              </a:rPr>
              <a:t>institutional </a:t>
            </a:r>
            <a:r>
              <a:rPr lang="en-US" dirty="0" smtClean="0">
                <a:solidFill>
                  <a:srgbClr val="000090"/>
                </a:solidFill>
              </a:rPr>
              <a:t>organizations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12146" y="10544810"/>
            <a:ext cx="22633940" cy="2942905"/>
          </a:xfrm>
        </p:spPr>
        <p:txBody>
          <a:bodyPr/>
          <a:lstStyle/>
          <a:p>
            <a:r>
              <a:rPr lang="en-US" dirty="0" smtClean="0"/>
              <a:t>Legitimacy and trust in: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12146" y="13487715"/>
            <a:ext cx="22633940" cy="18175925"/>
          </a:xfrm>
        </p:spPr>
        <p:txBody>
          <a:bodyPr/>
          <a:lstStyle/>
          <a:p>
            <a:r>
              <a:rPr lang="en-US" dirty="0" smtClean="0">
                <a:solidFill>
                  <a:srgbClr val="000090"/>
                </a:solidFill>
              </a:rPr>
              <a:t>Grievance panels</a:t>
            </a:r>
          </a:p>
          <a:p>
            <a:r>
              <a:rPr lang="en-US" dirty="0" smtClean="0">
                <a:solidFill>
                  <a:srgbClr val="000090"/>
                </a:solidFill>
              </a:rPr>
              <a:t>Administrative review</a:t>
            </a:r>
          </a:p>
          <a:p>
            <a:r>
              <a:rPr lang="en-US" dirty="0" smtClean="0">
                <a:solidFill>
                  <a:srgbClr val="000090"/>
                </a:solidFill>
              </a:rPr>
              <a:t>Peer review</a:t>
            </a:r>
          </a:p>
          <a:p>
            <a:r>
              <a:rPr lang="en-US" dirty="0" smtClean="0">
                <a:solidFill>
                  <a:srgbClr val="000090"/>
                </a:solidFill>
              </a:rPr>
              <a:t>Courts/OIA</a:t>
            </a:r>
          </a:p>
          <a:p>
            <a:r>
              <a:rPr lang="en-US" dirty="0" smtClean="0">
                <a:solidFill>
                  <a:srgbClr val="000090"/>
                </a:solidFill>
              </a:rPr>
              <a:t>Organized efforts, protests, resolutions, advocacy</a:t>
            </a:r>
          </a:p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51206400" cy="2591594"/>
          </a:xfrm>
          <a:prstGeom prst="rect">
            <a:avLst/>
          </a:prstGeom>
          <a:solidFill>
            <a:srgbClr val="100A5B"/>
          </a:solidFill>
          <a:ln>
            <a:solidFill>
              <a:srgbClr val="100A5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 descr="2lineleftwhite.ep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4886" y="297605"/>
            <a:ext cx="6618514" cy="198839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1729388" y="367963"/>
            <a:ext cx="38252400" cy="163121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0000" dirty="0" smtClean="0">
                <a:solidFill>
                  <a:srgbClr val="FFFFFF"/>
                </a:solidFill>
                <a:latin typeface="Garamond"/>
                <a:cs typeface="Garamond"/>
              </a:rPr>
              <a:t>	Ombuds Office 			</a:t>
            </a:r>
            <a:r>
              <a:rPr lang="en-US" sz="6600" dirty="0" smtClean="0">
                <a:solidFill>
                  <a:srgbClr val="FFFFFF"/>
                </a:solidFill>
                <a:latin typeface="Garamond"/>
                <a:ea typeface="Wingdings"/>
                <a:cs typeface="Garamond"/>
                <a:sym typeface="Wingdings"/>
              </a:rPr>
              <a:t></a:t>
            </a:r>
            <a:r>
              <a:rPr lang="en-US" sz="10000" dirty="0" smtClean="0">
                <a:solidFill>
                  <a:srgbClr val="FFFFFF"/>
                </a:solidFill>
                <a:latin typeface="Garamond"/>
                <a:ea typeface="Wingdings"/>
                <a:cs typeface="Garamond"/>
                <a:sym typeface="Wingdings"/>
              </a:rPr>
              <a:t> </a:t>
            </a:r>
            <a:r>
              <a:rPr lang="en-US" sz="6600" dirty="0" smtClean="0">
                <a:solidFill>
                  <a:srgbClr val="FFFFFF"/>
                </a:solidFill>
                <a:latin typeface="Garamond"/>
                <a:ea typeface="Wingdings"/>
                <a:cs typeface="Garamond"/>
                <a:sym typeface="Wingdings"/>
              </a:rPr>
              <a:t>2-191 Homer </a:t>
            </a:r>
            <a:r>
              <a:rPr lang="en-US" sz="6600" dirty="0" err="1" smtClean="0">
                <a:solidFill>
                  <a:srgbClr val="FFFFFF"/>
                </a:solidFill>
                <a:latin typeface="Garamond"/>
                <a:ea typeface="Wingdings"/>
                <a:cs typeface="Garamond"/>
                <a:sym typeface="Wingdings"/>
              </a:rPr>
              <a:t>Babbidge</a:t>
            </a:r>
            <a:r>
              <a:rPr lang="en-US" sz="6600" dirty="0" smtClean="0">
                <a:solidFill>
                  <a:srgbClr val="FFFFFF"/>
                </a:solidFill>
                <a:latin typeface="Garamond"/>
                <a:ea typeface="Wingdings"/>
                <a:cs typeface="Garamond"/>
                <a:sym typeface="Wingdings"/>
              </a:rPr>
              <a:t> Library  </a:t>
            </a:r>
            <a:r>
              <a:rPr lang="en-US" sz="6600" dirty="0" smtClean="0">
                <a:solidFill>
                  <a:srgbClr val="FFFFFF"/>
                </a:solidFill>
                <a:latin typeface="Wingdings"/>
                <a:ea typeface="Wingdings"/>
                <a:cs typeface="Wingdings"/>
                <a:sym typeface="Wingdings"/>
              </a:rPr>
              <a:t></a:t>
            </a:r>
            <a:r>
              <a:rPr lang="en-US" sz="6600" dirty="0">
                <a:solidFill>
                  <a:srgbClr val="FFFFFF"/>
                </a:solidFill>
                <a:latin typeface="Garamond"/>
                <a:cs typeface="Garamond"/>
                <a:sym typeface="Wingdings"/>
              </a:rPr>
              <a:t> </a:t>
            </a:r>
            <a:r>
              <a:rPr lang="en-US" sz="6600" dirty="0" smtClean="0">
                <a:solidFill>
                  <a:srgbClr val="FFFFFF"/>
                </a:solidFill>
                <a:latin typeface="Garamond"/>
                <a:cs typeface="Garamond"/>
                <a:sym typeface="Wingdings"/>
              </a:rPr>
              <a:t>(860) 486-5143</a:t>
            </a:r>
            <a:endParaRPr lang="en-US" sz="6600" dirty="0">
              <a:solidFill>
                <a:srgbClr val="FFFFFF"/>
              </a:solidFill>
              <a:latin typeface="Garamond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90966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Channels Enhance One Another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17900" dirty="0" smtClean="0"/>
              <a:t>Assisted</a:t>
            </a:r>
            <a:endParaRPr lang="en-US" sz="17900" dirty="0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51206400" cy="2591594"/>
          </a:xfrm>
          <a:prstGeom prst="rect">
            <a:avLst/>
          </a:prstGeom>
          <a:solidFill>
            <a:srgbClr val="100A5B"/>
          </a:solidFill>
          <a:ln>
            <a:solidFill>
              <a:srgbClr val="100A5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4" name="Picture 13" descr="2lineleftwhite.ep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4886" y="297605"/>
            <a:ext cx="6618514" cy="1988395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1729388" y="367963"/>
            <a:ext cx="38252400" cy="163121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0000" dirty="0" smtClean="0">
                <a:solidFill>
                  <a:srgbClr val="FFFFFF"/>
                </a:solidFill>
                <a:latin typeface="Garamond"/>
                <a:cs typeface="Garamond"/>
              </a:rPr>
              <a:t>	Ombuds Office 			</a:t>
            </a:r>
            <a:r>
              <a:rPr lang="en-US" sz="6600" dirty="0" smtClean="0">
                <a:solidFill>
                  <a:srgbClr val="FFFFFF"/>
                </a:solidFill>
                <a:latin typeface="Garamond"/>
                <a:ea typeface="Wingdings"/>
                <a:cs typeface="Garamond"/>
                <a:sym typeface="Wingdings"/>
              </a:rPr>
              <a:t></a:t>
            </a:r>
            <a:r>
              <a:rPr lang="en-US" sz="10000" dirty="0" smtClean="0">
                <a:solidFill>
                  <a:srgbClr val="FFFFFF"/>
                </a:solidFill>
                <a:latin typeface="Garamond"/>
                <a:ea typeface="Wingdings"/>
                <a:cs typeface="Garamond"/>
                <a:sym typeface="Wingdings"/>
              </a:rPr>
              <a:t> </a:t>
            </a:r>
            <a:r>
              <a:rPr lang="en-US" sz="6600" dirty="0" smtClean="0">
                <a:solidFill>
                  <a:srgbClr val="FFFFFF"/>
                </a:solidFill>
                <a:latin typeface="Garamond"/>
                <a:ea typeface="Wingdings"/>
                <a:cs typeface="Garamond"/>
                <a:sym typeface="Wingdings"/>
              </a:rPr>
              <a:t>2-191 Homer </a:t>
            </a:r>
            <a:r>
              <a:rPr lang="en-US" sz="6600" dirty="0" err="1" smtClean="0">
                <a:solidFill>
                  <a:srgbClr val="FFFFFF"/>
                </a:solidFill>
                <a:latin typeface="Garamond"/>
                <a:ea typeface="Wingdings"/>
                <a:cs typeface="Garamond"/>
                <a:sym typeface="Wingdings"/>
              </a:rPr>
              <a:t>Babbidge</a:t>
            </a:r>
            <a:r>
              <a:rPr lang="en-US" sz="6600" dirty="0" smtClean="0">
                <a:solidFill>
                  <a:srgbClr val="FFFFFF"/>
                </a:solidFill>
                <a:latin typeface="Garamond"/>
                <a:ea typeface="Wingdings"/>
                <a:cs typeface="Garamond"/>
                <a:sym typeface="Wingdings"/>
              </a:rPr>
              <a:t> Library  </a:t>
            </a:r>
            <a:r>
              <a:rPr lang="en-US" sz="6600" dirty="0" smtClean="0">
                <a:solidFill>
                  <a:srgbClr val="FFFFFF"/>
                </a:solidFill>
                <a:latin typeface="Wingdings"/>
                <a:ea typeface="Wingdings"/>
                <a:cs typeface="Wingdings"/>
                <a:sym typeface="Wingdings"/>
              </a:rPr>
              <a:t></a:t>
            </a:r>
            <a:r>
              <a:rPr lang="en-US" sz="6600" dirty="0">
                <a:solidFill>
                  <a:srgbClr val="FFFFFF"/>
                </a:solidFill>
                <a:latin typeface="Garamond"/>
                <a:cs typeface="Garamond"/>
                <a:sym typeface="Wingdings"/>
              </a:rPr>
              <a:t> </a:t>
            </a:r>
            <a:r>
              <a:rPr lang="en-US" sz="6600" dirty="0" smtClean="0">
                <a:solidFill>
                  <a:srgbClr val="FFFFFF"/>
                </a:solidFill>
                <a:latin typeface="Garamond"/>
                <a:cs typeface="Garamond"/>
                <a:sym typeface="Wingdings"/>
              </a:rPr>
              <a:t>(860) 486-5143</a:t>
            </a:r>
            <a:endParaRPr lang="en-US" sz="6600" dirty="0">
              <a:solidFill>
                <a:srgbClr val="FFFFFF"/>
              </a:solidFill>
              <a:latin typeface="Garamond"/>
              <a:cs typeface="Garamond"/>
            </a:endParaRPr>
          </a:p>
        </p:txBody>
      </p:sp>
      <p:sp>
        <p:nvSpPr>
          <p:cNvPr id="19" name="Notched Right Arrow 18"/>
          <p:cNvSpPr/>
          <p:nvPr/>
        </p:nvSpPr>
        <p:spPr>
          <a:xfrm>
            <a:off x="11668340" y="18454116"/>
            <a:ext cx="2204388" cy="484632"/>
          </a:xfrm>
          <a:prstGeom prst="notchedRightArrow">
            <a:avLst/>
          </a:prstGeom>
          <a:solidFill>
            <a:srgbClr val="F79646"/>
          </a:solidFill>
          <a:ln>
            <a:solidFill>
              <a:srgbClr val="F7964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Notched Right Arrow 19"/>
          <p:cNvSpPr/>
          <p:nvPr/>
        </p:nvSpPr>
        <p:spPr>
          <a:xfrm rot="2105581">
            <a:off x="10784299" y="21939326"/>
            <a:ext cx="2204388" cy="484632"/>
          </a:xfrm>
          <a:prstGeom prst="notchedRightArrow">
            <a:avLst/>
          </a:prstGeom>
          <a:solidFill>
            <a:srgbClr val="F79646"/>
          </a:solidFill>
          <a:ln>
            <a:solidFill>
              <a:srgbClr val="F7964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Notched Right Arrow 20"/>
          <p:cNvSpPr/>
          <p:nvPr/>
        </p:nvSpPr>
        <p:spPr>
          <a:xfrm rot="19916432">
            <a:off x="10829778" y="14997684"/>
            <a:ext cx="2204388" cy="484632"/>
          </a:xfrm>
          <a:prstGeom prst="notchedRightArrow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14630400" y="13186677"/>
            <a:ext cx="78486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dirty="0" smtClean="0">
                <a:solidFill>
                  <a:srgbClr val="000090"/>
                </a:solidFill>
              </a:rPr>
              <a:t>Unassisted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7373600" y="17526000"/>
            <a:ext cx="62484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dirty="0" smtClean="0">
                <a:solidFill>
                  <a:srgbClr val="000090"/>
                </a:solidFill>
              </a:rPr>
              <a:t>Advocacy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4630400" y="23180242"/>
            <a:ext cx="78486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dirty="0" smtClean="0">
                <a:solidFill>
                  <a:srgbClr val="000090"/>
                </a:solidFill>
              </a:rPr>
              <a:t>Adjudicative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6042600" y="21719178"/>
            <a:ext cx="78486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dirty="0">
                <a:solidFill>
                  <a:srgbClr val="000090"/>
                </a:solidFill>
              </a:rPr>
              <a:t>A</a:t>
            </a:r>
            <a:r>
              <a:rPr lang="en-US" sz="11500" dirty="0" smtClean="0">
                <a:solidFill>
                  <a:srgbClr val="000090"/>
                </a:solidFill>
              </a:rPr>
              <a:t>ssisted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0995600" y="12424930"/>
            <a:ext cx="765048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800" dirty="0" smtClean="0"/>
              <a:t>Advocacy</a:t>
            </a:r>
            <a:endParaRPr lang="en-US" sz="13800" dirty="0"/>
          </a:p>
        </p:txBody>
      </p:sp>
      <p:sp>
        <p:nvSpPr>
          <p:cNvPr id="28" name="TextBox 27"/>
          <p:cNvSpPr txBox="1"/>
          <p:nvPr/>
        </p:nvSpPr>
        <p:spPr>
          <a:xfrm>
            <a:off x="29184600" y="12424930"/>
            <a:ext cx="9753599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800" dirty="0" smtClean="0"/>
              <a:t>Adjudicative</a:t>
            </a:r>
            <a:endParaRPr lang="en-US" sz="13800" dirty="0"/>
          </a:p>
        </p:txBody>
      </p:sp>
      <p:sp>
        <p:nvSpPr>
          <p:cNvPr id="29" name="Notched Right Arrow 28"/>
          <p:cNvSpPr/>
          <p:nvPr/>
        </p:nvSpPr>
        <p:spPr>
          <a:xfrm rot="3932911">
            <a:off x="33428174" y="16663225"/>
            <a:ext cx="4006688" cy="1020944"/>
          </a:xfrm>
          <a:prstGeom prst="notchedRightArrow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Notched Right Arrow 17"/>
          <p:cNvSpPr/>
          <p:nvPr/>
        </p:nvSpPr>
        <p:spPr>
          <a:xfrm rot="6949458">
            <a:off x="42270361" y="16653907"/>
            <a:ext cx="4006688" cy="1020944"/>
          </a:xfrm>
          <a:prstGeom prst="notchedRightArrow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52688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Employee </a:t>
            </a:r>
            <a:r>
              <a:rPr lang="en-US" dirty="0" smtClean="0"/>
              <a:t>Use of Multiple Channels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idx="1"/>
          </p:nvPr>
        </p:nvSpPr>
        <p:spPr>
          <a:xfrm>
            <a:off x="2560320" y="7061520"/>
            <a:ext cx="22625053" cy="4368480"/>
          </a:xfrm>
        </p:spPr>
        <p:txBody>
          <a:bodyPr/>
          <a:lstStyle/>
          <a:p>
            <a:pPr algn="ctr"/>
            <a:r>
              <a:rPr lang="en-US" dirty="0" smtClean="0"/>
              <a:t>Upside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half" idx="2"/>
          </p:nvPr>
        </p:nvSpPr>
        <p:spPr>
          <a:xfrm>
            <a:off x="2571144" y="12573000"/>
            <a:ext cx="22625053" cy="1817592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000090"/>
                </a:solidFill>
              </a:rPr>
              <a:t>People are more likely to pursue dispute resolution earlier when more choices are available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3"/>
          </p:nvPr>
        </p:nvSpPr>
        <p:spPr>
          <a:xfrm>
            <a:off x="26012143" y="7061520"/>
            <a:ext cx="22633940" cy="4368480"/>
          </a:xfrm>
        </p:spPr>
        <p:txBody>
          <a:bodyPr/>
          <a:lstStyle/>
          <a:p>
            <a:pPr algn="ctr"/>
            <a:r>
              <a:rPr lang="en-US" dirty="0" smtClean="0"/>
              <a:t>Downside</a:t>
            </a:r>
            <a:endParaRPr lang="en-US" dirty="0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4"/>
          </p:nvPr>
        </p:nvSpPr>
        <p:spPr>
          <a:xfrm>
            <a:off x="26670000" y="12573000"/>
            <a:ext cx="22633940" cy="18175925"/>
          </a:xfrm>
        </p:spPr>
        <p:txBody>
          <a:bodyPr/>
          <a:lstStyle/>
          <a:p>
            <a:r>
              <a:rPr lang="en-US" dirty="0" smtClean="0">
                <a:solidFill>
                  <a:srgbClr val="000090"/>
                </a:solidFill>
              </a:rPr>
              <a:t>Multi-door problem</a:t>
            </a:r>
          </a:p>
          <a:p>
            <a:r>
              <a:rPr lang="en-US" dirty="0" smtClean="0">
                <a:solidFill>
                  <a:srgbClr val="000090"/>
                </a:solidFill>
              </a:rPr>
              <a:t>Forum shopping</a:t>
            </a:r>
          </a:p>
          <a:p>
            <a:r>
              <a:rPr lang="en-US" dirty="0" smtClean="0">
                <a:solidFill>
                  <a:srgbClr val="000090"/>
                </a:solidFill>
              </a:rPr>
              <a:t>Risk of elevated sanctions</a:t>
            </a:r>
          </a:p>
          <a:p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51206400" cy="2591594"/>
          </a:xfrm>
          <a:prstGeom prst="rect">
            <a:avLst/>
          </a:prstGeom>
          <a:solidFill>
            <a:srgbClr val="100A5B"/>
          </a:solidFill>
          <a:ln>
            <a:solidFill>
              <a:srgbClr val="100A5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 descr="2lineleftwhite.ep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4886" y="297605"/>
            <a:ext cx="6618514" cy="1988395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1729388" y="367963"/>
            <a:ext cx="38252400" cy="163121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0000" dirty="0" smtClean="0">
                <a:solidFill>
                  <a:srgbClr val="FFFFFF"/>
                </a:solidFill>
                <a:latin typeface="Garamond"/>
                <a:cs typeface="Garamond"/>
              </a:rPr>
              <a:t>	Ombuds Office 			</a:t>
            </a:r>
            <a:r>
              <a:rPr lang="en-US" sz="6600" dirty="0" smtClean="0">
                <a:solidFill>
                  <a:srgbClr val="FFFFFF"/>
                </a:solidFill>
                <a:latin typeface="Garamond"/>
                <a:ea typeface="Wingdings"/>
                <a:cs typeface="Garamond"/>
                <a:sym typeface="Wingdings"/>
              </a:rPr>
              <a:t></a:t>
            </a:r>
            <a:r>
              <a:rPr lang="en-US" sz="10000" dirty="0" smtClean="0">
                <a:solidFill>
                  <a:srgbClr val="FFFFFF"/>
                </a:solidFill>
                <a:latin typeface="Garamond"/>
                <a:ea typeface="Wingdings"/>
                <a:cs typeface="Garamond"/>
                <a:sym typeface="Wingdings"/>
              </a:rPr>
              <a:t> </a:t>
            </a:r>
            <a:r>
              <a:rPr lang="en-US" sz="6600" dirty="0" smtClean="0">
                <a:solidFill>
                  <a:srgbClr val="FFFFFF"/>
                </a:solidFill>
                <a:latin typeface="Garamond"/>
                <a:ea typeface="Wingdings"/>
                <a:cs typeface="Garamond"/>
                <a:sym typeface="Wingdings"/>
              </a:rPr>
              <a:t>2-191 Homer </a:t>
            </a:r>
            <a:r>
              <a:rPr lang="en-US" sz="6600" dirty="0" err="1" smtClean="0">
                <a:solidFill>
                  <a:srgbClr val="FFFFFF"/>
                </a:solidFill>
                <a:latin typeface="Garamond"/>
                <a:ea typeface="Wingdings"/>
                <a:cs typeface="Garamond"/>
                <a:sym typeface="Wingdings"/>
              </a:rPr>
              <a:t>Babbidge</a:t>
            </a:r>
            <a:r>
              <a:rPr lang="en-US" sz="6600" dirty="0" smtClean="0">
                <a:solidFill>
                  <a:srgbClr val="FFFFFF"/>
                </a:solidFill>
                <a:latin typeface="Garamond"/>
                <a:ea typeface="Wingdings"/>
                <a:cs typeface="Garamond"/>
                <a:sym typeface="Wingdings"/>
              </a:rPr>
              <a:t> Library  </a:t>
            </a:r>
            <a:r>
              <a:rPr lang="en-US" sz="6600" dirty="0" smtClean="0">
                <a:solidFill>
                  <a:srgbClr val="FFFFFF"/>
                </a:solidFill>
                <a:latin typeface="Wingdings"/>
                <a:ea typeface="Wingdings"/>
                <a:cs typeface="Wingdings"/>
                <a:sym typeface="Wingdings"/>
              </a:rPr>
              <a:t></a:t>
            </a:r>
            <a:r>
              <a:rPr lang="en-US" sz="6600" dirty="0">
                <a:solidFill>
                  <a:srgbClr val="FFFFFF"/>
                </a:solidFill>
                <a:latin typeface="Garamond"/>
                <a:cs typeface="Garamond"/>
                <a:sym typeface="Wingdings"/>
              </a:rPr>
              <a:t> </a:t>
            </a:r>
            <a:r>
              <a:rPr lang="en-US" sz="6600" dirty="0" smtClean="0">
                <a:solidFill>
                  <a:srgbClr val="FFFFFF"/>
                </a:solidFill>
                <a:latin typeface="Garamond"/>
                <a:cs typeface="Garamond"/>
                <a:sym typeface="Wingdings"/>
              </a:rPr>
              <a:t>(860) 486-5143</a:t>
            </a:r>
            <a:endParaRPr lang="en-US" sz="6600" dirty="0">
              <a:solidFill>
                <a:srgbClr val="FFFFFF"/>
              </a:solidFill>
              <a:latin typeface="Garamond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65334115"/>
      </p:ext>
    </p:extLst>
  </p:cSld>
  <p:clrMapOvr>
    <a:masterClrMapping/>
  </p:clrMapOvr>
</p:sld>
</file>

<file path=ppt/theme/theme1.xml><?xml version="1.0" encoding="utf-8"?>
<a:theme xmlns:a="http://schemas.openxmlformats.org/drawingml/2006/main" name="UConn Ombuds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UConn Ombuds template.potx</Template>
  <TotalTime>484</TotalTime>
  <Words>218</Words>
  <Application>Microsoft Macintosh PowerPoint</Application>
  <PresentationFormat>Custom</PresentationFormat>
  <Paragraphs>47</Paragraphs>
  <Slides>5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UConn Ombuds template</vt:lpstr>
      <vt:lpstr>Early and Effective Dispute Resolution</vt:lpstr>
      <vt:lpstr>Dispute Resolution Channels</vt:lpstr>
      <vt:lpstr>How Disputes Get Addressed</vt:lpstr>
      <vt:lpstr>Channels Enhance One Another</vt:lpstr>
      <vt:lpstr>Employee Use of Multiple Channels</vt:lpstr>
    </vt:vector>
  </TitlesOfParts>
  <Company>University of Connecticut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Office 2004 Test Drive User</dc:creator>
  <cp:lastModifiedBy>Jenna Brown</cp:lastModifiedBy>
  <cp:revision>14</cp:revision>
  <dcterms:created xsi:type="dcterms:W3CDTF">2013-04-09T21:30:23Z</dcterms:created>
  <dcterms:modified xsi:type="dcterms:W3CDTF">2013-04-09T21:32:49Z</dcterms:modified>
</cp:coreProperties>
</file>