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6" r:id="rId2"/>
    <p:sldId id="286" r:id="rId3"/>
    <p:sldId id="283" r:id="rId4"/>
    <p:sldId id="262" r:id="rId5"/>
    <p:sldId id="274" r:id="rId6"/>
    <p:sldId id="275" r:id="rId7"/>
    <p:sldId id="276" r:id="rId8"/>
    <p:sldId id="277" r:id="rId9"/>
    <p:sldId id="278" r:id="rId10"/>
    <p:sldId id="281" r:id="rId11"/>
    <p:sldId id="288" r:id="rId12"/>
    <p:sldId id="289" r:id="rId13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UOS Stephenso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213A"/>
    <a:srgbClr val="2A196F"/>
    <a:srgbClr val="FF66CC"/>
    <a:srgbClr val="FFFFFF"/>
    <a:srgbClr val="0099CC"/>
    <a:srgbClr val="0099FF"/>
    <a:srgbClr val="33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0F242427-C35F-4FC3-A80D-475C79C35A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75854A0-EF8B-4D7E-A838-55AF5E2318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UOS Stephenson" pitchFamily="-12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DCDB2E-53A4-42F7-BD63-7F84F706025C}" type="slidenum">
              <a:rPr lang="en-GB"/>
              <a:pPr/>
              <a:t>1</a:t>
            </a:fld>
            <a:endParaRPr lang="en-GB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11781-7D3D-4D50-9ADB-14AFEC22D06D}" type="slidenum">
              <a:rPr lang="en-GB"/>
              <a:pPr/>
              <a:t>11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628A68-2659-448E-9C5A-150866322E40}" type="slidenum">
              <a:rPr lang="en-GB"/>
              <a:pPr/>
              <a:t>2</a:t>
            </a:fld>
            <a:endParaRPr lang="en-GB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9F039F-D487-4CF6-BE4B-EE6E5CAD59D5}" type="slidenum">
              <a:rPr lang="en-GB"/>
              <a:pPr/>
              <a:t>3</a:t>
            </a:fld>
            <a:endParaRPr lang="en-GB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11781-7D3D-4D50-9ADB-14AFEC22D06D}" type="slidenum">
              <a:rPr lang="en-GB"/>
              <a:pPr/>
              <a:t>4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11781-7D3D-4D50-9ADB-14AFEC22D06D}" type="slidenum">
              <a:rPr lang="en-GB"/>
              <a:pPr/>
              <a:t>5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11781-7D3D-4D50-9ADB-14AFEC22D06D}" type="slidenum">
              <a:rPr lang="en-GB"/>
              <a:pPr/>
              <a:t>6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11781-7D3D-4D50-9ADB-14AFEC22D06D}" type="slidenum">
              <a:rPr lang="en-GB"/>
              <a:pPr/>
              <a:t>7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11781-7D3D-4D50-9ADB-14AFEC22D06D}" type="slidenum">
              <a:rPr lang="en-GB"/>
              <a:pPr/>
              <a:t>8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UOS Stephenso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5854A0-EF8B-4D7E-A838-55AF5E2318A2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olour logo for blue powerpoint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75600" y="6165850"/>
            <a:ext cx="1133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"/>
            <a:ext cx="24193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010400" y="152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C8BB266-388E-49A1-8617-31F9EFEA49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8D4E8E-F1B4-4024-A20D-12F17BF0A35D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1A95E-D42B-4777-B17E-4EFED2C646B8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371600"/>
            <a:ext cx="20574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71600"/>
            <a:ext cx="60198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86BFB-D550-4D4C-AF6D-1D7B14F78FFE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DD719-2C87-4886-9B2D-909DB84D5ECC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4A21B-0D2A-41D7-B778-547825C25577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C1339B-9874-41DF-A5DE-9E3C9CCAD773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53212-F4CF-4251-9B7C-E2ACA717D0B3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0AB96-EDAE-4E8A-B3BC-F67ABDCDC7B3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49553-8C5B-4285-B85E-652D22FCDA78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A9E9E-525D-4DDF-BC60-EF24CA340556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73D53-91A6-46D2-9168-F93440E9C3FD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5117B-FFA9-4A06-92A5-FB3D553C09D4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3622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rgbClr val="FFFFFF"/>
                </a:solidFill>
                <a:latin typeface="TUOS Blake" pitchFamily="34" charset="0"/>
              </a:defRPr>
            </a:lvl1pPr>
          </a:lstStyle>
          <a:p>
            <a:pPr>
              <a:defRPr/>
            </a:pPr>
            <a:fld id="{657F68DC-8046-4D75-8528-7FF556783F86}" type="datetime1">
              <a:rPr lang="en-GB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553200"/>
            <a:ext cx="518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© The University of Sheffield</a:t>
            </a:r>
          </a:p>
        </p:txBody>
      </p:sp>
      <p:pic>
        <p:nvPicPr>
          <p:cNvPr id="2054" name="Picture 3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52400"/>
            <a:ext cx="24193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colour logo for blue powerpoint.GIF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75600" y="6165850"/>
            <a:ext cx="1133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/>
  <p:txStyles>
    <p:titleStyle>
      <a:lvl1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2pPr>
      <a:lvl3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3pPr>
      <a:lvl4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4pPr>
      <a:lvl5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Font typeface="TUOS Stephenson" pitchFamily="18" charset="0"/>
        <a:buChar char="•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TUOS Stephenson" pitchFamily="18" charset="0"/>
        <a:defRPr sz="14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Font typeface="TUOS Stephenson" pitchFamily="18" charset="0"/>
        <a:buChar char="•"/>
        <a:defRPr sz="9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f.ac.uk/ssd/sca/ind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f.ac.uk/ssid/procedures/complaint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f.ac.uk/ssd/sca/per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f.ac.uk/ssid/procedures/grid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Liz </a:t>
            </a:r>
            <a:r>
              <a:rPr lang="en-US" dirty="0" err="1" smtClean="0"/>
              <a:t>Buckton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800" dirty="0" smtClean="0"/>
              <a:t>Student Conduct and Appeals Office (SCA)</a:t>
            </a:r>
            <a:br>
              <a:rPr lang="en-US" sz="4800" dirty="0" smtClean="0"/>
            </a:br>
            <a:endParaRPr lang="en-US" sz="48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648200"/>
            <a:ext cx="8229600" cy="1295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ENOHE Conference</a:t>
            </a:r>
          </a:p>
          <a:p>
            <a:pPr eaLnBrk="1" hangingPunct="1"/>
            <a:r>
              <a:rPr lang="en-US" sz="2400" dirty="0" smtClean="0"/>
              <a:t>Oxford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(students)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49553-8C5B-4285-B85E-652D22FCDA78}" type="datetime1">
              <a:rPr lang="en-GB" smtClean="0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The University of Sheffield</a:t>
            </a:r>
            <a:endParaRPr lang="en-GB"/>
          </a:p>
        </p:txBody>
      </p:sp>
      <p:sp>
        <p:nvSpPr>
          <p:cNvPr id="5" name="Oval Callout 4"/>
          <p:cNvSpPr/>
          <p:nvPr/>
        </p:nvSpPr>
        <p:spPr bwMode="auto">
          <a:xfrm>
            <a:off x="971600" y="3645024"/>
            <a:ext cx="2592288" cy="1944216"/>
          </a:xfrm>
          <a:prstGeom prst="wedgeEllipseCallout">
            <a:avLst/>
          </a:prstGeom>
          <a:solidFill>
            <a:srgbClr val="FF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UOS Stephenson" pitchFamily="-128" charset="0"/>
              </a:rPr>
              <a:t>The Pilot should be extended</a:t>
            </a:r>
          </a:p>
        </p:txBody>
      </p:sp>
      <p:sp>
        <p:nvSpPr>
          <p:cNvPr id="7" name="Oval Callout 6"/>
          <p:cNvSpPr/>
          <p:nvPr/>
        </p:nvSpPr>
        <p:spPr bwMode="auto">
          <a:xfrm>
            <a:off x="3347864" y="2060848"/>
            <a:ext cx="2664296" cy="1512168"/>
          </a:xfrm>
          <a:prstGeom prst="wedgeEllipse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A  positive experience</a:t>
            </a:r>
            <a:endParaRPr lang="en-GB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6012160" y="3068960"/>
            <a:ext cx="2736304" cy="1944216"/>
          </a:xfrm>
          <a:prstGeom prst="wedgeEllipseCallou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UOS Stephenson" pitchFamily="-128" charset="0"/>
              </a:rPr>
              <a:t>The meeting felt very relaxed</a:t>
            </a:r>
          </a:p>
        </p:txBody>
      </p:sp>
      <p:sp>
        <p:nvSpPr>
          <p:cNvPr id="15" name="Cloud Callout 14"/>
          <p:cNvSpPr/>
          <p:nvPr/>
        </p:nvSpPr>
        <p:spPr bwMode="auto">
          <a:xfrm>
            <a:off x="467544" y="2276872"/>
            <a:ext cx="2088232" cy="1008112"/>
          </a:xfrm>
          <a:prstGeom prst="cloud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UOS Stephenson" pitchFamily="-128" charset="0"/>
              </a:rPr>
              <a:t>It went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rgbClr val="002060"/>
                </a:solidFill>
                <a:latin typeface="TUOS Stephenson" pitchFamily="-128" charset="0"/>
              </a:rPr>
              <a:t>   well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UOS Stephenson" pitchFamily="-128" charset="0"/>
              </a:rPr>
              <a:t>     </a:t>
            </a:r>
          </a:p>
        </p:txBody>
      </p:sp>
      <p:sp>
        <p:nvSpPr>
          <p:cNvPr id="16" name="Cloud Callout 15"/>
          <p:cNvSpPr/>
          <p:nvPr/>
        </p:nvSpPr>
        <p:spPr bwMode="auto">
          <a:xfrm>
            <a:off x="3851920" y="4869160"/>
            <a:ext cx="2232248" cy="864096"/>
          </a:xfrm>
          <a:prstGeom prst="cloudCallou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UOS Stephenson" pitchFamily="-128" charset="0"/>
              </a:rPr>
              <a:t>   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UOS Stephenson" pitchFamily="-128" charset="0"/>
              </a:rPr>
              <a:t>Helpful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98AC4-285D-46C6-A395-0E2713EFFECA}" type="datetime1">
              <a:rPr lang="en-GB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© The University of Sheffield</a:t>
            </a:r>
          </a:p>
        </p:txBody>
      </p:sp>
      <p:sp>
        <p:nvSpPr>
          <p:cNvPr id="614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560" y="1412776"/>
            <a:ext cx="8229600" cy="64807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Benefits of PERC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560" y="2534816"/>
            <a:ext cx="8229600" cy="327044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Talking things through can make a difference</a:t>
            </a:r>
          </a:p>
          <a:p>
            <a:pPr eaLnBrk="1" hangingPunct="1"/>
            <a:r>
              <a:rPr lang="en-US" sz="2800" dirty="0" smtClean="0"/>
              <a:t>Development opportunity for conciliators</a:t>
            </a:r>
          </a:p>
          <a:p>
            <a:pPr eaLnBrk="1" hangingPunct="1"/>
            <a:r>
              <a:rPr lang="en-US" sz="2800" dirty="0" smtClean="0"/>
              <a:t>Can stop issues becoming complaints</a:t>
            </a:r>
          </a:p>
          <a:p>
            <a:pPr eaLnBrk="1" hangingPunct="1"/>
            <a:r>
              <a:rPr lang="en-US" sz="2800" dirty="0" smtClean="0"/>
              <a:t>Fills a gap in provision</a:t>
            </a:r>
          </a:p>
          <a:p>
            <a:pPr eaLnBrk="1" hangingPunct="1"/>
            <a:r>
              <a:rPr lang="en-US" sz="2800" smtClean="0"/>
              <a:t>Low cost</a:t>
            </a:r>
            <a:endParaRPr lang="en-US" sz="2800" dirty="0" smtClean="0"/>
          </a:p>
          <a:p>
            <a:pPr eaLnBrk="1" hangingPunct="1">
              <a:buNone/>
            </a:pPr>
            <a:r>
              <a:rPr lang="en-US" sz="2800" dirty="0" smtClean="0"/>
              <a:t>	</a:t>
            </a:r>
          </a:p>
          <a:p>
            <a:pPr eaLnBrk="1" hangingPunct="1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				</a:t>
            </a:r>
            <a:r>
              <a:rPr lang="en-GB" sz="6000" dirty="0" smtClean="0"/>
              <a:t>?</a:t>
            </a:r>
            <a:endParaRPr lang="en-GB" sz="6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D4A21B-0D2A-41D7-B778-547825C25577}" type="datetime1">
              <a:rPr lang="en-GB" smtClean="0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The University of Sheffield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696AD20E-2A35-4670-BCC0-CD72AA57D48B}" type="datetime1">
              <a:rPr lang="en-GB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© The University of Sheffield</a:t>
            </a:r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SCA Website</a:t>
            </a:r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>
                <a:hlinkClick r:id="rId3"/>
              </a:rPr>
              <a:t>http://www.shef.ac.uk/ssd/sca/index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181ADFC-2FB3-480B-8997-3CA706D744BF}" type="datetime1">
              <a:rPr lang="en-GB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© The University of Sheffield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University of Sheffield</a:t>
            </a:r>
          </a:p>
        </p:txBody>
      </p:sp>
      <p:pic>
        <p:nvPicPr>
          <p:cNvPr id="9221" name="Picture 1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25638" y="2362200"/>
            <a:ext cx="5597525" cy="3733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98AC4-285D-46C6-A395-0E2713EFFECA}" type="datetime1">
              <a:rPr lang="en-GB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© The University of Sheffield</a:t>
            </a:r>
          </a:p>
        </p:txBody>
      </p:sp>
      <p:sp>
        <p:nvSpPr>
          <p:cNvPr id="614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371600"/>
            <a:ext cx="8229600" cy="90527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Student Complaints Procedure</a:t>
            </a:r>
            <a:br>
              <a:rPr lang="en-US" sz="36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hlinkClick r:id="rId3"/>
              </a:rPr>
              <a:t>http://www.shef.ac.uk/ssid/procedures/complaints</a:t>
            </a:r>
            <a:r>
              <a:rPr lang="en-US" sz="2400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560" y="2492896"/>
            <a:ext cx="8229600" cy="3387080"/>
          </a:xfrm>
        </p:spPr>
        <p:txBody>
          <a:bodyPr/>
          <a:lstStyle/>
          <a:p>
            <a:pPr eaLnBrk="1" hangingPunct="1">
              <a:buNone/>
            </a:pPr>
            <a:r>
              <a:rPr lang="en-US" sz="2800" dirty="0" smtClean="0"/>
              <a:t>A Four Stage Process</a:t>
            </a:r>
          </a:p>
          <a:p>
            <a:pPr eaLnBrk="1" hangingPunct="1"/>
            <a:r>
              <a:rPr lang="en-US" sz="2800" dirty="0" smtClean="0"/>
              <a:t>Informal stage</a:t>
            </a:r>
          </a:p>
          <a:p>
            <a:pPr eaLnBrk="1" hangingPunct="1"/>
            <a:r>
              <a:rPr lang="en-US" sz="2800" dirty="0" smtClean="0"/>
              <a:t>Stage 1 – Head of Department</a:t>
            </a:r>
          </a:p>
          <a:p>
            <a:pPr eaLnBrk="1" hangingPunct="1"/>
            <a:r>
              <a:rPr lang="en-US" sz="2800" dirty="0" smtClean="0"/>
              <a:t>Stage 2 – Faculty</a:t>
            </a:r>
          </a:p>
          <a:p>
            <a:pPr eaLnBrk="1" hangingPunct="1"/>
            <a:r>
              <a:rPr lang="en-US" sz="2800" dirty="0" smtClean="0"/>
              <a:t>Stage 3 – Case Review by a Pro-Vice-Chancellor, with the option of  a Case Review Panel being convened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98AC4-285D-46C6-A395-0E2713EFFECA}" type="datetime1">
              <a:rPr lang="en-GB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© The University of Sheffield</a:t>
            </a:r>
          </a:p>
        </p:txBody>
      </p:sp>
      <p:sp>
        <p:nvSpPr>
          <p:cNvPr id="614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371600"/>
            <a:ext cx="8229600" cy="90527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Pilot for the Early Resolution of Student Complaints (PERC)</a:t>
            </a:r>
            <a:br>
              <a:rPr lang="en-US" sz="3600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hlinkClick r:id="rId3"/>
              </a:rPr>
              <a:t>http://www.shef.ac.uk/ssd/sca/perc</a:t>
            </a:r>
            <a:r>
              <a:rPr lang="en-US" sz="2400" dirty="0" smtClean="0"/>
              <a:t>)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2996952"/>
            <a:ext cx="8229600" cy="309904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 one meeting discussion facilitated by a student volunteer conciliator, as part of the informal </a:t>
            </a:r>
            <a:r>
              <a:rPr lang="en-US" sz="2800" dirty="0" smtClean="0"/>
              <a:t>stage of the Complaints </a:t>
            </a:r>
            <a:r>
              <a:rPr lang="en-US" sz="2800" dirty="0" smtClean="0"/>
              <a:t>Procedure </a:t>
            </a:r>
          </a:p>
          <a:p>
            <a:pPr eaLnBrk="1" hangingPunct="1"/>
            <a:r>
              <a:rPr lang="en-US" sz="2800" dirty="0" smtClean="0"/>
              <a:t>Aim of stopping “issues” becoming complaints</a:t>
            </a:r>
          </a:p>
          <a:p>
            <a:pPr eaLnBrk="1" hangingPunct="1"/>
            <a:r>
              <a:rPr lang="en-US" sz="2800" dirty="0" smtClean="0"/>
              <a:t>Running during Semester Two 2012-13</a:t>
            </a:r>
          </a:p>
          <a:p>
            <a:pPr eaLnBrk="1" hangingPunct="1"/>
            <a:r>
              <a:rPr lang="en-US" sz="2800" dirty="0" smtClean="0"/>
              <a:t>Joint venture with the Students’ Union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98AC4-285D-46C6-A395-0E2713EFFECA}" type="datetime1">
              <a:rPr lang="en-GB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© The University of Sheffield</a:t>
            </a:r>
          </a:p>
        </p:txBody>
      </p:sp>
      <p:sp>
        <p:nvSpPr>
          <p:cNvPr id="614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371600"/>
            <a:ext cx="8229600" cy="90527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Recruitment and Training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560" y="1988840"/>
            <a:ext cx="8229600" cy="4179168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Recruitment of “engaged” volunteers </a:t>
            </a:r>
          </a:p>
          <a:p>
            <a:pPr eaLnBrk="1" hangingPunct="1"/>
            <a:r>
              <a:rPr lang="en-US" sz="2800" dirty="0" smtClean="0"/>
              <a:t>Training run over 2 consecutive mornings</a:t>
            </a:r>
          </a:p>
          <a:p>
            <a:pPr eaLnBrk="1" hangingPunct="1"/>
            <a:r>
              <a:rPr lang="en-US" sz="2800" dirty="0" smtClean="0"/>
              <a:t>Trainers drawn from HR and Student Services with backgrounds in mediation, mentoring, restorative justice and harassment networks</a:t>
            </a:r>
          </a:p>
          <a:p>
            <a:pPr eaLnBrk="1" hangingPunct="1"/>
            <a:r>
              <a:rPr lang="en-US" sz="2800" dirty="0" smtClean="0"/>
              <a:t>First day - skill building</a:t>
            </a:r>
          </a:p>
          <a:p>
            <a:pPr eaLnBrk="1" hangingPunct="1"/>
            <a:r>
              <a:rPr lang="en-US" sz="2800" dirty="0" smtClean="0"/>
              <a:t>Second day - putting skills into practice, trialing the conciliator script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98AC4-285D-46C6-A395-0E2713EFFECA}" type="datetime1">
              <a:rPr lang="en-GB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© The University of Sheffield</a:t>
            </a:r>
          </a:p>
        </p:txBody>
      </p:sp>
      <p:sp>
        <p:nvSpPr>
          <p:cNvPr id="614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560" y="1124744"/>
            <a:ext cx="8229600" cy="64807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Publicity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772816"/>
            <a:ext cx="8229600" cy="4323184"/>
          </a:xfrm>
        </p:spPr>
        <p:txBody>
          <a:bodyPr/>
          <a:lstStyle/>
          <a:p>
            <a:pPr eaLnBrk="1" hangingPunct="1"/>
            <a:r>
              <a:rPr lang="en-US" sz="2800" dirty="0" smtClean="0"/>
              <a:t>To targeted audiences </a:t>
            </a:r>
            <a:r>
              <a:rPr lang="en-US" sz="2800" dirty="0" err="1" smtClean="0"/>
              <a:t>eg</a:t>
            </a:r>
            <a:r>
              <a:rPr lang="en-US" sz="2800" dirty="0" smtClean="0"/>
              <a:t> Students’ Union,  Student Advice Centre, </a:t>
            </a:r>
            <a:r>
              <a:rPr lang="en-US" sz="2800" dirty="0" err="1" smtClean="0"/>
              <a:t>SSiD</a:t>
            </a:r>
            <a:r>
              <a:rPr lang="en-US" sz="2800" dirty="0" smtClean="0"/>
              <a:t> (the one-stop shop), academic departments and key service points</a:t>
            </a:r>
          </a:p>
          <a:p>
            <a:pPr eaLnBrk="1" hangingPunct="1"/>
            <a:r>
              <a:rPr lang="en-US" sz="2800" dirty="0" smtClean="0"/>
              <a:t>Dedicated web page</a:t>
            </a:r>
          </a:p>
          <a:p>
            <a:pPr eaLnBrk="1" hangingPunct="1"/>
            <a:r>
              <a:rPr lang="en-US" sz="2800" dirty="0" smtClean="0"/>
              <a:t>Google Site for sharing information</a:t>
            </a:r>
          </a:p>
          <a:p>
            <a:pPr eaLnBrk="1" hangingPunct="1"/>
            <a:r>
              <a:rPr lang="en-US" sz="2800" dirty="0" smtClean="0"/>
              <a:t>Info built into existing quick reference guides </a:t>
            </a:r>
            <a:r>
              <a:rPr lang="en-US" sz="2800" dirty="0" err="1" smtClean="0"/>
              <a:t>eg</a:t>
            </a:r>
            <a:r>
              <a:rPr lang="en-US" sz="2800" dirty="0" smtClean="0"/>
              <a:t> </a:t>
            </a:r>
            <a:r>
              <a:rPr lang="en-US" sz="2800" dirty="0" smtClean="0">
                <a:hlinkClick r:id="rId3"/>
              </a:rPr>
              <a:t>http://www.shef.ac.uk/ssid/procedures/grid</a:t>
            </a:r>
            <a:r>
              <a:rPr lang="en-US" sz="2800" dirty="0" smtClean="0"/>
              <a:t> </a:t>
            </a:r>
          </a:p>
          <a:p>
            <a:pPr eaLnBrk="1" hangingPunct="1">
              <a:buNone/>
            </a:pPr>
            <a:r>
              <a:rPr lang="en-US" sz="2800" dirty="0" smtClean="0"/>
              <a:t>	and added to the Complaints Form</a:t>
            </a:r>
          </a:p>
          <a:p>
            <a:pPr eaLnBrk="1" hangingPunct="1">
              <a:buNone/>
            </a:pPr>
            <a:r>
              <a:rPr lang="en-US" sz="2800" dirty="0" smtClean="0"/>
              <a:t>	</a:t>
            </a:r>
          </a:p>
          <a:p>
            <a:pPr eaLnBrk="1" hangingPunct="1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E998AC4-285D-46C6-A395-0E2713EFFECA}" type="datetime1">
              <a:rPr lang="en-GB"/>
              <a:pPr/>
              <a:t>05/04/2013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© The University of Sheffield</a:t>
            </a:r>
          </a:p>
        </p:txBody>
      </p:sp>
      <p:sp>
        <p:nvSpPr>
          <p:cNvPr id="614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1371600"/>
            <a:ext cx="8229600" cy="90527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Statistics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14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2420888"/>
            <a:ext cx="8229600" cy="367511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2 meetings of the project group</a:t>
            </a:r>
          </a:p>
          <a:p>
            <a:pPr eaLnBrk="1" hangingPunct="1"/>
            <a:r>
              <a:rPr lang="en-US" sz="2800" dirty="0" smtClean="0"/>
              <a:t>6 student volunteer </a:t>
            </a:r>
            <a:r>
              <a:rPr lang="en-US" sz="2800" dirty="0" smtClean="0"/>
              <a:t>conciliators</a:t>
            </a:r>
          </a:p>
          <a:p>
            <a:pPr eaLnBrk="1" hangingPunct="1"/>
            <a:r>
              <a:rPr lang="en-US" sz="2800" dirty="0" smtClean="0"/>
              <a:t>6 cases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Each conciliator allocated a mentor</a:t>
            </a:r>
          </a:p>
          <a:p>
            <a:pPr eaLnBrk="1" hangingPunct="1"/>
            <a:r>
              <a:rPr lang="en-US" sz="2800" dirty="0" smtClean="0"/>
              <a:t>£500 budget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(conciliators)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49553-8C5B-4285-B85E-652D22FCDA78}" type="datetime1">
              <a:rPr lang="en-GB" smtClean="0"/>
              <a:pPr>
                <a:defRPr/>
              </a:pPr>
              <a:t>05/04/2013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The University of Sheffield</a:t>
            </a:r>
            <a:endParaRPr lang="en-GB"/>
          </a:p>
        </p:txBody>
      </p:sp>
      <p:sp>
        <p:nvSpPr>
          <p:cNvPr id="5" name="Oval Callout 4"/>
          <p:cNvSpPr/>
          <p:nvPr/>
        </p:nvSpPr>
        <p:spPr bwMode="auto">
          <a:xfrm>
            <a:off x="1043608" y="3573016"/>
            <a:ext cx="3168352" cy="1944216"/>
          </a:xfrm>
          <a:prstGeom prst="wedgeEllipseCallout">
            <a:avLst/>
          </a:prstGeom>
          <a:solidFill>
            <a:srgbClr val="FF66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UOS Stephenson" pitchFamily="-128" charset="0"/>
              </a:rPr>
              <a:t>Training and script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UOS Stephenson" pitchFamily="-128" charset="0"/>
              </a:rPr>
              <a:t> came in really useful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UOS Stephenson" pitchFamily="-128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3203848" y="2060848"/>
            <a:ext cx="3456384" cy="1728192"/>
          </a:xfrm>
          <a:prstGeom prst="wedgeEllipse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The meeting felt informal and flowed well</a:t>
            </a:r>
            <a:endParaRPr lang="en-GB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6084168" y="3573016"/>
            <a:ext cx="2736304" cy="1152128"/>
          </a:xfrm>
          <a:prstGeom prst="wedgeEllipseCallout">
            <a:avLst/>
          </a:prstGeom>
          <a:solidFill>
            <a:srgbClr val="2A196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UOS Stephenson" pitchFamily="-128" charset="0"/>
              </a:rPr>
              <a:t>There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UOS Stephenson" pitchFamily="-128" charset="0"/>
              </a:rPr>
              <a:t> was no pressure</a:t>
            </a: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UOS Stephenson" pitchFamily="-128" charset="0"/>
              </a:rPr>
              <a:t> </a:t>
            </a:r>
          </a:p>
        </p:txBody>
      </p:sp>
      <p:sp>
        <p:nvSpPr>
          <p:cNvPr id="15" name="Cloud Callout 14"/>
          <p:cNvSpPr/>
          <p:nvPr/>
        </p:nvSpPr>
        <p:spPr bwMode="auto">
          <a:xfrm>
            <a:off x="179512" y="2276872"/>
            <a:ext cx="2664296" cy="1152128"/>
          </a:xfrm>
          <a:prstGeom prst="cloudCallou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rgbClr val="00213A"/>
                </a:solidFill>
                <a:effectLst/>
                <a:latin typeface="TUOS Stephenson" pitchFamily="-128" charset="0"/>
              </a:rPr>
              <a:t>My mentor was great</a:t>
            </a:r>
          </a:p>
        </p:txBody>
      </p:sp>
      <p:sp>
        <p:nvSpPr>
          <p:cNvPr id="16" name="Cloud Callout 15"/>
          <p:cNvSpPr/>
          <p:nvPr/>
        </p:nvSpPr>
        <p:spPr bwMode="auto">
          <a:xfrm>
            <a:off x="4283968" y="4941168"/>
            <a:ext cx="2448272" cy="864096"/>
          </a:xfrm>
          <a:prstGeom prst="cloudCallou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TUOS Stephenson" pitchFamily="-128" charset="0"/>
              </a:rPr>
              <a:t>Enjoyable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uos_ppt_template_colour">
  <a:themeElements>
    <a:clrScheme name="Custom 1">
      <a:dk1>
        <a:srgbClr val="FCFBE3"/>
      </a:dk1>
      <a:lt1>
        <a:srgbClr val="FFFFFF"/>
      </a:lt1>
      <a:dk2>
        <a:srgbClr val="336699"/>
      </a:dk2>
      <a:lt2>
        <a:srgbClr val="FFFF33"/>
      </a:lt2>
      <a:accent1>
        <a:srgbClr val="FFFF00"/>
      </a:accent1>
      <a:accent2>
        <a:srgbClr val="B5B5B5"/>
      </a:accent2>
      <a:accent3>
        <a:srgbClr val="ADB8CA"/>
      </a:accent3>
      <a:accent4>
        <a:srgbClr val="DADADA"/>
      </a:accent4>
      <a:accent5>
        <a:srgbClr val="FFFFAA"/>
      </a:accent5>
      <a:accent6>
        <a:srgbClr val="A4A4A4"/>
      </a:accent6>
      <a:hlink>
        <a:srgbClr val="FFFFFF"/>
      </a:hlink>
      <a:folHlink>
        <a:srgbClr val="FFFF00"/>
      </a:folHlink>
    </a:clrScheme>
    <a:fontScheme name="Office Theme">
      <a:majorFont>
        <a:latin typeface="TUOS Stephenson"/>
        <a:ea typeface=""/>
        <a:cs typeface=""/>
      </a:majorFont>
      <a:minorFont>
        <a:latin typeface="TUOS Bla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lnDef>
  </a:objectDefaults>
  <a:extraClrSchemeLst>
    <a:extraClrScheme>
      <a:clrScheme name="Office Theme 1">
        <a:dk1>
          <a:srgbClr val="2A196F"/>
        </a:dk1>
        <a:lt1>
          <a:srgbClr val="F9FFA2"/>
        </a:lt1>
        <a:dk2>
          <a:srgbClr val="00B3EF"/>
        </a:dk2>
        <a:lt2>
          <a:srgbClr val="FCFBE3"/>
        </a:lt2>
        <a:accent1>
          <a:srgbClr val="FFFF00"/>
        </a:accent1>
        <a:accent2>
          <a:srgbClr val="B5B5B5"/>
        </a:accent2>
        <a:accent3>
          <a:srgbClr val="FBFFCE"/>
        </a:accent3>
        <a:accent4>
          <a:srgbClr val="22145E"/>
        </a:accent4>
        <a:accent5>
          <a:srgbClr val="FFFFAA"/>
        </a:accent5>
        <a:accent6>
          <a:srgbClr val="A4A4A4"/>
        </a:accent6>
        <a:hlink>
          <a:srgbClr val="00B4F0"/>
        </a:hlink>
        <a:folHlink>
          <a:srgbClr val="FF00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tuos_ppt_template_colour</Template>
  <TotalTime>516</TotalTime>
  <Words>376</Words>
  <Application>Microsoft Office PowerPoint</Application>
  <PresentationFormat>On-screen Show (4:3)</PresentationFormat>
  <Paragraphs>94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tuos_ppt_template_colour</vt:lpstr>
      <vt:lpstr>Liz Buckton  Student Conduct and Appeals Office (SCA) </vt:lpstr>
      <vt:lpstr>The SCA Website</vt:lpstr>
      <vt:lpstr>The University of Sheffield</vt:lpstr>
      <vt:lpstr>Student Complaints Procedure (http://www.shef.ac.uk/ssid/procedures/complaints)    </vt:lpstr>
      <vt:lpstr>Pilot for the Early Resolution of Student Complaints (PERC) (http://www.shef.ac.uk/ssd/sca/perc)    </vt:lpstr>
      <vt:lpstr>Recruitment and Training   </vt:lpstr>
      <vt:lpstr>Publicity  </vt:lpstr>
      <vt:lpstr>Statistics  </vt:lpstr>
      <vt:lpstr>Feedback (conciliators) </vt:lpstr>
      <vt:lpstr>Feedback (students) </vt:lpstr>
      <vt:lpstr>Benefits of PERC  </vt:lpstr>
      <vt:lpstr>Next Steps</vt:lpstr>
    </vt:vector>
  </TitlesOfParts>
  <Manager>Design team</Manager>
  <Company>Univeristy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University PowerPoint Template</dc:title>
  <dc:subject>PowerPoint template</dc:subject>
  <dc:creator>Admin</dc:creator>
  <cp:keywords>tuos, sheffield, university, powerpoint, ppt, template, i-d, 2005, colour, dmc</cp:keywords>
  <dc:description>Please use this template for all your screen presentation requirements - adapting as necessary to the audience and facility in which it might be seen._x000d_
_x000d_
© 2005  The Univeristy of Sheffield</dc:description>
  <cp:lastModifiedBy>Ad1lfb</cp:lastModifiedBy>
  <cp:revision>50</cp:revision>
  <cp:lastPrinted>2005-02-24T11:31:10Z</cp:lastPrinted>
  <dcterms:created xsi:type="dcterms:W3CDTF">2011-12-13T16:49:42Z</dcterms:created>
  <dcterms:modified xsi:type="dcterms:W3CDTF">2013-04-05T14:36:56Z</dcterms:modified>
  <cp:category>templates, identity</cp:category>
</cp:coreProperties>
</file>