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83" r:id="rId3"/>
    <p:sldId id="284" r:id="rId4"/>
    <p:sldId id="260" r:id="rId5"/>
    <p:sldId id="270" r:id="rId6"/>
    <p:sldId id="289" r:id="rId7"/>
    <p:sldId id="285" r:id="rId8"/>
    <p:sldId id="261" r:id="rId9"/>
    <p:sldId id="264" r:id="rId10"/>
    <p:sldId id="266" r:id="rId11"/>
    <p:sldId id="262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A5A"/>
    <a:srgbClr val="379BB4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iasan01\Data\shared\Staff%20Folders\Vytenis%20Folder\Annual%20Report%202012\stats%20for%20annual%20report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79BB4"/>
            </a:solidFill>
          </c:spPr>
          <c:explosion val="1"/>
          <c:dLbls>
            <c:dLbl>
              <c:idx val="0"/>
              <c:layout>
                <c:manualLayout>
                  <c:x val="-0.18281627296587927"/>
                  <c:y val="0.12899458661417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731561679790025"/>
                  <c:y val="-0.108221948818897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25131233595802E-3"/>
                  <c:y val="-8.45706200787401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1654937664041995"/>
                  <c:y val="-9.39404527559055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798704068241468"/>
                  <c:y val="0.147705462598425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Record of universities in OIA Decisions</c:v>
                </c:pt>
                <c:pt idx="1">
                  <c:v>Judicial Review of OIA Decisions</c:v>
                </c:pt>
                <c:pt idx="2">
                  <c:v>Student perceptions of complaints handling</c:v>
                </c:pt>
                <c:pt idx="3">
                  <c:v>Public Trust of Professions</c:v>
                </c:pt>
                <c:pt idx="4">
                  <c:v>Overall student satisfaction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73355690897709E-2"/>
          <c:y val="3.2100713764044435E-2"/>
          <c:w val="0.71581111091408567"/>
          <c:h val="0.89546744350809837"/>
        </c:manualLayout>
      </c:layout>
      <c:barChart>
        <c:barDir val="col"/>
        <c:grouping val="stacked"/>
        <c:varyColors val="0"/>
        <c:ser>
          <c:idx val="0"/>
          <c:order val="0"/>
          <c:tx>
            <c:v>Wales</c:v>
          </c:tx>
          <c:spPr>
            <a:solidFill>
              <a:srgbClr val="379BB4"/>
            </a:solidFill>
          </c:spPr>
          <c:invertIfNegative val="0"/>
          <c:dLbls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Sheet2!$B$2:$B$9</c:f>
              <c:numCache>
                <c:formatCode>General</c:formatCode>
                <c:ptCount val="8"/>
                <c:pt idx="0">
                  <c:v>34</c:v>
                </c:pt>
                <c:pt idx="1">
                  <c:v>42</c:v>
                </c:pt>
                <c:pt idx="2">
                  <c:v>52</c:v>
                </c:pt>
                <c:pt idx="3">
                  <c:v>41</c:v>
                </c:pt>
                <c:pt idx="4">
                  <c:v>76</c:v>
                </c:pt>
                <c:pt idx="5">
                  <c:v>56</c:v>
                </c:pt>
                <c:pt idx="6">
                  <c:v>114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v>England</c:v>
          </c:tx>
          <c:spPr>
            <a:solidFill>
              <a:srgbClr val="AF0A5A"/>
            </a:solidFill>
          </c:spPr>
          <c:invertIfNegative val="0"/>
          <c:dLbls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Sheet2!$C$2:$C$9</c:f>
              <c:numCache>
                <c:formatCode>General</c:formatCode>
                <c:ptCount val="8"/>
                <c:pt idx="0">
                  <c:v>508</c:v>
                </c:pt>
                <c:pt idx="1">
                  <c:v>544</c:v>
                </c:pt>
                <c:pt idx="2">
                  <c:v>682</c:v>
                </c:pt>
                <c:pt idx="3">
                  <c:v>859</c:v>
                </c:pt>
                <c:pt idx="4">
                  <c:v>931</c:v>
                </c:pt>
                <c:pt idx="5">
                  <c:v>1285</c:v>
                </c:pt>
                <c:pt idx="6">
                  <c:v>1491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v>Combined for England and Wales</c:v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strRef>
                  <c:f>Sheet2!$E$2</c:f>
                  <c:strCache>
                    <c:ptCount val="1"/>
                    <c:pt idx="0">
                      <c:v>542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Sheet2!$E$3</c:f>
                  <c:strCache>
                    <c:ptCount val="1"/>
                    <c:pt idx="0">
                      <c:v>586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Sheet2!$E$4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Sheet2!$E$5</c:f>
                  <c:strCache>
                    <c:ptCount val="1"/>
                    <c:pt idx="0">
                      <c:v>900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Sheet2!$E$6</c:f>
                  <c:strCache>
                    <c:ptCount val="1"/>
                    <c:pt idx="0">
                      <c:v>1007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Sheet2!$E$7</c:f>
                  <c:strCache>
                    <c:ptCount val="1"/>
                    <c:pt idx="0">
                      <c:v>1341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Sheet2!$E$8</c:f>
                  <c:strCache>
                    <c:ptCount val="1"/>
                    <c:pt idx="0">
                      <c:v>1605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40088293826710819"/>
                </c:manualLayout>
              </c:layout>
              <c:tx>
                <c:strRef>
                  <c:f>Sheet2!$E$9</c:f>
                  <c:strCache>
                    <c:ptCount val="1"/>
                    <c:pt idx="0">
                      <c:v>Over 2000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Sheet2!$D$2:$D$9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83520"/>
        <c:axId val="109485056"/>
      </c:barChart>
      <c:catAx>
        <c:axId val="1094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485056"/>
        <c:crosses val="autoZero"/>
        <c:auto val="1"/>
        <c:lblAlgn val="ctr"/>
        <c:lblOffset val="100"/>
        <c:noMultiLvlLbl val="0"/>
      </c:catAx>
      <c:valAx>
        <c:axId val="109485056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48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04142439871959"/>
          <c:y val="0.40060143590602865"/>
          <c:w val="0.21401022624879673"/>
          <c:h val="0.3549270937108991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F0A5A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4"/>
              <c:layout/>
              <c:tx>
                <c:strRef>
                  <c:f>Sheet1!$E$3</c:f>
                  <c:strCache>
                    <c:ptCount val="1"/>
                    <c:pt idx="0">
                      <c:v>Around 1800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Sheet1!$A$1:$E$1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Sheet1!$A$2:$E$2</c:f>
              <c:numCache>
                <c:formatCode>General</c:formatCode>
                <c:ptCount val="5"/>
                <c:pt idx="0">
                  <c:v>786</c:v>
                </c:pt>
                <c:pt idx="1">
                  <c:v>886</c:v>
                </c:pt>
                <c:pt idx="2">
                  <c:v>825</c:v>
                </c:pt>
                <c:pt idx="3">
                  <c:v>1443</c:v>
                </c:pt>
                <c:pt idx="4">
                  <c:v>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06912"/>
        <c:axId val="108808448"/>
      </c:barChart>
      <c:catAx>
        <c:axId val="1088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08448"/>
        <c:crosses val="autoZero"/>
        <c:auto val="1"/>
        <c:lblAlgn val="ctr"/>
        <c:lblOffset val="100"/>
        <c:noMultiLvlLbl val="0"/>
      </c:catAx>
      <c:valAx>
        <c:axId val="10880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8069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F0A5A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Stats!$AE$5:$AE$13</c:f>
              <c:strCache>
                <c:ptCount val="9"/>
                <c:pt idx="0">
                  <c:v>Academic status</c:v>
                </c:pt>
                <c:pt idx="1">
                  <c:v>Service Issue (Contract)</c:v>
                </c:pt>
                <c:pt idx="2">
                  <c:v>Academic Misconduct, Plagiarism &amp; Cheating</c:v>
                </c:pt>
                <c:pt idx="3">
                  <c:v>Financial</c:v>
                </c:pt>
                <c:pt idx="4">
                  <c:v>Other</c:v>
                </c:pt>
                <c:pt idx="5">
                  <c:v>Discrimination &amp; Human Rights</c:v>
                </c:pt>
                <c:pt idx="6">
                  <c:v>Disciplinary matters (not academic)</c:v>
                </c:pt>
                <c:pt idx="7">
                  <c:v>Welfare &amp; Accommodation</c:v>
                </c:pt>
                <c:pt idx="8">
                  <c:v>Admission</c:v>
                </c:pt>
              </c:strCache>
            </c:strRef>
          </c:cat>
          <c:val>
            <c:numRef>
              <c:f>Stats!$AG$5:$AG$13</c:f>
              <c:numCache>
                <c:formatCode>0%</c:formatCode>
                <c:ptCount val="9"/>
                <c:pt idx="0">
                  <c:v>0.71494518176572419</c:v>
                </c:pt>
                <c:pt idx="1">
                  <c:v>8.9440276976341604E-2</c:v>
                </c:pt>
                <c:pt idx="2">
                  <c:v>6.0011540680900172E-2</c:v>
                </c:pt>
                <c:pt idx="3">
                  <c:v>3.2313906520484707E-2</c:v>
                </c:pt>
                <c:pt idx="4">
                  <c:v>2.8274668205424121E-2</c:v>
                </c:pt>
                <c:pt idx="5">
                  <c:v>2.7120600115406807E-2</c:v>
                </c:pt>
                <c:pt idx="6">
                  <c:v>2.4812463935372186E-2</c:v>
                </c:pt>
                <c:pt idx="7">
                  <c:v>1.2694748990190421E-2</c:v>
                </c:pt>
                <c:pt idx="8">
                  <c:v>1.03866128101558E-2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54272"/>
        <c:axId val="109314816"/>
      </c:barChart>
      <c:catAx>
        <c:axId val="10885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9314816"/>
        <c:crosses val="autoZero"/>
        <c:auto val="1"/>
        <c:lblAlgn val="ctr"/>
        <c:lblOffset val="100"/>
        <c:noMultiLvlLbl val="0"/>
      </c:catAx>
      <c:valAx>
        <c:axId val="109314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885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379BB4"/>
                </a:solidFill>
              </a:defRPr>
            </a:pPr>
            <a:r>
              <a:rPr lang="en-GB" sz="2000" dirty="0" smtClean="0">
                <a:solidFill>
                  <a:srgbClr val="379BB4"/>
                </a:solidFill>
              </a:rPr>
              <a:t>Student</a:t>
            </a:r>
            <a:r>
              <a:rPr lang="en-GB" sz="2000" baseline="0" dirty="0" smtClean="0">
                <a:solidFill>
                  <a:srgbClr val="379BB4"/>
                </a:solidFill>
              </a:rPr>
              <a:t> level of agreement with the following statements</a:t>
            </a:r>
            <a:endParaRPr lang="en-GB" sz="2000" dirty="0">
              <a:solidFill>
                <a:srgbClr val="379BB4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6301615454723322"/>
          <c:y val="0.20479346900263901"/>
          <c:w val="0.50625581916660189"/>
          <c:h val="0.69321484408334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5 - Agree Strongly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The university tried to resolve the complaint/appeal/case</c:v>
                </c:pt>
                <c:pt idx="1">
                  <c:v>I had all the help I needed during the proceedings</c:v>
                </c:pt>
                <c:pt idx="2">
                  <c:v>The university dealt with my casewithin a reasonable time</c:v>
                </c:pt>
                <c:pt idx="3">
                  <c:v>I felt supported during the proceedings</c:v>
                </c:pt>
                <c:pt idx="4">
                  <c:v>The issue was taken seriously by my university</c:v>
                </c:pt>
                <c:pt idx="5">
                  <c:v>I was kept informed by the university of the progress of my matter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The university tried to resolve the complaint/appeal/case</c:v>
                </c:pt>
                <c:pt idx="1">
                  <c:v>I had all the help I needed during the proceedings</c:v>
                </c:pt>
                <c:pt idx="2">
                  <c:v>The university dealt with my casewithin a reasonable time</c:v>
                </c:pt>
                <c:pt idx="3">
                  <c:v>I felt supported during the proceedings</c:v>
                </c:pt>
                <c:pt idx="4">
                  <c:v>The issue was taken seriously by my university</c:v>
                </c:pt>
                <c:pt idx="5">
                  <c:v>I was kept informed by the university of the progress of my matter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The university tried to resolve the complaint/appeal/case</c:v>
                </c:pt>
                <c:pt idx="1">
                  <c:v>I had all the help I needed during the proceedings</c:v>
                </c:pt>
                <c:pt idx="2">
                  <c:v>The university dealt with my casewithin a reasonable time</c:v>
                </c:pt>
                <c:pt idx="3">
                  <c:v>I felt supported during the proceedings</c:v>
                </c:pt>
                <c:pt idx="4">
                  <c:v>The issue was taken seriously by my university</c:v>
                </c:pt>
                <c:pt idx="5">
                  <c:v>I was kept informed by the university of the progress of my matter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13</c:v>
                </c:pt>
                <c:pt idx="1">
                  <c:v>9</c:v>
                </c:pt>
                <c:pt idx="2">
                  <c:v>11</c:v>
                </c:pt>
                <c:pt idx="3">
                  <c:v>6</c:v>
                </c:pt>
                <c:pt idx="4">
                  <c:v>11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The university tried to resolve the complaint/appeal/case</c:v>
                </c:pt>
                <c:pt idx="1">
                  <c:v>I had all the help I needed during the proceedings</c:v>
                </c:pt>
                <c:pt idx="2">
                  <c:v>The university dealt with my casewithin a reasonable time</c:v>
                </c:pt>
                <c:pt idx="3">
                  <c:v>I felt supported during the proceedings</c:v>
                </c:pt>
                <c:pt idx="4">
                  <c:v>The issue was taken seriously by my university</c:v>
                </c:pt>
                <c:pt idx="5">
                  <c:v>I was kept informed by the university of the progress of my matter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16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1 - Disagree Strongly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The university tried to resolve the complaint/appeal/case</c:v>
                </c:pt>
                <c:pt idx="1">
                  <c:v>I had all the help I needed during the proceedings</c:v>
                </c:pt>
                <c:pt idx="2">
                  <c:v>The university dealt with my casewithin a reasonable time</c:v>
                </c:pt>
                <c:pt idx="3">
                  <c:v>I felt supported during the proceedings</c:v>
                </c:pt>
                <c:pt idx="4">
                  <c:v>The issue was taken seriously by my university</c:v>
                </c:pt>
                <c:pt idx="5">
                  <c:v>I was kept informed by the university of the progress of my matter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66</c:v>
                </c:pt>
                <c:pt idx="1">
                  <c:v>67</c:v>
                </c:pt>
                <c:pt idx="2">
                  <c:v>64</c:v>
                </c:pt>
                <c:pt idx="3">
                  <c:v>75</c:v>
                </c:pt>
                <c:pt idx="4">
                  <c:v>58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70176"/>
        <c:axId val="31645696"/>
      </c:barChart>
      <c:catAx>
        <c:axId val="3157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645696"/>
        <c:crosses val="autoZero"/>
        <c:auto val="1"/>
        <c:lblAlgn val="ctr"/>
        <c:lblOffset val="100"/>
        <c:noMultiLvlLbl val="0"/>
      </c:catAx>
      <c:valAx>
        <c:axId val="31645696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570176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5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spPr>
            <a:solidFill>
              <a:srgbClr val="AF0A5A"/>
            </a:solidFill>
          </c:spPr>
          <c:val>
            <c:numRef>
              <c:f>Sheet1!$E$2:$E$143</c:f>
              <c:numCache>
                <c:formatCode>General</c:formatCode>
                <c:ptCount val="14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16</c:v>
                </c:pt>
                <c:pt idx="26">
                  <c:v>4</c:v>
                </c:pt>
                <c:pt idx="27">
                  <c:v>27</c:v>
                </c:pt>
                <c:pt idx="28">
                  <c:v>0</c:v>
                </c:pt>
                <c:pt idx="29">
                  <c:v>6</c:v>
                </c:pt>
                <c:pt idx="30">
                  <c:v>5</c:v>
                </c:pt>
                <c:pt idx="31">
                  <c:v>0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3</c:v>
                </c:pt>
                <c:pt idx="36">
                  <c:v>0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6</c:v>
                </c:pt>
                <c:pt idx="41">
                  <c:v>2</c:v>
                </c:pt>
                <c:pt idx="42">
                  <c:v>6</c:v>
                </c:pt>
                <c:pt idx="43">
                  <c:v>2</c:v>
                </c:pt>
                <c:pt idx="44">
                  <c:v>9</c:v>
                </c:pt>
                <c:pt idx="45">
                  <c:v>14</c:v>
                </c:pt>
                <c:pt idx="46">
                  <c:v>6</c:v>
                </c:pt>
                <c:pt idx="47">
                  <c:v>1</c:v>
                </c:pt>
                <c:pt idx="48">
                  <c:v>10</c:v>
                </c:pt>
                <c:pt idx="49">
                  <c:v>12</c:v>
                </c:pt>
                <c:pt idx="50">
                  <c:v>17</c:v>
                </c:pt>
                <c:pt idx="51">
                  <c:v>18</c:v>
                </c:pt>
                <c:pt idx="52">
                  <c:v>3</c:v>
                </c:pt>
                <c:pt idx="53">
                  <c:v>18</c:v>
                </c:pt>
                <c:pt idx="54">
                  <c:v>4</c:v>
                </c:pt>
                <c:pt idx="55">
                  <c:v>13</c:v>
                </c:pt>
                <c:pt idx="56">
                  <c:v>6</c:v>
                </c:pt>
                <c:pt idx="57">
                  <c:v>17</c:v>
                </c:pt>
                <c:pt idx="58">
                  <c:v>0</c:v>
                </c:pt>
                <c:pt idx="59">
                  <c:v>14</c:v>
                </c:pt>
                <c:pt idx="60">
                  <c:v>8</c:v>
                </c:pt>
                <c:pt idx="61">
                  <c:v>8</c:v>
                </c:pt>
                <c:pt idx="62">
                  <c:v>6</c:v>
                </c:pt>
                <c:pt idx="63">
                  <c:v>22</c:v>
                </c:pt>
                <c:pt idx="64">
                  <c:v>19</c:v>
                </c:pt>
                <c:pt idx="65">
                  <c:v>5</c:v>
                </c:pt>
                <c:pt idx="66">
                  <c:v>5</c:v>
                </c:pt>
                <c:pt idx="67">
                  <c:v>33</c:v>
                </c:pt>
                <c:pt idx="68">
                  <c:v>6</c:v>
                </c:pt>
                <c:pt idx="69">
                  <c:v>5</c:v>
                </c:pt>
                <c:pt idx="70">
                  <c:v>10</c:v>
                </c:pt>
                <c:pt idx="71">
                  <c:v>23</c:v>
                </c:pt>
                <c:pt idx="72">
                  <c:v>20</c:v>
                </c:pt>
                <c:pt idx="73">
                  <c:v>19</c:v>
                </c:pt>
                <c:pt idx="74">
                  <c:v>17</c:v>
                </c:pt>
                <c:pt idx="75">
                  <c:v>12</c:v>
                </c:pt>
                <c:pt idx="76">
                  <c:v>17</c:v>
                </c:pt>
                <c:pt idx="77">
                  <c:v>15</c:v>
                </c:pt>
                <c:pt idx="78">
                  <c:v>19</c:v>
                </c:pt>
                <c:pt idx="79">
                  <c:v>18</c:v>
                </c:pt>
                <c:pt idx="80">
                  <c:v>43</c:v>
                </c:pt>
                <c:pt idx="81">
                  <c:v>6</c:v>
                </c:pt>
                <c:pt idx="82">
                  <c:v>37</c:v>
                </c:pt>
                <c:pt idx="83">
                  <c:v>11</c:v>
                </c:pt>
                <c:pt idx="84">
                  <c:v>5</c:v>
                </c:pt>
                <c:pt idx="85">
                  <c:v>10</c:v>
                </c:pt>
                <c:pt idx="86">
                  <c:v>7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14</c:v>
                </c:pt>
                <c:pt idx="91">
                  <c:v>9</c:v>
                </c:pt>
                <c:pt idx="92">
                  <c:v>7</c:v>
                </c:pt>
                <c:pt idx="93">
                  <c:v>12</c:v>
                </c:pt>
                <c:pt idx="94">
                  <c:v>25</c:v>
                </c:pt>
                <c:pt idx="95">
                  <c:v>16</c:v>
                </c:pt>
                <c:pt idx="96">
                  <c:v>12</c:v>
                </c:pt>
                <c:pt idx="97">
                  <c:v>9</c:v>
                </c:pt>
                <c:pt idx="98">
                  <c:v>14</c:v>
                </c:pt>
                <c:pt idx="99">
                  <c:v>28</c:v>
                </c:pt>
                <c:pt idx="100">
                  <c:v>8</c:v>
                </c:pt>
                <c:pt idx="101">
                  <c:v>3</c:v>
                </c:pt>
                <c:pt idx="102">
                  <c:v>13</c:v>
                </c:pt>
                <c:pt idx="103">
                  <c:v>24</c:v>
                </c:pt>
                <c:pt idx="104">
                  <c:v>32</c:v>
                </c:pt>
                <c:pt idx="105">
                  <c:v>14</c:v>
                </c:pt>
                <c:pt idx="106">
                  <c:v>22</c:v>
                </c:pt>
                <c:pt idx="107">
                  <c:v>28</c:v>
                </c:pt>
                <c:pt idx="108">
                  <c:v>24</c:v>
                </c:pt>
                <c:pt idx="109">
                  <c:v>40</c:v>
                </c:pt>
                <c:pt idx="110">
                  <c:v>4</c:v>
                </c:pt>
                <c:pt idx="111">
                  <c:v>10</c:v>
                </c:pt>
                <c:pt idx="112">
                  <c:v>18</c:v>
                </c:pt>
                <c:pt idx="113">
                  <c:v>41</c:v>
                </c:pt>
                <c:pt idx="114">
                  <c:v>17</c:v>
                </c:pt>
                <c:pt idx="115">
                  <c:v>23</c:v>
                </c:pt>
                <c:pt idx="116">
                  <c:v>50</c:v>
                </c:pt>
                <c:pt idx="117">
                  <c:v>8</c:v>
                </c:pt>
                <c:pt idx="118">
                  <c:v>9</c:v>
                </c:pt>
                <c:pt idx="119">
                  <c:v>120</c:v>
                </c:pt>
                <c:pt idx="120">
                  <c:v>18</c:v>
                </c:pt>
                <c:pt idx="121">
                  <c:v>7</c:v>
                </c:pt>
                <c:pt idx="122">
                  <c:v>8</c:v>
                </c:pt>
                <c:pt idx="123">
                  <c:v>13</c:v>
                </c:pt>
                <c:pt idx="124">
                  <c:v>19</c:v>
                </c:pt>
                <c:pt idx="125">
                  <c:v>38</c:v>
                </c:pt>
                <c:pt idx="126">
                  <c:v>17</c:v>
                </c:pt>
                <c:pt idx="127">
                  <c:v>35</c:v>
                </c:pt>
                <c:pt idx="128">
                  <c:v>59</c:v>
                </c:pt>
                <c:pt idx="129">
                  <c:v>29</c:v>
                </c:pt>
                <c:pt idx="130">
                  <c:v>13</c:v>
                </c:pt>
                <c:pt idx="131">
                  <c:v>26</c:v>
                </c:pt>
                <c:pt idx="132">
                  <c:v>15</c:v>
                </c:pt>
                <c:pt idx="133">
                  <c:v>31</c:v>
                </c:pt>
                <c:pt idx="134">
                  <c:v>24</c:v>
                </c:pt>
                <c:pt idx="135">
                  <c:v>17</c:v>
                </c:pt>
                <c:pt idx="136">
                  <c:v>31</c:v>
                </c:pt>
                <c:pt idx="137">
                  <c:v>21</c:v>
                </c:pt>
                <c:pt idx="138">
                  <c:v>26</c:v>
                </c:pt>
                <c:pt idx="139">
                  <c:v>34</c:v>
                </c:pt>
                <c:pt idx="140">
                  <c:v>35</c:v>
                </c:pt>
                <c:pt idx="141">
                  <c:v>92</c:v>
                </c:pt>
              </c:numCache>
            </c:numRef>
          </c:val>
        </c:ser>
        <c:ser>
          <c:idx val="1"/>
          <c:order val="1"/>
          <c:spPr>
            <a:noFill/>
            <a:ln w="25400">
              <a:noFill/>
            </a:ln>
          </c:spPr>
          <c:val>
            <c:numRef>
              <c:f>Sheet1!$F$2:$F$143</c:f>
              <c:numCache>
                <c:formatCode>General</c:formatCode>
                <c:ptCount val="142"/>
                <c:pt idx="0">
                  <c:v>0.315</c:v>
                </c:pt>
                <c:pt idx="1">
                  <c:v>0.63</c:v>
                </c:pt>
                <c:pt idx="2">
                  <c:v>0.94500000000000006</c:v>
                </c:pt>
                <c:pt idx="3">
                  <c:v>1.26</c:v>
                </c:pt>
                <c:pt idx="4">
                  <c:v>1.575</c:v>
                </c:pt>
                <c:pt idx="5">
                  <c:v>1.89</c:v>
                </c:pt>
                <c:pt idx="6">
                  <c:v>2.2050000000000001</c:v>
                </c:pt>
                <c:pt idx="7">
                  <c:v>2.52</c:v>
                </c:pt>
                <c:pt idx="8">
                  <c:v>2.835</c:v>
                </c:pt>
                <c:pt idx="9">
                  <c:v>3.15</c:v>
                </c:pt>
                <c:pt idx="10">
                  <c:v>3.4649999999999999</c:v>
                </c:pt>
                <c:pt idx="11">
                  <c:v>3.78</c:v>
                </c:pt>
                <c:pt idx="12">
                  <c:v>4.0949999999999998</c:v>
                </c:pt>
                <c:pt idx="13">
                  <c:v>4.41</c:v>
                </c:pt>
                <c:pt idx="14">
                  <c:v>4.7250000000000005</c:v>
                </c:pt>
                <c:pt idx="15">
                  <c:v>5.0400000000000009</c:v>
                </c:pt>
                <c:pt idx="16">
                  <c:v>5.3550000000000013</c:v>
                </c:pt>
                <c:pt idx="17">
                  <c:v>5.6700000000000017</c:v>
                </c:pt>
                <c:pt idx="18">
                  <c:v>5.9850000000000021</c:v>
                </c:pt>
                <c:pt idx="19">
                  <c:v>6.3000000000000025</c:v>
                </c:pt>
                <c:pt idx="20">
                  <c:v>6.6150000000000029</c:v>
                </c:pt>
                <c:pt idx="21">
                  <c:v>6.9300000000000033</c:v>
                </c:pt>
                <c:pt idx="22">
                  <c:v>7.2450000000000037</c:v>
                </c:pt>
                <c:pt idx="23">
                  <c:v>7.5600000000000041</c:v>
                </c:pt>
                <c:pt idx="24">
                  <c:v>7.8750000000000044</c:v>
                </c:pt>
                <c:pt idx="25">
                  <c:v>8.1900000000000048</c:v>
                </c:pt>
                <c:pt idx="26">
                  <c:v>8.5050000000000043</c:v>
                </c:pt>
                <c:pt idx="27">
                  <c:v>8.8200000000000038</c:v>
                </c:pt>
                <c:pt idx="28">
                  <c:v>9.1350000000000033</c:v>
                </c:pt>
                <c:pt idx="29">
                  <c:v>9.4500000000000028</c:v>
                </c:pt>
                <c:pt idx="30">
                  <c:v>9.7650000000000023</c:v>
                </c:pt>
                <c:pt idx="31">
                  <c:v>10.080000000000002</c:v>
                </c:pt>
                <c:pt idx="32">
                  <c:v>10.395000000000001</c:v>
                </c:pt>
                <c:pt idx="33">
                  <c:v>10.71</c:v>
                </c:pt>
                <c:pt idx="34">
                  <c:v>11.025</c:v>
                </c:pt>
                <c:pt idx="35">
                  <c:v>11.34</c:v>
                </c:pt>
                <c:pt idx="36">
                  <c:v>11.654999999999999</c:v>
                </c:pt>
                <c:pt idx="37">
                  <c:v>11.969999999999999</c:v>
                </c:pt>
                <c:pt idx="38">
                  <c:v>12.284999999999998</c:v>
                </c:pt>
                <c:pt idx="39">
                  <c:v>12.599999999999998</c:v>
                </c:pt>
                <c:pt idx="40">
                  <c:v>12.914999999999997</c:v>
                </c:pt>
                <c:pt idx="41">
                  <c:v>13.229999999999997</c:v>
                </c:pt>
                <c:pt idx="42">
                  <c:v>13.544999999999996</c:v>
                </c:pt>
                <c:pt idx="43">
                  <c:v>13.859999999999996</c:v>
                </c:pt>
                <c:pt idx="44">
                  <c:v>14.174999999999995</c:v>
                </c:pt>
                <c:pt idx="45">
                  <c:v>14.489999999999995</c:v>
                </c:pt>
                <c:pt idx="46">
                  <c:v>14.804999999999994</c:v>
                </c:pt>
                <c:pt idx="47">
                  <c:v>15.119999999999994</c:v>
                </c:pt>
                <c:pt idx="48">
                  <c:v>15.434999999999993</c:v>
                </c:pt>
                <c:pt idx="49">
                  <c:v>15.749999999999993</c:v>
                </c:pt>
                <c:pt idx="50">
                  <c:v>16.064999999999994</c:v>
                </c:pt>
                <c:pt idx="51">
                  <c:v>16.379999999999995</c:v>
                </c:pt>
                <c:pt idx="52">
                  <c:v>16.694999999999997</c:v>
                </c:pt>
                <c:pt idx="53">
                  <c:v>17.009999999999998</c:v>
                </c:pt>
                <c:pt idx="54">
                  <c:v>17.324999999999999</c:v>
                </c:pt>
                <c:pt idx="55">
                  <c:v>17.64</c:v>
                </c:pt>
                <c:pt idx="56">
                  <c:v>17.955000000000002</c:v>
                </c:pt>
                <c:pt idx="57">
                  <c:v>18.270000000000003</c:v>
                </c:pt>
                <c:pt idx="58">
                  <c:v>18.585000000000004</c:v>
                </c:pt>
                <c:pt idx="59">
                  <c:v>18.900000000000006</c:v>
                </c:pt>
                <c:pt idx="60">
                  <c:v>19.215000000000007</c:v>
                </c:pt>
                <c:pt idx="61">
                  <c:v>19.530000000000008</c:v>
                </c:pt>
                <c:pt idx="62">
                  <c:v>19.84500000000001</c:v>
                </c:pt>
                <c:pt idx="63">
                  <c:v>20.160000000000011</c:v>
                </c:pt>
                <c:pt idx="64">
                  <c:v>20.475000000000012</c:v>
                </c:pt>
                <c:pt idx="65">
                  <c:v>20.790000000000013</c:v>
                </c:pt>
                <c:pt idx="66">
                  <c:v>21.105000000000015</c:v>
                </c:pt>
                <c:pt idx="67">
                  <c:v>21.420000000000016</c:v>
                </c:pt>
                <c:pt idx="68">
                  <c:v>21.735000000000017</c:v>
                </c:pt>
                <c:pt idx="69">
                  <c:v>22.050000000000018</c:v>
                </c:pt>
                <c:pt idx="70">
                  <c:v>22.36500000000002</c:v>
                </c:pt>
                <c:pt idx="71">
                  <c:v>22.680000000000021</c:v>
                </c:pt>
                <c:pt idx="72">
                  <c:v>22.995000000000022</c:v>
                </c:pt>
                <c:pt idx="73">
                  <c:v>23.310000000000024</c:v>
                </c:pt>
                <c:pt idx="74">
                  <c:v>23.625000000000025</c:v>
                </c:pt>
                <c:pt idx="75">
                  <c:v>23.940000000000026</c:v>
                </c:pt>
                <c:pt idx="76">
                  <c:v>24.255000000000027</c:v>
                </c:pt>
                <c:pt idx="77">
                  <c:v>24.570000000000029</c:v>
                </c:pt>
                <c:pt idx="78">
                  <c:v>24.88500000000003</c:v>
                </c:pt>
                <c:pt idx="79">
                  <c:v>25.200000000000031</c:v>
                </c:pt>
                <c:pt idx="80">
                  <c:v>25.515000000000033</c:v>
                </c:pt>
                <c:pt idx="81">
                  <c:v>25.830000000000034</c:v>
                </c:pt>
                <c:pt idx="82">
                  <c:v>26.145000000000035</c:v>
                </c:pt>
                <c:pt idx="83">
                  <c:v>26.460000000000036</c:v>
                </c:pt>
                <c:pt idx="84">
                  <c:v>26.775000000000038</c:v>
                </c:pt>
                <c:pt idx="85">
                  <c:v>27.090000000000039</c:v>
                </c:pt>
                <c:pt idx="86">
                  <c:v>27.40500000000004</c:v>
                </c:pt>
                <c:pt idx="87">
                  <c:v>27.720000000000041</c:v>
                </c:pt>
                <c:pt idx="88">
                  <c:v>28.035000000000043</c:v>
                </c:pt>
                <c:pt idx="89">
                  <c:v>28.350000000000044</c:v>
                </c:pt>
                <c:pt idx="90">
                  <c:v>28.665000000000045</c:v>
                </c:pt>
                <c:pt idx="91">
                  <c:v>28.980000000000047</c:v>
                </c:pt>
                <c:pt idx="92">
                  <c:v>29.295000000000048</c:v>
                </c:pt>
                <c:pt idx="93">
                  <c:v>29.610000000000049</c:v>
                </c:pt>
                <c:pt idx="94">
                  <c:v>29.92500000000005</c:v>
                </c:pt>
                <c:pt idx="95">
                  <c:v>30.240000000000052</c:v>
                </c:pt>
                <c:pt idx="96">
                  <c:v>30.555000000000053</c:v>
                </c:pt>
                <c:pt idx="97">
                  <c:v>30.870000000000054</c:v>
                </c:pt>
                <c:pt idx="98">
                  <c:v>31.185000000000056</c:v>
                </c:pt>
                <c:pt idx="99">
                  <c:v>31.500000000000057</c:v>
                </c:pt>
                <c:pt idx="100">
                  <c:v>31.815000000000058</c:v>
                </c:pt>
                <c:pt idx="101">
                  <c:v>32.130000000000059</c:v>
                </c:pt>
                <c:pt idx="102">
                  <c:v>32.445000000000057</c:v>
                </c:pt>
                <c:pt idx="103">
                  <c:v>32.760000000000055</c:v>
                </c:pt>
                <c:pt idx="104">
                  <c:v>33.075000000000053</c:v>
                </c:pt>
                <c:pt idx="105">
                  <c:v>33.39000000000005</c:v>
                </c:pt>
                <c:pt idx="106">
                  <c:v>33.705000000000048</c:v>
                </c:pt>
                <c:pt idx="107">
                  <c:v>34.020000000000046</c:v>
                </c:pt>
                <c:pt idx="108">
                  <c:v>34.335000000000043</c:v>
                </c:pt>
                <c:pt idx="109">
                  <c:v>34.650000000000041</c:v>
                </c:pt>
                <c:pt idx="110">
                  <c:v>34.965000000000039</c:v>
                </c:pt>
                <c:pt idx="111">
                  <c:v>35.280000000000037</c:v>
                </c:pt>
                <c:pt idx="112">
                  <c:v>35.595000000000034</c:v>
                </c:pt>
                <c:pt idx="113">
                  <c:v>35.910000000000032</c:v>
                </c:pt>
                <c:pt idx="114">
                  <c:v>36.22500000000003</c:v>
                </c:pt>
                <c:pt idx="115">
                  <c:v>36.540000000000028</c:v>
                </c:pt>
                <c:pt idx="116">
                  <c:v>36.855000000000025</c:v>
                </c:pt>
                <c:pt idx="117">
                  <c:v>37.170000000000023</c:v>
                </c:pt>
                <c:pt idx="118">
                  <c:v>37.485000000000021</c:v>
                </c:pt>
                <c:pt idx="119">
                  <c:v>37.800000000000018</c:v>
                </c:pt>
                <c:pt idx="120">
                  <c:v>38.115000000000016</c:v>
                </c:pt>
                <c:pt idx="121">
                  <c:v>38.430000000000014</c:v>
                </c:pt>
                <c:pt idx="122">
                  <c:v>38.745000000000012</c:v>
                </c:pt>
                <c:pt idx="123">
                  <c:v>39.060000000000009</c:v>
                </c:pt>
                <c:pt idx="124">
                  <c:v>39.375000000000007</c:v>
                </c:pt>
                <c:pt idx="125">
                  <c:v>39.690000000000005</c:v>
                </c:pt>
                <c:pt idx="126">
                  <c:v>40.005000000000003</c:v>
                </c:pt>
                <c:pt idx="127">
                  <c:v>40.32</c:v>
                </c:pt>
                <c:pt idx="128">
                  <c:v>40.634999999999998</c:v>
                </c:pt>
                <c:pt idx="129">
                  <c:v>40.949999999999996</c:v>
                </c:pt>
                <c:pt idx="130">
                  <c:v>41.264999999999993</c:v>
                </c:pt>
                <c:pt idx="131">
                  <c:v>41.579999999999991</c:v>
                </c:pt>
                <c:pt idx="132">
                  <c:v>41.894999999999989</c:v>
                </c:pt>
                <c:pt idx="133">
                  <c:v>42.209999999999987</c:v>
                </c:pt>
                <c:pt idx="134">
                  <c:v>42.524999999999984</c:v>
                </c:pt>
                <c:pt idx="135">
                  <c:v>42.839999999999982</c:v>
                </c:pt>
                <c:pt idx="136">
                  <c:v>43.15499999999998</c:v>
                </c:pt>
                <c:pt idx="137">
                  <c:v>43.469999999999978</c:v>
                </c:pt>
                <c:pt idx="138">
                  <c:v>43.784999999999975</c:v>
                </c:pt>
                <c:pt idx="139">
                  <c:v>44.099999999999973</c:v>
                </c:pt>
                <c:pt idx="140">
                  <c:v>44.414999999999971</c:v>
                </c:pt>
                <c:pt idx="141">
                  <c:v>44.729999999999968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32736"/>
        <c:axId val="109338624"/>
        <c:axId val="107379776"/>
      </c:area3DChart>
      <c:catAx>
        <c:axId val="10933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09338624"/>
        <c:crosses val="autoZero"/>
        <c:auto val="1"/>
        <c:lblAlgn val="ctr"/>
        <c:lblOffset val="100"/>
        <c:noMultiLvlLbl val="0"/>
      </c:catAx>
      <c:valAx>
        <c:axId val="10933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high"/>
        <c:crossAx val="109332736"/>
        <c:crosses val="autoZero"/>
        <c:crossBetween val="midCat"/>
      </c:valAx>
      <c:serAx>
        <c:axId val="107379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9338624"/>
        <c:crosses val="autoZero"/>
      </c:serAx>
      <c:spPr>
        <a:noFill/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50"/>
      <c:rAngAx val="0"/>
      <c:perspective val="90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line3DChart>
        <c:grouping val="standar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val>
            <c:numRef>
              <c:f>Sheet1!$F$2:$F$143</c:f>
              <c:numCache>
                <c:formatCode>General</c:formatCode>
                <c:ptCount val="142"/>
                <c:pt idx="0">
                  <c:v>0.315</c:v>
                </c:pt>
                <c:pt idx="1">
                  <c:v>0.63</c:v>
                </c:pt>
                <c:pt idx="2">
                  <c:v>0.94500000000000006</c:v>
                </c:pt>
                <c:pt idx="3">
                  <c:v>1.26</c:v>
                </c:pt>
                <c:pt idx="4">
                  <c:v>1.575</c:v>
                </c:pt>
                <c:pt idx="5">
                  <c:v>1.89</c:v>
                </c:pt>
                <c:pt idx="6">
                  <c:v>2.2050000000000001</c:v>
                </c:pt>
                <c:pt idx="7">
                  <c:v>2.52</c:v>
                </c:pt>
                <c:pt idx="8">
                  <c:v>2.835</c:v>
                </c:pt>
                <c:pt idx="9">
                  <c:v>3.15</c:v>
                </c:pt>
                <c:pt idx="10">
                  <c:v>3.4649999999999999</c:v>
                </c:pt>
                <c:pt idx="11">
                  <c:v>3.78</c:v>
                </c:pt>
                <c:pt idx="12">
                  <c:v>4.0949999999999998</c:v>
                </c:pt>
                <c:pt idx="13">
                  <c:v>4.41</c:v>
                </c:pt>
                <c:pt idx="14">
                  <c:v>4.7250000000000005</c:v>
                </c:pt>
                <c:pt idx="15">
                  <c:v>5.0400000000000009</c:v>
                </c:pt>
                <c:pt idx="16">
                  <c:v>5.3550000000000013</c:v>
                </c:pt>
                <c:pt idx="17">
                  <c:v>5.6700000000000017</c:v>
                </c:pt>
                <c:pt idx="18">
                  <c:v>5.9850000000000021</c:v>
                </c:pt>
                <c:pt idx="19">
                  <c:v>6.3000000000000025</c:v>
                </c:pt>
                <c:pt idx="20">
                  <c:v>6.6150000000000029</c:v>
                </c:pt>
                <c:pt idx="21">
                  <c:v>6.9300000000000033</c:v>
                </c:pt>
                <c:pt idx="22">
                  <c:v>7.2450000000000037</c:v>
                </c:pt>
                <c:pt idx="23">
                  <c:v>7.5600000000000041</c:v>
                </c:pt>
                <c:pt idx="24">
                  <c:v>7.8750000000000044</c:v>
                </c:pt>
                <c:pt idx="25">
                  <c:v>8.1900000000000048</c:v>
                </c:pt>
                <c:pt idx="26">
                  <c:v>8.5050000000000043</c:v>
                </c:pt>
                <c:pt idx="27">
                  <c:v>8.8200000000000038</c:v>
                </c:pt>
                <c:pt idx="28">
                  <c:v>9.1350000000000033</c:v>
                </c:pt>
                <c:pt idx="29">
                  <c:v>9.4500000000000028</c:v>
                </c:pt>
                <c:pt idx="30">
                  <c:v>9.7650000000000023</c:v>
                </c:pt>
                <c:pt idx="31">
                  <c:v>10.080000000000002</c:v>
                </c:pt>
                <c:pt idx="32">
                  <c:v>10.395000000000001</c:v>
                </c:pt>
                <c:pt idx="33">
                  <c:v>10.71</c:v>
                </c:pt>
                <c:pt idx="34">
                  <c:v>11.025</c:v>
                </c:pt>
                <c:pt idx="35">
                  <c:v>11.34</c:v>
                </c:pt>
                <c:pt idx="36">
                  <c:v>11.654999999999999</c:v>
                </c:pt>
                <c:pt idx="37">
                  <c:v>11.969999999999999</c:v>
                </c:pt>
                <c:pt idx="38">
                  <c:v>12.284999999999998</c:v>
                </c:pt>
                <c:pt idx="39">
                  <c:v>12.599999999999998</c:v>
                </c:pt>
                <c:pt idx="40">
                  <c:v>12.914999999999997</c:v>
                </c:pt>
                <c:pt idx="41">
                  <c:v>13.229999999999997</c:v>
                </c:pt>
                <c:pt idx="42">
                  <c:v>13.544999999999996</c:v>
                </c:pt>
                <c:pt idx="43">
                  <c:v>13.859999999999996</c:v>
                </c:pt>
                <c:pt idx="44">
                  <c:v>14.174999999999995</c:v>
                </c:pt>
                <c:pt idx="45">
                  <c:v>14.489999999999995</c:v>
                </c:pt>
                <c:pt idx="46">
                  <c:v>14.804999999999994</c:v>
                </c:pt>
                <c:pt idx="47">
                  <c:v>15.119999999999994</c:v>
                </c:pt>
                <c:pt idx="48">
                  <c:v>15.434999999999993</c:v>
                </c:pt>
                <c:pt idx="49">
                  <c:v>15.749999999999993</c:v>
                </c:pt>
                <c:pt idx="50">
                  <c:v>16.064999999999994</c:v>
                </c:pt>
                <c:pt idx="51">
                  <c:v>16.379999999999995</c:v>
                </c:pt>
                <c:pt idx="52">
                  <c:v>16.694999999999997</c:v>
                </c:pt>
                <c:pt idx="53">
                  <c:v>17.009999999999998</c:v>
                </c:pt>
                <c:pt idx="54">
                  <c:v>17.324999999999999</c:v>
                </c:pt>
                <c:pt idx="55">
                  <c:v>17.64</c:v>
                </c:pt>
                <c:pt idx="56">
                  <c:v>17.955000000000002</c:v>
                </c:pt>
                <c:pt idx="57">
                  <c:v>18.270000000000003</c:v>
                </c:pt>
                <c:pt idx="58">
                  <c:v>18.585000000000004</c:v>
                </c:pt>
                <c:pt idx="59">
                  <c:v>18.900000000000006</c:v>
                </c:pt>
                <c:pt idx="60">
                  <c:v>19.215000000000007</c:v>
                </c:pt>
                <c:pt idx="61">
                  <c:v>19.530000000000008</c:v>
                </c:pt>
                <c:pt idx="62">
                  <c:v>19.84500000000001</c:v>
                </c:pt>
                <c:pt idx="63">
                  <c:v>20.160000000000011</c:v>
                </c:pt>
                <c:pt idx="64">
                  <c:v>20.475000000000012</c:v>
                </c:pt>
                <c:pt idx="65">
                  <c:v>20.790000000000013</c:v>
                </c:pt>
                <c:pt idx="66">
                  <c:v>21.105000000000015</c:v>
                </c:pt>
                <c:pt idx="67">
                  <c:v>21.420000000000016</c:v>
                </c:pt>
                <c:pt idx="68">
                  <c:v>21.735000000000017</c:v>
                </c:pt>
                <c:pt idx="69">
                  <c:v>22.050000000000018</c:v>
                </c:pt>
                <c:pt idx="70">
                  <c:v>22.36500000000002</c:v>
                </c:pt>
                <c:pt idx="71">
                  <c:v>22.680000000000021</c:v>
                </c:pt>
                <c:pt idx="72">
                  <c:v>22.995000000000022</c:v>
                </c:pt>
                <c:pt idx="73">
                  <c:v>23.310000000000024</c:v>
                </c:pt>
                <c:pt idx="74">
                  <c:v>23.625000000000025</c:v>
                </c:pt>
                <c:pt idx="75">
                  <c:v>23.940000000000026</c:v>
                </c:pt>
                <c:pt idx="76">
                  <c:v>24.255000000000027</c:v>
                </c:pt>
                <c:pt idx="77">
                  <c:v>24.570000000000029</c:v>
                </c:pt>
                <c:pt idx="78">
                  <c:v>24.88500000000003</c:v>
                </c:pt>
                <c:pt idx="79">
                  <c:v>25.200000000000031</c:v>
                </c:pt>
                <c:pt idx="80">
                  <c:v>25.515000000000033</c:v>
                </c:pt>
                <c:pt idx="81">
                  <c:v>25.830000000000034</c:v>
                </c:pt>
                <c:pt idx="82">
                  <c:v>26.145000000000035</c:v>
                </c:pt>
                <c:pt idx="83">
                  <c:v>26.460000000000036</c:v>
                </c:pt>
                <c:pt idx="84">
                  <c:v>26.775000000000038</c:v>
                </c:pt>
                <c:pt idx="85">
                  <c:v>27.090000000000039</c:v>
                </c:pt>
                <c:pt idx="86">
                  <c:v>27.40500000000004</c:v>
                </c:pt>
                <c:pt idx="87">
                  <c:v>27.720000000000041</c:v>
                </c:pt>
                <c:pt idx="88">
                  <c:v>28.035000000000043</c:v>
                </c:pt>
                <c:pt idx="89">
                  <c:v>28.350000000000044</c:v>
                </c:pt>
                <c:pt idx="90">
                  <c:v>28.665000000000045</c:v>
                </c:pt>
                <c:pt idx="91">
                  <c:v>28.980000000000047</c:v>
                </c:pt>
                <c:pt idx="92">
                  <c:v>29.295000000000048</c:v>
                </c:pt>
                <c:pt idx="93">
                  <c:v>29.610000000000049</c:v>
                </c:pt>
                <c:pt idx="94">
                  <c:v>29.92500000000005</c:v>
                </c:pt>
                <c:pt idx="95">
                  <c:v>30.240000000000052</c:v>
                </c:pt>
                <c:pt idx="96">
                  <c:v>30.555000000000053</c:v>
                </c:pt>
                <c:pt idx="97">
                  <c:v>30.870000000000054</c:v>
                </c:pt>
                <c:pt idx="98">
                  <c:v>31.185000000000056</c:v>
                </c:pt>
                <c:pt idx="99">
                  <c:v>31.500000000000057</c:v>
                </c:pt>
                <c:pt idx="100">
                  <c:v>31.815000000000058</c:v>
                </c:pt>
                <c:pt idx="101">
                  <c:v>32.130000000000059</c:v>
                </c:pt>
                <c:pt idx="102">
                  <c:v>32.445000000000057</c:v>
                </c:pt>
                <c:pt idx="103">
                  <c:v>32.760000000000055</c:v>
                </c:pt>
                <c:pt idx="104">
                  <c:v>33.075000000000053</c:v>
                </c:pt>
                <c:pt idx="105">
                  <c:v>33.39000000000005</c:v>
                </c:pt>
                <c:pt idx="106">
                  <c:v>33.705000000000048</c:v>
                </c:pt>
                <c:pt idx="107">
                  <c:v>34.020000000000046</c:v>
                </c:pt>
                <c:pt idx="108">
                  <c:v>34.335000000000043</c:v>
                </c:pt>
                <c:pt idx="109">
                  <c:v>34.650000000000041</c:v>
                </c:pt>
                <c:pt idx="110">
                  <c:v>34.965000000000039</c:v>
                </c:pt>
                <c:pt idx="111">
                  <c:v>35.280000000000037</c:v>
                </c:pt>
                <c:pt idx="112">
                  <c:v>35.595000000000034</c:v>
                </c:pt>
                <c:pt idx="113">
                  <c:v>35.910000000000032</c:v>
                </c:pt>
                <c:pt idx="114">
                  <c:v>36.22500000000003</c:v>
                </c:pt>
                <c:pt idx="115">
                  <c:v>36.540000000000028</c:v>
                </c:pt>
                <c:pt idx="116">
                  <c:v>36.855000000000025</c:v>
                </c:pt>
                <c:pt idx="117">
                  <c:v>37.170000000000023</c:v>
                </c:pt>
                <c:pt idx="118">
                  <c:v>37.485000000000021</c:v>
                </c:pt>
                <c:pt idx="119">
                  <c:v>37.800000000000018</c:v>
                </c:pt>
                <c:pt idx="120">
                  <c:v>38.115000000000016</c:v>
                </c:pt>
                <c:pt idx="121">
                  <c:v>38.430000000000014</c:v>
                </c:pt>
                <c:pt idx="122">
                  <c:v>38.745000000000012</c:v>
                </c:pt>
                <c:pt idx="123">
                  <c:v>39.060000000000009</c:v>
                </c:pt>
                <c:pt idx="124">
                  <c:v>39.375000000000007</c:v>
                </c:pt>
                <c:pt idx="125">
                  <c:v>39.690000000000005</c:v>
                </c:pt>
                <c:pt idx="126">
                  <c:v>40.005000000000003</c:v>
                </c:pt>
                <c:pt idx="127">
                  <c:v>40.32</c:v>
                </c:pt>
                <c:pt idx="128">
                  <c:v>40.634999999999998</c:v>
                </c:pt>
                <c:pt idx="129">
                  <c:v>40.949999999999996</c:v>
                </c:pt>
                <c:pt idx="130">
                  <c:v>41.264999999999993</c:v>
                </c:pt>
                <c:pt idx="131">
                  <c:v>41.579999999999991</c:v>
                </c:pt>
                <c:pt idx="132">
                  <c:v>41.894999999999989</c:v>
                </c:pt>
                <c:pt idx="133">
                  <c:v>42.209999999999987</c:v>
                </c:pt>
                <c:pt idx="134">
                  <c:v>42.524999999999984</c:v>
                </c:pt>
                <c:pt idx="135">
                  <c:v>42.839999999999982</c:v>
                </c:pt>
                <c:pt idx="136">
                  <c:v>43.15499999999998</c:v>
                </c:pt>
                <c:pt idx="137">
                  <c:v>43.469999999999978</c:v>
                </c:pt>
                <c:pt idx="138">
                  <c:v>43.784999999999975</c:v>
                </c:pt>
                <c:pt idx="139">
                  <c:v>44.099999999999973</c:v>
                </c:pt>
                <c:pt idx="140">
                  <c:v>44.414999999999971</c:v>
                </c:pt>
                <c:pt idx="141">
                  <c:v>44.729999999999968</c:v>
                </c:pt>
              </c:numCache>
            </c:numRef>
          </c:val>
          <c:smooth val="0"/>
        </c:ser>
        <c:ser>
          <c:idx val="1"/>
          <c:order val="1"/>
          <c:spPr>
            <a:noFill/>
            <a:ln w="25400">
              <a:noFill/>
            </a:ln>
          </c:spPr>
          <c:val>
            <c:numRef>
              <c:f>Sheet1!$E$2:$E$143</c:f>
              <c:numCache>
                <c:formatCode>General</c:formatCode>
                <c:ptCount val="14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  <c:pt idx="25">
                  <c:v>16</c:v>
                </c:pt>
                <c:pt idx="26">
                  <c:v>4</c:v>
                </c:pt>
                <c:pt idx="27">
                  <c:v>27</c:v>
                </c:pt>
                <c:pt idx="28">
                  <c:v>0</c:v>
                </c:pt>
                <c:pt idx="29">
                  <c:v>6</c:v>
                </c:pt>
                <c:pt idx="30">
                  <c:v>5</c:v>
                </c:pt>
                <c:pt idx="31">
                  <c:v>0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3</c:v>
                </c:pt>
                <c:pt idx="36">
                  <c:v>0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6</c:v>
                </c:pt>
                <c:pt idx="41">
                  <c:v>2</c:v>
                </c:pt>
                <c:pt idx="42">
                  <c:v>6</c:v>
                </c:pt>
                <c:pt idx="43">
                  <c:v>2</c:v>
                </c:pt>
                <c:pt idx="44">
                  <c:v>9</c:v>
                </c:pt>
                <c:pt idx="45">
                  <c:v>14</c:v>
                </c:pt>
                <c:pt idx="46">
                  <c:v>6</c:v>
                </c:pt>
                <c:pt idx="47">
                  <c:v>1</c:v>
                </c:pt>
                <c:pt idx="48">
                  <c:v>10</c:v>
                </c:pt>
                <c:pt idx="49">
                  <c:v>12</c:v>
                </c:pt>
                <c:pt idx="50">
                  <c:v>17</c:v>
                </c:pt>
                <c:pt idx="51">
                  <c:v>18</c:v>
                </c:pt>
                <c:pt idx="52">
                  <c:v>3</c:v>
                </c:pt>
                <c:pt idx="53">
                  <c:v>18</c:v>
                </c:pt>
                <c:pt idx="54">
                  <c:v>4</c:v>
                </c:pt>
                <c:pt idx="55">
                  <c:v>13</c:v>
                </c:pt>
                <c:pt idx="56">
                  <c:v>6</c:v>
                </c:pt>
                <c:pt idx="57">
                  <c:v>17</c:v>
                </c:pt>
                <c:pt idx="58">
                  <c:v>0</c:v>
                </c:pt>
                <c:pt idx="59">
                  <c:v>14</c:v>
                </c:pt>
                <c:pt idx="60">
                  <c:v>8</c:v>
                </c:pt>
                <c:pt idx="61">
                  <c:v>8</c:v>
                </c:pt>
                <c:pt idx="62">
                  <c:v>6</c:v>
                </c:pt>
                <c:pt idx="63">
                  <c:v>22</c:v>
                </c:pt>
                <c:pt idx="64">
                  <c:v>19</c:v>
                </c:pt>
                <c:pt idx="65">
                  <c:v>5</c:v>
                </c:pt>
                <c:pt idx="66">
                  <c:v>5</c:v>
                </c:pt>
                <c:pt idx="67">
                  <c:v>33</c:v>
                </c:pt>
                <c:pt idx="68">
                  <c:v>6</c:v>
                </c:pt>
                <c:pt idx="69">
                  <c:v>5</c:v>
                </c:pt>
                <c:pt idx="70">
                  <c:v>10</c:v>
                </c:pt>
                <c:pt idx="71">
                  <c:v>23</c:v>
                </c:pt>
                <c:pt idx="72">
                  <c:v>20</c:v>
                </c:pt>
                <c:pt idx="73">
                  <c:v>19</c:v>
                </c:pt>
                <c:pt idx="74">
                  <c:v>17</c:v>
                </c:pt>
                <c:pt idx="75">
                  <c:v>12</c:v>
                </c:pt>
                <c:pt idx="76">
                  <c:v>17</c:v>
                </c:pt>
                <c:pt idx="77">
                  <c:v>15</c:v>
                </c:pt>
                <c:pt idx="78">
                  <c:v>19</c:v>
                </c:pt>
                <c:pt idx="79">
                  <c:v>18</c:v>
                </c:pt>
                <c:pt idx="80">
                  <c:v>43</c:v>
                </c:pt>
                <c:pt idx="81">
                  <c:v>6</c:v>
                </c:pt>
                <c:pt idx="82">
                  <c:v>37</c:v>
                </c:pt>
                <c:pt idx="83">
                  <c:v>11</c:v>
                </c:pt>
                <c:pt idx="84">
                  <c:v>5</c:v>
                </c:pt>
                <c:pt idx="85">
                  <c:v>10</c:v>
                </c:pt>
                <c:pt idx="86">
                  <c:v>7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14</c:v>
                </c:pt>
                <c:pt idx="91">
                  <c:v>9</c:v>
                </c:pt>
                <c:pt idx="92">
                  <c:v>7</c:v>
                </c:pt>
                <c:pt idx="93">
                  <c:v>12</c:v>
                </c:pt>
                <c:pt idx="94">
                  <c:v>25</c:v>
                </c:pt>
                <c:pt idx="95">
                  <c:v>16</c:v>
                </c:pt>
                <c:pt idx="96">
                  <c:v>12</c:v>
                </c:pt>
                <c:pt idx="97">
                  <c:v>9</c:v>
                </c:pt>
                <c:pt idx="98">
                  <c:v>14</c:v>
                </c:pt>
                <c:pt idx="99">
                  <c:v>28</c:v>
                </c:pt>
                <c:pt idx="100">
                  <c:v>8</c:v>
                </c:pt>
                <c:pt idx="101">
                  <c:v>3</c:v>
                </c:pt>
                <c:pt idx="102">
                  <c:v>13</c:v>
                </c:pt>
                <c:pt idx="103">
                  <c:v>24</c:v>
                </c:pt>
                <c:pt idx="104">
                  <c:v>32</c:v>
                </c:pt>
                <c:pt idx="105">
                  <c:v>14</c:v>
                </c:pt>
                <c:pt idx="106">
                  <c:v>22</c:v>
                </c:pt>
                <c:pt idx="107">
                  <c:v>28</c:v>
                </c:pt>
                <c:pt idx="108">
                  <c:v>24</c:v>
                </c:pt>
                <c:pt idx="109">
                  <c:v>40</c:v>
                </c:pt>
                <c:pt idx="110">
                  <c:v>4</c:v>
                </c:pt>
                <c:pt idx="111">
                  <c:v>10</c:v>
                </c:pt>
                <c:pt idx="112">
                  <c:v>18</c:v>
                </c:pt>
                <c:pt idx="113">
                  <c:v>41</c:v>
                </c:pt>
                <c:pt idx="114">
                  <c:v>17</c:v>
                </c:pt>
                <c:pt idx="115">
                  <c:v>23</c:v>
                </c:pt>
                <c:pt idx="116">
                  <c:v>50</c:v>
                </c:pt>
                <c:pt idx="117">
                  <c:v>8</c:v>
                </c:pt>
                <c:pt idx="118">
                  <c:v>9</c:v>
                </c:pt>
                <c:pt idx="119">
                  <c:v>120</c:v>
                </c:pt>
                <c:pt idx="120">
                  <c:v>18</c:v>
                </c:pt>
                <c:pt idx="121">
                  <c:v>7</c:v>
                </c:pt>
                <c:pt idx="122">
                  <c:v>8</c:v>
                </c:pt>
                <c:pt idx="123">
                  <c:v>13</c:v>
                </c:pt>
                <c:pt idx="124">
                  <c:v>19</c:v>
                </c:pt>
                <c:pt idx="125">
                  <c:v>38</c:v>
                </c:pt>
                <c:pt idx="126">
                  <c:v>17</c:v>
                </c:pt>
                <c:pt idx="127">
                  <c:v>35</c:v>
                </c:pt>
                <c:pt idx="128">
                  <c:v>59</c:v>
                </c:pt>
                <c:pt idx="129">
                  <c:v>29</c:v>
                </c:pt>
                <c:pt idx="130">
                  <c:v>13</c:v>
                </c:pt>
                <c:pt idx="131">
                  <c:v>26</c:v>
                </c:pt>
                <c:pt idx="132">
                  <c:v>15</c:v>
                </c:pt>
                <c:pt idx="133">
                  <c:v>31</c:v>
                </c:pt>
                <c:pt idx="134">
                  <c:v>24</c:v>
                </c:pt>
                <c:pt idx="135">
                  <c:v>17</c:v>
                </c:pt>
                <c:pt idx="136">
                  <c:v>31</c:v>
                </c:pt>
                <c:pt idx="137">
                  <c:v>21</c:v>
                </c:pt>
                <c:pt idx="138">
                  <c:v>26</c:v>
                </c:pt>
                <c:pt idx="139">
                  <c:v>34</c:v>
                </c:pt>
                <c:pt idx="140">
                  <c:v>35</c:v>
                </c:pt>
                <c:pt idx="141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68832"/>
        <c:axId val="109370368"/>
        <c:axId val="108831616"/>
      </c:line3DChart>
      <c:catAx>
        <c:axId val="109368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9370368"/>
        <c:crosses val="autoZero"/>
        <c:auto val="1"/>
        <c:lblAlgn val="ctr"/>
        <c:lblOffset val="100"/>
        <c:noMultiLvlLbl val="0"/>
      </c:catAx>
      <c:valAx>
        <c:axId val="1093703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9368832"/>
        <c:crosses val="autoZero"/>
        <c:crossBetween val="between"/>
      </c:valAx>
      <c:serAx>
        <c:axId val="10883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9370368"/>
        <c:crosses val="autoZero"/>
      </c:ser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5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1"/>
          <c:order val="0"/>
          <c:tx>
            <c:v>Number of complaints received with COP Letter dated 2012</c:v>
          </c:tx>
          <c:spPr>
            <a:solidFill>
              <a:srgbClr val="AF0A5A"/>
            </a:solidFill>
            <a:ln w="25400">
              <a:noFill/>
            </a:ln>
          </c:spPr>
          <c:val>
            <c:numRef>
              <c:f>Sheet1!$D$2:$D$145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3</c:v>
                </c:pt>
                <c:pt idx="27">
                  <c:v>5</c:v>
                </c:pt>
                <c:pt idx="28">
                  <c:v>5</c:v>
                </c:pt>
                <c:pt idx="29">
                  <c:v>2</c:v>
                </c:pt>
                <c:pt idx="30">
                  <c:v>3</c:v>
                </c:pt>
                <c:pt idx="31">
                  <c:v>2</c:v>
                </c:pt>
                <c:pt idx="32">
                  <c:v>4</c:v>
                </c:pt>
                <c:pt idx="33">
                  <c:v>4</c:v>
                </c:pt>
                <c:pt idx="34">
                  <c:v>5</c:v>
                </c:pt>
                <c:pt idx="35">
                  <c:v>3</c:v>
                </c:pt>
                <c:pt idx="36">
                  <c:v>5</c:v>
                </c:pt>
                <c:pt idx="37">
                  <c:v>2</c:v>
                </c:pt>
                <c:pt idx="38">
                  <c:v>3</c:v>
                </c:pt>
                <c:pt idx="39">
                  <c:v>5</c:v>
                </c:pt>
                <c:pt idx="40">
                  <c:v>7</c:v>
                </c:pt>
                <c:pt idx="41">
                  <c:v>3</c:v>
                </c:pt>
                <c:pt idx="42">
                  <c:v>10</c:v>
                </c:pt>
                <c:pt idx="43">
                  <c:v>6</c:v>
                </c:pt>
                <c:pt idx="44">
                  <c:v>7</c:v>
                </c:pt>
                <c:pt idx="45">
                  <c:v>0</c:v>
                </c:pt>
                <c:pt idx="46">
                  <c:v>5</c:v>
                </c:pt>
                <c:pt idx="47">
                  <c:v>11</c:v>
                </c:pt>
                <c:pt idx="48">
                  <c:v>0</c:v>
                </c:pt>
                <c:pt idx="49">
                  <c:v>2</c:v>
                </c:pt>
                <c:pt idx="50">
                  <c:v>4</c:v>
                </c:pt>
                <c:pt idx="51">
                  <c:v>3</c:v>
                </c:pt>
                <c:pt idx="52">
                  <c:v>11</c:v>
                </c:pt>
                <c:pt idx="53">
                  <c:v>8</c:v>
                </c:pt>
                <c:pt idx="54">
                  <c:v>6</c:v>
                </c:pt>
                <c:pt idx="55">
                  <c:v>10</c:v>
                </c:pt>
                <c:pt idx="56">
                  <c:v>11</c:v>
                </c:pt>
                <c:pt idx="57">
                  <c:v>5</c:v>
                </c:pt>
                <c:pt idx="58">
                  <c:v>0</c:v>
                </c:pt>
                <c:pt idx="59">
                  <c:v>8</c:v>
                </c:pt>
                <c:pt idx="60">
                  <c:v>9</c:v>
                </c:pt>
                <c:pt idx="61">
                  <c:v>15</c:v>
                </c:pt>
                <c:pt idx="62">
                  <c:v>13</c:v>
                </c:pt>
                <c:pt idx="63">
                  <c:v>15</c:v>
                </c:pt>
                <c:pt idx="64">
                  <c:v>1</c:v>
                </c:pt>
                <c:pt idx="65">
                  <c:v>7</c:v>
                </c:pt>
                <c:pt idx="66">
                  <c:v>8</c:v>
                </c:pt>
                <c:pt idx="67">
                  <c:v>2</c:v>
                </c:pt>
                <c:pt idx="68">
                  <c:v>12</c:v>
                </c:pt>
                <c:pt idx="69">
                  <c:v>15</c:v>
                </c:pt>
                <c:pt idx="70">
                  <c:v>10</c:v>
                </c:pt>
                <c:pt idx="71">
                  <c:v>22</c:v>
                </c:pt>
                <c:pt idx="72">
                  <c:v>4</c:v>
                </c:pt>
                <c:pt idx="73">
                  <c:v>20</c:v>
                </c:pt>
                <c:pt idx="74">
                  <c:v>0</c:v>
                </c:pt>
                <c:pt idx="75">
                  <c:v>12</c:v>
                </c:pt>
                <c:pt idx="76">
                  <c:v>6</c:v>
                </c:pt>
                <c:pt idx="77">
                  <c:v>10</c:v>
                </c:pt>
                <c:pt idx="78">
                  <c:v>11</c:v>
                </c:pt>
                <c:pt idx="79">
                  <c:v>2</c:v>
                </c:pt>
                <c:pt idx="80">
                  <c:v>7</c:v>
                </c:pt>
                <c:pt idx="81">
                  <c:v>13</c:v>
                </c:pt>
                <c:pt idx="82">
                  <c:v>21</c:v>
                </c:pt>
                <c:pt idx="83">
                  <c:v>18</c:v>
                </c:pt>
                <c:pt idx="84">
                  <c:v>10</c:v>
                </c:pt>
                <c:pt idx="85">
                  <c:v>13</c:v>
                </c:pt>
                <c:pt idx="86">
                  <c:v>5</c:v>
                </c:pt>
                <c:pt idx="87">
                  <c:v>17</c:v>
                </c:pt>
                <c:pt idx="88">
                  <c:v>14</c:v>
                </c:pt>
                <c:pt idx="89">
                  <c:v>17</c:v>
                </c:pt>
                <c:pt idx="90">
                  <c:v>9</c:v>
                </c:pt>
                <c:pt idx="91">
                  <c:v>18</c:v>
                </c:pt>
                <c:pt idx="92">
                  <c:v>22</c:v>
                </c:pt>
                <c:pt idx="93">
                  <c:v>12</c:v>
                </c:pt>
                <c:pt idx="94">
                  <c:v>17</c:v>
                </c:pt>
                <c:pt idx="95">
                  <c:v>16</c:v>
                </c:pt>
                <c:pt idx="96">
                  <c:v>5</c:v>
                </c:pt>
                <c:pt idx="97">
                  <c:v>10</c:v>
                </c:pt>
                <c:pt idx="98">
                  <c:v>16</c:v>
                </c:pt>
                <c:pt idx="99">
                  <c:v>17</c:v>
                </c:pt>
                <c:pt idx="100">
                  <c:v>14</c:v>
                </c:pt>
                <c:pt idx="101">
                  <c:v>5</c:v>
                </c:pt>
                <c:pt idx="102">
                  <c:v>24</c:v>
                </c:pt>
                <c:pt idx="103">
                  <c:v>7</c:v>
                </c:pt>
                <c:pt idx="104">
                  <c:v>8</c:v>
                </c:pt>
                <c:pt idx="105">
                  <c:v>30</c:v>
                </c:pt>
                <c:pt idx="106">
                  <c:v>10</c:v>
                </c:pt>
                <c:pt idx="107">
                  <c:v>19</c:v>
                </c:pt>
                <c:pt idx="108">
                  <c:v>19</c:v>
                </c:pt>
                <c:pt idx="109">
                  <c:v>13</c:v>
                </c:pt>
                <c:pt idx="110">
                  <c:v>29</c:v>
                </c:pt>
                <c:pt idx="111">
                  <c:v>30</c:v>
                </c:pt>
                <c:pt idx="112">
                  <c:v>30</c:v>
                </c:pt>
                <c:pt idx="113">
                  <c:v>14</c:v>
                </c:pt>
                <c:pt idx="114">
                  <c:v>13</c:v>
                </c:pt>
                <c:pt idx="115">
                  <c:v>9</c:v>
                </c:pt>
                <c:pt idx="116">
                  <c:v>12</c:v>
                </c:pt>
                <c:pt idx="117">
                  <c:v>24</c:v>
                </c:pt>
                <c:pt idx="118">
                  <c:v>39</c:v>
                </c:pt>
                <c:pt idx="119">
                  <c:v>17</c:v>
                </c:pt>
                <c:pt idx="120">
                  <c:v>19</c:v>
                </c:pt>
                <c:pt idx="121">
                  <c:v>17</c:v>
                </c:pt>
                <c:pt idx="122">
                  <c:v>37</c:v>
                </c:pt>
                <c:pt idx="123">
                  <c:v>37</c:v>
                </c:pt>
                <c:pt idx="124">
                  <c:v>33</c:v>
                </c:pt>
                <c:pt idx="125">
                  <c:v>31</c:v>
                </c:pt>
                <c:pt idx="126">
                  <c:v>28</c:v>
                </c:pt>
                <c:pt idx="127">
                  <c:v>24</c:v>
                </c:pt>
                <c:pt idx="128">
                  <c:v>53</c:v>
                </c:pt>
                <c:pt idx="129">
                  <c:v>17</c:v>
                </c:pt>
                <c:pt idx="130">
                  <c:v>7</c:v>
                </c:pt>
                <c:pt idx="131">
                  <c:v>18</c:v>
                </c:pt>
                <c:pt idx="132">
                  <c:v>23</c:v>
                </c:pt>
                <c:pt idx="133">
                  <c:v>34</c:v>
                </c:pt>
                <c:pt idx="134">
                  <c:v>18</c:v>
                </c:pt>
                <c:pt idx="135">
                  <c:v>49</c:v>
                </c:pt>
                <c:pt idx="136">
                  <c:v>35</c:v>
                </c:pt>
                <c:pt idx="137">
                  <c:v>86</c:v>
                </c:pt>
                <c:pt idx="138">
                  <c:v>23</c:v>
                </c:pt>
                <c:pt idx="139">
                  <c:v>15</c:v>
                </c:pt>
                <c:pt idx="140">
                  <c:v>25</c:v>
                </c:pt>
                <c:pt idx="141">
                  <c:v>26</c:v>
                </c:pt>
                <c:pt idx="142">
                  <c:v>111</c:v>
                </c:pt>
                <c:pt idx="143">
                  <c:v>35</c:v>
                </c:pt>
              </c:numCache>
            </c:numRef>
          </c:val>
        </c:ser>
        <c:ser>
          <c:idx val="0"/>
          <c:order val="1"/>
          <c:tx>
            <c:v>Number of COP Letters issued</c:v>
          </c:tx>
          <c:spPr>
            <a:solidFill>
              <a:srgbClr val="379BB4"/>
            </a:solidFill>
          </c:spPr>
          <c:val>
            <c:numRef>
              <c:f>Sheet1!$C$2:$C$145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6</c:v>
                </c:pt>
                <c:pt idx="29">
                  <c:v>7</c:v>
                </c:pt>
                <c:pt idx="30">
                  <c:v>7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17</c:v>
                </c:pt>
                <c:pt idx="49">
                  <c:v>18</c:v>
                </c:pt>
                <c:pt idx="50">
                  <c:v>18</c:v>
                </c:pt>
                <c:pt idx="51">
                  <c:v>19</c:v>
                </c:pt>
                <c:pt idx="52">
                  <c:v>20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23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26</c:v>
                </c:pt>
                <c:pt idx="63">
                  <c:v>26</c:v>
                </c:pt>
                <c:pt idx="64">
                  <c:v>27</c:v>
                </c:pt>
                <c:pt idx="65">
                  <c:v>29</c:v>
                </c:pt>
                <c:pt idx="66">
                  <c:v>29</c:v>
                </c:pt>
                <c:pt idx="67">
                  <c:v>31</c:v>
                </c:pt>
                <c:pt idx="68">
                  <c:v>32</c:v>
                </c:pt>
                <c:pt idx="69">
                  <c:v>35</c:v>
                </c:pt>
                <c:pt idx="70">
                  <c:v>36</c:v>
                </c:pt>
                <c:pt idx="71">
                  <c:v>36</c:v>
                </c:pt>
                <c:pt idx="72">
                  <c:v>39</c:v>
                </c:pt>
                <c:pt idx="73">
                  <c:v>39</c:v>
                </c:pt>
                <c:pt idx="74">
                  <c:v>40</c:v>
                </c:pt>
                <c:pt idx="75">
                  <c:v>40</c:v>
                </c:pt>
                <c:pt idx="76">
                  <c:v>41</c:v>
                </c:pt>
                <c:pt idx="77">
                  <c:v>42</c:v>
                </c:pt>
                <c:pt idx="78">
                  <c:v>43</c:v>
                </c:pt>
                <c:pt idx="79">
                  <c:v>44</c:v>
                </c:pt>
                <c:pt idx="80">
                  <c:v>44</c:v>
                </c:pt>
                <c:pt idx="81">
                  <c:v>44</c:v>
                </c:pt>
                <c:pt idx="82">
                  <c:v>46</c:v>
                </c:pt>
                <c:pt idx="83">
                  <c:v>51</c:v>
                </c:pt>
                <c:pt idx="84">
                  <c:v>52</c:v>
                </c:pt>
                <c:pt idx="85">
                  <c:v>53</c:v>
                </c:pt>
                <c:pt idx="86">
                  <c:v>54</c:v>
                </c:pt>
                <c:pt idx="87">
                  <c:v>54</c:v>
                </c:pt>
                <c:pt idx="88">
                  <c:v>56</c:v>
                </c:pt>
                <c:pt idx="89">
                  <c:v>56</c:v>
                </c:pt>
                <c:pt idx="90">
                  <c:v>57</c:v>
                </c:pt>
                <c:pt idx="91">
                  <c:v>61</c:v>
                </c:pt>
                <c:pt idx="92">
                  <c:v>61</c:v>
                </c:pt>
                <c:pt idx="93">
                  <c:v>63</c:v>
                </c:pt>
                <c:pt idx="94">
                  <c:v>63</c:v>
                </c:pt>
                <c:pt idx="95">
                  <c:v>68</c:v>
                </c:pt>
                <c:pt idx="96">
                  <c:v>70</c:v>
                </c:pt>
                <c:pt idx="97">
                  <c:v>71</c:v>
                </c:pt>
                <c:pt idx="98">
                  <c:v>75</c:v>
                </c:pt>
                <c:pt idx="99">
                  <c:v>75</c:v>
                </c:pt>
                <c:pt idx="100">
                  <c:v>79</c:v>
                </c:pt>
                <c:pt idx="101">
                  <c:v>81</c:v>
                </c:pt>
                <c:pt idx="102">
                  <c:v>82</c:v>
                </c:pt>
                <c:pt idx="103">
                  <c:v>83</c:v>
                </c:pt>
                <c:pt idx="104">
                  <c:v>83</c:v>
                </c:pt>
                <c:pt idx="105">
                  <c:v>85</c:v>
                </c:pt>
                <c:pt idx="106">
                  <c:v>87</c:v>
                </c:pt>
                <c:pt idx="107">
                  <c:v>89</c:v>
                </c:pt>
                <c:pt idx="108">
                  <c:v>90</c:v>
                </c:pt>
                <c:pt idx="109">
                  <c:v>94</c:v>
                </c:pt>
                <c:pt idx="110">
                  <c:v>97</c:v>
                </c:pt>
                <c:pt idx="111">
                  <c:v>97</c:v>
                </c:pt>
                <c:pt idx="112">
                  <c:v>98</c:v>
                </c:pt>
                <c:pt idx="113">
                  <c:v>101</c:v>
                </c:pt>
                <c:pt idx="114">
                  <c:v>105</c:v>
                </c:pt>
                <c:pt idx="115">
                  <c:v>115</c:v>
                </c:pt>
                <c:pt idx="116">
                  <c:v>115</c:v>
                </c:pt>
                <c:pt idx="117">
                  <c:v>115</c:v>
                </c:pt>
                <c:pt idx="118">
                  <c:v>116</c:v>
                </c:pt>
                <c:pt idx="119">
                  <c:v>120</c:v>
                </c:pt>
                <c:pt idx="120">
                  <c:v>123</c:v>
                </c:pt>
                <c:pt idx="121">
                  <c:v>124</c:v>
                </c:pt>
                <c:pt idx="122">
                  <c:v>129</c:v>
                </c:pt>
                <c:pt idx="123">
                  <c:v>133</c:v>
                </c:pt>
                <c:pt idx="124">
                  <c:v>135</c:v>
                </c:pt>
                <c:pt idx="125">
                  <c:v>148</c:v>
                </c:pt>
                <c:pt idx="126">
                  <c:v>168</c:v>
                </c:pt>
                <c:pt idx="127">
                  <c:v>189</c:v>
                </c:pt>
                <c:pt idx="128">
                  <c:v>195</c:v>
                </c:pt>
                <c:pt idx="129">
                  <c:v>198</c:v>
                </c:pt>
                <c:pt idx="130">
                  <c:v>199</c:v>
                </c:pt>
                <c:pt idx="131">
                  <c:v>224</c:v>
                </c:pt>
                <c:pt idx="132">
                  <c:v>237</c:v>
                </c:pt>
                <c:pt idx="133">
                  <c:v>238</c:v>
                </c:pt>
                <c:pt idx="134">
                  <c:v>254</c:v>
                </c:pt>
                <c:pt idx="135">
                  <c:v>257</c:v>
                </c:pt>
                <c:pt idx="136">
                  <c:v>259</c:v>
                </c:pt>
                <c:pt idx="137">
                  <c:v>304</c:v>
                </c:pt>
                <c:pt idx="138">
                  <c:v>310</c:v>
                </c:pt>
                <c:pt idx="139">
                  <c:v>327</c:v>
                </c:pt>
                <c:pt idx="140">
                  <c:v>388</c:v>
                </c:pt>
                <c:pt idx="141">
                  <c:v>448</c:v>
                </c:pt>
                <c:pt idx="142">
                  <c:v>614</c:v>
                </c:pt>
                <c:pt idx="143">
                  <c:v>1014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25792"/>
        <c:axId val="109427328"/>
        <c:axId val="108833408"/>
      </c:area3DChart>
      <c:catAx>
        <c:axId val="10942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9427328"/>
        <c:crosses val="autoZero"/>
        <c:auto val="1"/>
        <c:lblAlgn val="ctr"/>
        <c:lblOffset val="100"/>
        <c:noMultiLvlLbl val="0"/>
      </c:catAx>
      <c:valAx>
        <c:axId val="109427328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high"/>
        <c:crossAx val="109425792"/>
        <c:crosses val="autoZero"/>
        <c:crossBetween val="midCat"/>
      </c:valAx>
      <c:serAx>
        <c:axId val="108833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9427328"/>
        <c:crosses val="autoZero"/>
      </c:serAx>
    </c:plotArea>
    <c:legend>
      <c:legendPos val="r"/>
      <c:layout>
        <c:manualLayout>
          <c:xMode val="edge"/>
          <c:yMode val="edge"/>
          <c:x val="0.64678528146145009"/>
          <c:y val="0.32884143704509883"/>
          <c:w val="0.16562955016227085"/>
          <c:h val="0.415426867119766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0.00194</cdr:x>
      <cdr:y>0.00932</cdr:y>
    </cdr:from>
    <cdr:to>
      <cdr:x>0.01961</cdr:x>
      <cdr:y>0.10782</cdr:y>
    </cdr:to>
    <cdr:sp macro="" textlink="">
      <cdr:nvSpPr>
        <cdr:cNvPr id="2" name="Chevron 1"/>
        <cdr:cNvSpPr/>
      </cdr:nvSpPr>
      <cdr:spPr>
        <a:xfrm xmlns:a="http://schemas.openxmlformats.org/drawingml/2006/main" rot="2756768">
          <a:off x="13454" y="88146"/>
          <a:ext cx="536880" cy="462188"/>
        </a:xfrm>
        <a:prstGeom xmlns:a="http://schemas.openxmlformats.org/drawingml/2006/main" prst="chevron">
          <a:avLst/>
        </a:prstGeom>
        <a:solidFill xmlns:a="http://schemas.openxmlformats.org/drawingml/2006/main">
          <a:srgbClr val="379BB4"/>
        </a:solidFill>
        <a:ln xmlns:a="http://schemas.openxmlformats.org/drawingml/2006/main">
          <a:solidFill>
            <a:srgbClr val="379BB4"/>
          </a:solidFill>
        </a:ln>
        <a:scene3d xmlns:a="http://schemas.openxmlformats.org/drawingml/2006/main">
          <a:camera prst="orthographicFront">
            <a:rot lat="300000" lon="3600000" rev="2700000"/>
          </a:camera>
          <a:lightRig rig="threePt" dir="t"/>
        </a:scene3d>
        <a:sp3d xmlns:a="http://schemas.openxmlformats.org/drawingml/2006/main" extrusionH="1143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GB" sz="110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DF28-3447-40C4-BD2E-0EA6ADC4CE21}" type="datetimeFigureOut">
              <a:rPr lang="en-GB" smtClean="0"/>
              <a:t>10/04/2013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8AA7-58F7-48EE-8C48-59A0D48A1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09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3B5D8-986B-473F-824D-2FC6AE7CDB1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9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E4298-F41F-45FB-8DC4-9460050F497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24544" y="3563377"/>
            <a:ext cx="5544616" cy="792088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81864" y="3694174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Subtitle</a:t>
            </a:r>
            <a:endParaRPr lang="en-GB" sz="2800" dirty="0">
              <a:solidFill>
                <a:srgbClr val="AF0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02444" y="5775647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Interstate Mono - Lgt" pitchFamily="2" charset="0"/>
              </a:rPr>
              <a:t>Venue</a:t>
            </a:r>
          </a:p>
          <a:p>
            <a:pPr algn="r"/>
            <a:r>
              <a:rPr lang="en-GB" sz="1200" dirty="0" smtClean="0">
                <a:latin typeface="Interstate Mono - Lgt" pitchFamily="2" charset="0"/>
              </a:rPr>
              <a:t>Date</a:t>
            </a:r>
            <a:endParaRPr lang="en-GB" sz="1200" dirty="0">
              <a:latin typeface="Interstate Mono - Lgt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878335" y="479715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endParaRPr lang="en-GB" sz="2400" b="1" dirty="0">
              <a:solidFill>
                <a:srgbClr val="379B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02444" y="5156457"/>
            <a:ext cx="34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Role</a:t>
            </a:r>
            <a:endParaRPr lang="en-GB" sz="1400" dirty="0">
              <a:solidFill>
                <a:srgbClr val="AF0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 Mono - Lgt" pitchFamily="2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28184" y="5733256"/>
            <a:ext cx="2915816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0212" y1="5236" x2="10212" y2="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4154" b="7533"/>
          <a:stretch/>
        </p:blipFill>
        <p:spPr>
          <a:xfrm flipH="1">
            <a:off x="-108520" y="5258817"/>
            <a:ext cx="1244536" cy="1589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161922" y="2417441"/>
            <a:ext cx="842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baseline="0" dirty="0" smtClean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title</a:t>
            </a:r>
            <a:endParaRPr lang="en-GB" sz="3200" b="1" cap="all" baseline="0" dirty="0">
              <a:solidFill>
                <a:srgbClr val="379B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 Mono - Lg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00092" y="5373216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Email</a:t>
            </a:r>
            <a:endParaRPr lang="en-GB" sz="1200" dirty="0">
              <a:solidFill>
                <a:srgbClr val="AF0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 Mono - Lg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0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7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0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3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224136" cy="515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381A-95A6-405A-9801-CF00A0320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2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4544" y="3563377"/>
            <a:ext cx="5544616" cy="792088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1864" y="3694174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AF0A5A"/>
                </a:solidFill>
              </a:rPr>
              <a:t>ENOHE 2013</a:t>
            </a:r>
            <a:endParaRPr lang="en-GB" sz="2800" b="1" dirty="0">
              <a:solidFill>
                <a:srgbClr val="AF0A5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444" y="5775647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Interstate Mono - Lgt" pitchFamily="2" charset="0"/>
              </a:rPr>
              <a:t>Oxford</a:t>
            </a:r>
          </a:p>
          <a:p>
            <a:pPr algn="r"/>
            <a:r>
              <a:rPr lang="en-GB" sz="1200" dirty="0" smtClean="0">
                <a:latin typeface="Interstate Mono - Lgt" pitchFamily="2" charset="0"/>
              </a:rPr>
              <a:t>Friday, 12 April 2013</a:t>
            </a:r>
            <a:endParaRPr lang="en-GB" sz="1200" dirty="0">
              <a:latin typeface="Interstate Mono - Lg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974" y="4797152"/>
            <a:ext cx="179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/>
              <a:t>Rob Behrens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2444" y="5156457"/>
            <a:ext cx="342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AF0A5A"/>
                </a:solidFill>
                <a:latin typeface="Interstate Mono - Lgt" pitchFamily="2" charset="0"/>
              </a:rPr>
              <a:t>CEO and Independent Adjudicator</a:t>
            </a:r>
            <a:endParaRPr lang="en-GB" sz="1400" dirty="0">
              <a:solidFill>
                <a:srgbClr val="AF0A5A"/>
              </a:solidFill>
              <a:latin typeface="Interstate Mono - Lgt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28184" y="5733256"/>
            <a:ext cx="2915816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0212" y1="5236" x2="10212" y2="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4154" b="7533"/>
          <a:stretch/>
        </p:blipFill>
        <p:spPr>
          <a:xfrm flipH="1">
            <a:off x="-108520" y="5258817"/>
            <a:ext cx="1244536" cy="1589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1726" y="1668802"/>
            <a:ext cx="8427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 smtClean="0">
                <a:latin typeface="+mj-lt"/>
              </a:rPr>
              <a:t>Changing Higher Education through better complaints handling – </a:t>
            </a:r>
            <a:r>
              <a:rPr lang="en-GB" sz="3200" b="1" dirty="0">
                <a:latin typeface="+mj-lt"/>
              </a:rPr>
              <a:t>S</a:t>
            </a:r>
            <a:r>
              <a:rPr lang="en-GB" sz="3200" b="1" dirty="0" smtClean="0">
                <a:latin typeface="+mj-lt"/>
              </a:rPr>
              <a:t>urviving and Steering </a:t>
            </a:r>
            <a:r>
              <a:rPr lang="en-GB" sz="3200" b="1" dirty="0">
                <a:latin typeface="+mj-lt"/>
              </a:rPr>
              <a:t>C</a:t>
            </a:r>
            <a:r>
              <a:rPr lang="en-GB" sz="3200" b="1" dirty="0" smtClean="0">
                <a:latin typeface="+mj-lt"/>
              </a:rPr>
              <a:t>hange</a:t>
            </a:r>
            <a:endParaRPr lang="en-GB" sz="3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092" y="5373216"/>
            <a:ext cx="3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AF0A5A"/>
                </a:solidFill>
                <a:latin typeface="Interstate Mono - Lgt" pitchFamily="2" charset="0"/>
              </a:rPr>
              <a:t>rob.behrens@oiahe.org.uk</a:t>
            </a:r>
            <a:endParaRPr lang="en-GB" sz="1200" dirty="0">
              <a:solidFill>
                <a:srgbClr val="AF0A5A"/>
              </a:solidFill>
              <a:latin typeface="Interstate Mono - Lgt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2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Length of university </a:t>
            </a:r>
            <a:r>
              <a:rPr lang="en-GB" dirty="0"/>
              <a:t>p</a:t>
            </a:r>
            <a:r>
              <a:rPr lang="en-GB" dirty="0" smtClean="0"/>
              <a:t>rocess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83416"/>
              </p:ext>
            </p:extLst>
          </p:nvPr>
        </p:nvGraphicFramePr>
        <p:xfrm>
          <a:off x="467544" y="2060848"/>
          <a:ext cx="8280921" cy="292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152128"/>
                <a:gridCol w="1152129"/>
              </a:tblGrid>
              <a:tr h="807864">
                <a:tc>
                  <a:txBody>
                    <a:bodyPr/>
                    <a:lstStyle/>
                    <a:p>
                      <a:r>
                        <a:rPr lang="en-GB" dirty="0" smtClean="0"/>
                        <a:t>Length of process from first</a:t>
                      </a:r>
                      <a:r>
                        <a:rPr lang="en-GB" baseline="0" dirty="0" smtClean="0"/>
                        <a:t> proceedings until a decision was given by the university</a:t>
                      </a:r>
                      <a:endParaRPr lang="en-GB" dirty="0"/>
                    </a:p>
                  </a:txBody>
                  <a:tcPr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2009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</a:tr>
              <a:tr h="42315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0-2 Months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heavy" baseline="0" dirty="0" smtClean="0">
                          <a:ln cap="sq">
                            <a:noFill/>
                          </a:ln>
                          <a:uFill>
                            <a:solidFill>
                              <a:srgbClr val="FF0000"/>
                            </a:solidFill>
                          </a:uFill>
                        </a:rPr>
                        <a:t>8%</a:t>
                      </a:r>
                      <a:endParaRPr lang="en-GB" u="heavy" baseline="0" dirty="0">
                        <a:ln cap="sq">
                          <a:noFill/>
                        </a:ln>
                        <a:uFill>
                          <a:solidFill>
                            <a:srgbClr val="FF0000"/>
                          </a:solidFill>
                        </a:u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heavy" baseline="0" dirty="0" smtClean="0">
                          <a:uFill>
                            <a:solidFill>
                              <a:srgbClr val="FF0000"/>
                            </a:solidFill>
                          </a:uFill>
                        </a:rPr>
                        <a:t>18%</a:t>
                      </a:r>
                      <a:endParaRPr lang="en-GB" u="heavy" baseline="0" dirty="0">
                        <a:uFill>
                          <a:solidFill>
                            <a:srgbClr val="FF0000"/>
                          </a:solidFill>
                        </a:uFill>
                      </a:endParaRPr>
                    </a:p>
                  </a:txBody>
                  <a:tcPr anchor="ctr"/>
                </a:tc>
              </a:tr>
              <a:tr h="42315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3-4 Months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 anchor="ctr"/>
                </a:tc>
              </a:tr>
              <a:tr h="42315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5-6</a:t>
                      </a:r>
                      <a:r>
                        <a:rPr lang="en-GB" baseline="0" dirty="0" smtClean="0"/>
                        <a:t> Months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 anchor="ctr"/>
                </a:tc>
              </a:tr>
              <a:tr h="42315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6-12 Months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 anchor="ctr"/>
                </a:tc>
              </a:tr>
              <a:tr h="423151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More Than</a:t>
                      </a:r>
                      <a:r>
                        <a:rPr lang="en-GB" baseline="0" dirty="0" smtClean="0"/>
                        <a:t> 12 Months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heavy" baseline="0" dirty="0" smtClean="0">
                          <a:uFill>
                            <a:solidFill>
                              <a:srgbClr val="FF0000"/>
                            </a:solidFill>
                          </a:uFill>
                        </a:rPr>
                        <a:t>34%</a:t>
                      </a:r>
                      <a:endParaRPr lang="en-GB" u="heavy" baseline="0" dirty="0">
                        <a:uFill>
                          <a:solidFill>
                            <a:srgbClr val="FF0000"/>
                          </a:solidFill>
                        </a:u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heavy" baseline="0" dirty="0" smtClean="0">
                          <a:uFill>
                            <a:solidFill>
                              <a:srgbClr val="FF0000"/>
                            </a:solidFill>
                          </a:uFill>
                        </a:rPr>
                        <a:t>20%</a:t>
                      </a:r>
                      <a:endParaRPr lang="en-GB" u="heavy" baseline="0" dirty="0">
                        <a:uFill>
                          <a:solidFill>
                            <a:srgbClr val="FF0000"/>
                          </a:solidFill>
                        </a:u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0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40168"/>
            <a:ext cx="325596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04812"/>
            <a:ext cx="6912000" cy="1079971"/>
          </a:xfrm>
        </p:spPr>
        <p:txBody>
          <a:bodyPr/>
          <a:lstStyle/>
          <a:p>
            <a:pPr>
              <a:defRPr/>
            </a:pPr>
            <a:r>
              <a:rPr lang="en-GB" dirty="0">
                <a:effectLst/>
                <a:latin typeface="+mj-lt"/>
              </a:rPr>
              <a:t>Complainant </a:t>
            </a:r>
            <a:r>
              <a:rPr lang="en-GB" dirty="0" smtClean="0">
                <a:effectLst/>
                <a:latin typeface="+mj-lt"/>
              </a:rPr>
              <a:t>lived </a:t>
            </a:r>
            <a:r>
              <a:rPr lang="en-GB" dirty="0">
                <a:effectLst/>
                <a:latin typeface="+mj-lt"/>
              </a:rPr>
              <a:t>e</a:t>
            </a:r>
            <a:r>
              <a:rPr lang="en-GB" dirty="0" smtClean="0">
                <a:effectLst/>
                <a:latin typeface="+mj-lt"/>
              </a:rPr>
              <a:t>xperience of </a:t>
            </a:r>
            <a:r>
              <a:rPr lang="en-GB" dirty="0">
                <a:effectLst/>
                <a:latin typeface="+mj-lt"/>
              </a:rPr>
              <a:t>u</a:t>
            </a:r>
            <a:r>
              <a:rPr lang="en-GB" dirty="0" smtClean="0">
                <a:effectLst/>
                <a:latin typeface="+mj-lt"/>
              </a:rPr>
              <a:t>niversity </a:t>
            </a:r>
            <a:r>
              <a:rPr lang="en-GB" dirty="0">
                <a:effectLst/>
                <a:latin typeface="+mj-lt"/>
              </a:rPr>
              <a:t>c</a:t>
            </a:r>
            <a:r>
              <a:rPr lang="en-GB" dirty="0" smtClean="0">
                <a:effectLst/>
                <a:latin typeface="+mj-lt"/>
              </a:rPr>
              <a:t>omplaints </a:t>
            </a:r>
            <a:r>
              <a:rPr lang="en-GB" dirty="0">
                <a:effectLst/>
                <a:latin typeface="+mj-lt"/>
              </a:rPr>
              <a:t>p</a:t>
            </a:r>
            <a:r>
              <a:rPr lang="en-GB" dirty="0" smtClean="0">
                <a:effectLst/>
                <a:latin typeface="+mj-lt"/>
              </a:rPr>
              <a:t>rocesses</a:t>
            </a:r>
            <a:endParaRPr lang="en-GB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F2456-1214-43DE-B2F8-DDE584F37A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institution </a:t>
            </a:r>
            <a:r>
              <a:rPr lang="en-GB" dirty="0"/>
              <a:t>s</a:t>
            </a:r>
            <a:r>
              <a:rPr lang="en-GB" dirty="0" smtClean="0"/>
              <a:t>ize on complaint </a:t>
            </a:r>
            <a:r>
              <a:rPr lang="en-GB" dirty="0"/>
              <a:t>n</a:t>
            </a:r>
            <a:r>
              <a:rPr lang="en-GB" dirty="0" smtClean="0"/>
              <a:t>umbers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715547"/>
              </p:ext>
            </p:extLst>
          </p:nvPr>
        </p:nvGraphicFramePr>
        <p:xfrm>
          <a:off x="-7525344" y="1415835"/>
          <a:ext cx="26331332" cy="543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90137"/>
              </p:ext>
            </p:extLst>
          </p:nvPr>
        </p:nvGraphicFramePr>
        <p:xfrm>
          <a:off x="-7597352" y="1407583"/>
          <a:ext cx="26162001" cy="545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hevron 13"/>
          <p:cNvSpPr/>
          <p:nvPr/>
        </p:nvSpPr>
        <p:spPr>
          <a:xfrm rot="2756768">
            <a:off x="5221301" y="5135694"/>
            <a:ext cx="536880" cy="462188"/>
          </a:xfrm>
          <a:prstGeom prst="chevron">
            <a:avLst/>
          </a:prstGeom>
          <a:solidFill>
            <a:srgbClr val="379BB4"/>
          </a:solidFill>
          <a:ln>
            <a:solidFill>
              <a:srgbClr val="379BB4"/>
            </a:solidFill>
          </a:ln>
          <a:scene3d>
            <a:camera prst="orthographicFront">
              <a:rot lat="300000" lon="4200000" rev="2700000"/>
            </a:camera>
            <a:lightRig rig="threePt" dir="t"/>
          </a:scene3d>
          <a:sp3d extrusionH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293096"/>
            <a:ext cx="9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AF0A5A"/>
                </a:solidFill>
              </a:rPr>
              <a:t>Smallest institution</a:t>
            </a:r>
            <a:endParaRPr lang="en-GB" sz="1400" dirty="0">
              <a:solidFill>
                <a:srgbClr val="AF0A5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6453336"/>
            <a:ext cx="150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AF0A5A"/>
                </a:solidFill>
              </a:rPr>
              <a:t>Largest institution</a:t>
            </a:r>
            <a:endParaRPr lang="en-GB" sz="1400" dirty="0">
              <a:solidFill>
                <a:srgbClr val="AF0A5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457" y="5182122"/>
            <a:ext cx="10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379BB4"/>
                </a:solidFill>
              </a:rPr>
              <a:t>Trendline</a:t>
            </a:r>
            <a:endParaRPr lang="en-GB" dirty="0">
              <a:solidFill>
                <a:srgbClr val="379BB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3501008"/>
            <a:ext cx="22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Number of complaints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5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6784" cy="648072"/>
          </a:xfrm>
        </p:spPr>
        <p:txBody>
          <a:bodyPr/>
          <a:lstStyle/>
          <a:p>
            <a:r>
              <a:rPr lang="en-GB" dirty="0" smtClean="0"/>
              <a:t>Relation between </a:t>
            </a:r>
            <a:r>
              <a:rPr lang="en-GB" dirty="0"/>
              <a:t>i</a:t>
            </a:r>
            <a:r>
              <a:rPr lang="en-GB" dirty="0" smtClean="0"/>
              <a:t>nternal </a:t>
            </a:r>
            <a:r>
              <a:rPr lang="en-GB" dirty="0"/>
              <a:t>c</a:t>
            </a:r>
            <a:r>
              <a:rPr lang="en-GB" dirty="0" smtClean="0"/>
              <a:t>omplaints and appeals and </a:t>
            </a:r>
            <a:r>
              <a:rPr lang="en-GB" dirty="0"/>
              <a:t>c</a:t>
            </a:r>
            <a:r>
              <a:rPr lang="en-GB" dirty="0" smtClean="0"/>
              <a:t>omplaints </a:t>
            </a:r>
            <a:r>
              <a:rPr lang="en-GB" dirty="0"/>
              <a:t>r</a:t>
            </a:r>
            <a:r>
              <a:rPr lang="en-GB" dirty="0" smtClean="0"/>
              <a:t>eceived by the OIA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519599"/>
              </p:ext>
            </p:extLst>
          </p:nvPr>
        </p:nvGraphicFramePr>
        <p:xfrm>
          <a:off x="179512" y="1484784"/>
          <a:ext cx="10434786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3667" y="5013176"/>
            <a:ext cx="1436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Institutions which issued least COP Letters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381327"/>
            <a:ext cx="328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Institutions which issued most COP Letters</a:t>
            </a:r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7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768752" cy="10801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u="sng" dirty="0" smtClean="0"/>
              <a:t>B. MANDATES, RESOURCES AND APPROACH</a:t>
            </a:r>
            <a:endParaRPr lang="en-GB" sz="2800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3884612" cy="4608512"/>
          </a:xfrm>
        </p:spPr>
        <p:txBody>
          <a:bodyPr/>
          <a:lstStyle/>
          <a:p>
            <a:r>
              <a:rPr lang="en-GB" sz="1600" b="1" dirty="0">
                <a:solidFill>
                  <a:schemeClr val="tx1"/>
                </a:solidFill>
                <a:effectLst/>
              </a:rPr>
              <a:t>2004 Higher Education Act establishes - impartial, independent, adjudication for all HEIs in England and Wales after internal process exhausted</a:t>
            </a:r>
          </a:p>
          <a:p>
            <a:r>
              <a:rPr lang="en-GB" sz="1600" b="1" dirty="0">
                <a:solidFill>
                  <a:schemeClr val="tx1"/>
                </a:solidFill>
                <a:effectLst/>
              </a:rPr>
              <a:t>OIA independence set out in Act and Scheme Rules, confirmed by HE White Paper (2011) and by Court of Appeal (</a:t>
            </a:r>
            <a:r>
              <a:rPr lang="en-GB" sz="1600" b="1" dirty="0" err="1">
                <a:solidFill>
                  <a:schemeClr val="tx1"/>
                </a:solidFill>
                <a:effectLst/>
              </a:rPr>
              <a:t>Sandhar</a:t>
            </a:r>
            <a:r>
              <a:rPr lang="en-GB" sz="1600" b="1" dirty="0">
                <a:solidFill>
                  <a:schemeClr val="tx1"/>
                </a:solidFill>
                <a:effectLst/>
              </a:rPr>
              <a:t> 2011).</a:t>
            </a:r>
          </a:p>
          <a:p>
            <a:r>
              <a:rPr lang="en-GB" sz="1600" b="1" dirty="0">
                <a:solidFill>
                  <a:schemeClr val="tx1"/>
                </a:solidFill>
                <a:effectLst/>
              </a:rPr>
              <a:t>Examines  all “acts and omissions” of HEIs beyond admissions, academic judgement and employment issues. </a:t>
            </a:r>
          </a:p>
          <a:p>
            <a:r>
              <a:rPr lang="en-GB" sz="1600" b="1" dirty="0">
                <a:solidFill>
                  <a:schemeClr val="tx1"/>
                </a:solidFill>
                <a:effectLst/>
              </a:rPr>
              <a:t>Tests are whether HEI has abided by Regulations and/or whether decision is ‘reasonable in all the circumstances. </a:t>
            </a:r>
          </a:p>
          <a:p>
            <a:r>
              <a:rPr lang="en-GB" sz="1600" b="1" dirty="0">
                <a:solidFill>
                  <a:schemeClr val="tx1"/>
                </a:solidFill>
                <a:effectLst/>
              </a:rPr>
              <a:t>Service free to students and former </a:t>
            </a:r>
            <a:r>
              <a:rPr lang="en-GB" sz="1600" b="1" dirty="0" smtClean="0">
                <a:solidFill>
                  <a:schemeClr val="tx1"/>
                </a:solidFill>
                <a:effectLst/>
              </a:rPr>
              <a:t>students</a:t>
            </a:r>
            <a:r>
              <a:rPr lang="en-GB" sz="1600" b="1" dirty="0" smtClean="0"/>
              <a:t> 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68762" y="1412776"/>
            <a:ext cx="3884613" cy="49943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/>
              <a:t>OIA is not a Regulator and has  no power to: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600" b="1" dirty="0"/>
              <a:t>Compel HEIs to implement OIA Decisions or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600" b="1" dirty="0"/>
              <a:t>Fine HEIs </a:t>
            </a:r>
            <a:endParaRPr lang="en-US" sz="1600" b="1" dirty="0"/>
          </a:p>
          <a:p>
            <a:pPr fontAlgn="auto">
              <a:spcAft>
                <a:spcPts val="0"/>
              </a:spcAft>
              <a:defRPr/>
            </a:pPr>
            <a:r>
              <a:rPr lang="en-GB" sz="1800" b="1" dirty="0"/>
              <a:t>But has powers to: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600" b="1" dirty="0"/>
              <a:t>  </a:t>
            </a:r>
            <a:r>
              <a:rPr lang="en-GB" sz="1400" b="1" dirty="0"/>
              <a:t>Publish details of non-compliance </a:t>
            </a:r>
          </a:p>
          <a:p>
            <a:pPr marL="800100" lvl="3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dirty="0"/>
              <a:t>Publish summaries of Formal Decisions by name of HEI where there is a ‘public interest’</a:t>
            </a:r>
          </a:p>
          <a:p>
            <a:pPr marL="800100" lvl="3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dirty="0"/>
              <a:t>Publish Annual Letters to HEIs setting out their complaints handling record</a:t>
            </a:r>
          </a:p>
          <a:p>
            <a:pPr marL="800100" lvl="3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400" b="1" dirty="0"/>
              <a:t>Share material including Formal Decisions with Regulatory partners  with ‘a relevant right or </a:t>
            </a:r>
            <a:r>
              <a:rPr lang="en-GB" sz="1400" b="1" dirty="0" smtClean="0"/>
              <a:t>interest’</a:t>
            </a:r>
          </a:p>
          <a:p>
            <a:pPr marL="342900" lvl="2" indent="-342900">
              <a:defRPr/>
            </a:pPr>
            <a:r>
              <a:rPr lang="en-GB" sz="1800" b="1" dirty="0" smtClean="0"/>
              <a:t>Headquarters </a:t>
            </a:r>
            <a:r>
              <a:rPr lang="en-GB" sz="1800" b="1" dirty="0"/>
              <a:t>in Reading, Berkshire. FTE of 55, Budget of circa £4 millions p.a.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316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AF0A5A"/>
                </a:solidFill>
              </a:rPr>
              <a:t>OIA </a:t>
            </a:r>
            <a:r>
              <a:rPr lang="en-GB" sz="2800" b="1" dirty="0">
                <a:solidFill>
                  <a:srgbClr val="AF0A5A"/>
                </a:solidFill>
              </a:rPr>
              <a:t>m</a:t>
            </a:r>
            <a:r>
              <a:rPr lang="en-GB" sz="2800" b="1" dirty="0" smtClean="0">
                <a:solidFill>
                  <a:srgbClr val="AF0A5A"/>
                </a:solidFill>
              </a:rPr>
              <a:t>andates</a:t>
            </a:r>
            <a:endParaRPr lang="en-GB" sz="2800" b="1" dirty="0">
              <a:solidFill>
                <a:srgbClr val="AF0A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0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52728" cy="648072"/>
          </a:xfrm>
        </p:spPr>
        <p:txBody>
          <a:bodyPr/>
          <a:lstStyle/>
          <a:p>
            <a:r>
              <a:rPr lang="en-GB" dirty="0" smtClean="0"/>
              <a:t>Accountabilities/governance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en-GB" sz="2200" b="1" dirty="0">
                <a:solidFill>
                  <a:schemeClr val="tx1"/>
                </a:solidFill>
                <a:effectLst/>
              </a:rPr>
              <a:t>Not for Profit Company Limited by Guarantee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Charity Registered with Charities Commission 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Subject to Judicial Review. Nearly 40 challenges to date, mostly unsuccessful. 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Constitutional relationship with Secretary of State and Welsh Assembly Minister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Independent Adjudicator appointed under Nolan Rules of fair and open competition for limited terms and independent of Board in all Formal Decisions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Board has majority of independent members recruited under Nolan Rules and minority of directors nominated by HE sector stakeholders</a:t>
            </a:r>
          </a:p>
          <a:p>
            <a:r>
              <a:rPr lang="en-GB" sz="2200" b="1" dirty="0">
                <a:solidFill>
                  <a:schemeClr val="tx1"/>
                </a:solidFill>
                <a:effectLst/>
              </a:rPr>
              <a:t>Annual Open Meeting to mark launch of Independent Adjudicator’s Annual Report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7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28792" cy="648072"/>
          </a:xfrm>
        </p:spPr>
        <p:txBody>
          <a:bodyPr/>
          <a:lstStyle/>
          <a:p>
            <a:r>
              <a:rPr lang="en-GB" cap="all" dirty="0" smtClean="0"/>
              <a:t>C. </a:t>
            </a:r>
            <a:r>
              <a:rPr lang="en-GB" u="sng" cap="all" dirty="0" smtClean="0"/>
              <a:t>Evidence-based, consultative approach</a:t>
            </a:r>
            <a:endParaRPr lang="en-GB" u="sng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  <a:effectLst/>
              </a:rPr>
              <a:t>On-going consultation programme to develop the OIA itself and the way the sector deals with student complaints</a:t>
            </a:r>
          </a:p>
          <a:p>
            <a:r>
              <a:rPr lang="en-GB" sz="2400" b="1" dirty="0">
                <a:solidFill>
                  <a:schemeClr val="tx1"/>
                </a:solidFill>
                <a:effectLst/>
              </a:rPr>
              <a:t>Informs strategic and operational plans</a:t>
            </a:r>
          </a:p>
          <a:p>
            <a:r>
              <a:rPr lang="en-GB" sz="2400" b="1" dirty="0">
                <a:solidFill>
                  <a:schemeClr val="tx1"/>
                </a:solidFill>
                <a:effectLst/>
              </a:rPr>
              <a:t>Through: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Question papers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Written submissions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Complainant survey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Round-table meetings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Options to choose from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Routine, regular visits to HEIs and </a:t>
            </a:r>
          </a:p>
          <a:p>
            <a:pPr lvl="1">
              <a:buNone/>
            </a:pPr>
            <a:r>
              <a:rPr lang="en-GB" sz="2000" b="1" dirty="0">
                <a:solidFill>
                  <a:schemeClr val="tx1"/>
                </a:solidFill>
                <a:effectLst/>
              </a:rPr>
              <a:t>     students unions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effectLst/>
              </a:rPr>
              <a:t>Learning from other sectors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36" y="2924945"/>
            <a:ext cx="2457039" cy="324036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2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Sector-wide consultations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04056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effectLst/>
              </a:rPr>
              <a:t>Pathway 1 – February 2010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How to become a service delivery organisation</a:t>
            </a:r>
            <a:endParaRPr lang="en-GB" sz="3200" b="1" dirty="0" smtClean="0">
              <a:solidFill>
                <a:schemeClr val="tx1"/>
              </a:solidFill>
              <a:effectLst/>
            </a:endParaRPr>
          </a:p>
          <a:p>
            <a:r>
              <a:rPr lang="en-GB" b="1" dirty="0" smtClean="0">
                <a:solidFill>
                  <a:schemeClr val="tx1"/>
                </a:solidFill>
                <a:effectLst/>
              </a:rPr>
              <a:t>Pathway 2 – February 2011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Publication of Annual Letters to HEIs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Adding more student representation to Board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Extending Scheme to Further Education Colleges</a:t>
            </a:r>
          </a:p>
          <a:p>
            <a:r>
              <a:rPr lang="en-GB" b="1" dirty="0" smtClean="0">
                <a:solidFill>
                  <a:schemeClr val="tx1"/>
                </a:solidFill>
                <a:effectLst/>
              </a:rPr>
              <a:t>Pathway 3 – October 2012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Developing sector-wide Early Resolution of complaints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Promotion of Good Practice Framework</a:t>
            </a:r>
          </a:p>
          <a:p>
            <a:pPr lvl="1"/>
            <a:r>
              <a:rPr lang="en-GB" sz="2400" b="1" dirty="0" smtClean="0">
                <a:solidFill>
                  <a:schemeClr val="tx1"/>
                </a:solidFill>
                <a:effectLst/>
              </a:rPr>
              <a:t>Revisions of Funding model</a:t>
            </a:r>
            <a:endParaRPr lang="en-GB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5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7094810" cy="1008112"/>
          </a:xfrm>
        </p:spPr>
        <p:txBody>
          <a:bodyPr/>
          <a:lstStyle/>
          <a:p>
            <a:r>
              <a:rPr lang="en-GB" dirty="0" smtClean="0"/>
              <a:t>Becoming a service </a:t>
            </a:r>
            <a:r>
              <a:rPr lang="en-GB" dirty="0"/>
              <a:t>d</a:t>
            </a:r>
            <a:r>
              <a:rPr lang="en-GB" dirty="0" smtClean="0"/>
              <a:t>elivery </a:t>
            </a:r>
            <a:r>
              <a:rPr lang="en-GB" dirty="0"/>
              <a:t>o</a:t>
            </a:r>
            <a:r>
              <a:rPr lang="en-GB" dirty="0" smtClean="0"/>
              <a:t>rganisation – </a:t>
            </a:r>
            <a:r>
              <a:rPr lang="en-GB" sz="2800" dirty="0" smtClean="0"/>
              <a:t>Pathway implementation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30388"/>
              </p:ext>
            </p:extLst>
          </p:nvPr>
        </p:nvGraphicFramePr>
        <p:xfrm>
          <a:off x="467544" y="1189113"/>
          <a:ext cx="8208910" cy="556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4896544"/>
                <a:gridCol w="648072"/>
                <a:gridCol w="648072"/>
                <a:gridCol w="576062"/>
              </a:tblGrid>
              <a:tr h="320040"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Theme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Key Actions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Implementation 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Pathway:</a:t>
                      </a:r>
                    </a:p>
                  </a:txBody>
                  <a:tcPr anchor="ctr">
                    <a:solidFill>
                      <a:srgbClr val="379B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48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9BB4"/>
                    </a:solidFill>
                  </a:tcPr>
                </a:tc>
              </a:tr>
              <a:tr h="794360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Mandates</a:t>
                      </a:r>
                      <a:endParaRPr lang="en-GB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Extend Scheme to Non-Qualifying </a:t>
                      </a: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Institutions</a:t>
                      </a:r>
                      <a:endParaRPr lang="en-GB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Extending Scheme </a:t>
                      </a: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to FECs running Foundation Degrees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More effective dissemination of mandates and Rules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 smtClean="0">
                        <a:latin typeface="Webdings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Independence</a:t>
                      </a: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New procedure for service complaints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Change of </a:t>
                      </a: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Quorum </a:t>
                      </a: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Rules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User </a:t>
                      </a: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Perspective</a:t>
                      </a:r>
                      <a:endParaRPr lang="en-GB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Additional Student Board member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Revision of Scheme Application Form, OIA literature, and Guidance on Completion of Procedures and Eligibility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Review of Disability Policy and Practice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Proportionality, Efficient and Effective Approaches</a:t>
                      </a: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Development of electronic transactions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Review of ‘first contact’ engagement with complainants and </a:t>
                      </a: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develop Early Resolution</a:t>
                      </a:r>
                      <a:endParaRPr lang="en-GB" sz="1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Review and Revise </a:t>
                      </a: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Funding model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Transparency</a:t>
                      </a: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Consult </a:t>
                      </a:r>
                      <a:r>
                        <a:rPr lang="en-GB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how to publish Formal Decisions.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Publish core information about individual HEI record on complaints.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9793">
                <a:tc>
                  <a:txBody>
                    <a:bodyPr/>
                    <a:lstStyle/>
                    <a:p>
                      <a:pPr marL="20955"/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/>
                        </a:rPr>
                        <a:t>Quality Outcomes</a:t>
                      </a:r>
                    </a:p>
                  </a:txBody>
                  <a:tcPr marL="56055" marR="5605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Publish indicative guidance on Remedies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Review compliance arrangements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81940" algn="l"/>
                        </a:tabLst>
                      </a:pPr>
                      <a:r>
                        <a:rPr lang="en-GB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Develop written good practice guidance</a:t>
                      </a:r>
                    </a:p>
                  </a:txBody>
                  <a:tcPr marL="56055" marR="56055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6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0062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1909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4582" y="31909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2353" y="35637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2117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5718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47829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4756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2400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5445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5435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566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2400" y="5445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336" y="63720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Webdings" pitchFamily="18" charset="2"/>
              </a:rPr>
              <a:t>a</a:t>
            </a:r>
            <a:endParaRPr lang="en-GB" dirty="0">
              <a:latin typeface="Webdings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4C9E381A-95A6-405A-9801-CF00A03203A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71" y="2708920"/>
            <a:ext cx="8229600" cy="108012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Contributing to high quality </a:t>
            </a:r>
            <a:r>
              <a:rPr lang="en-GB" sz="2000" b="1" u="sng" dirty="0" smtClean="0">
                <a:solidFill>
                  <a:schemeClr val="tx1"/>
                </a:solidFill>
                <a:effectLst/>
              </a:rPr>
              <a:t>student experience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 by the independent and impartial adjudication and resolution of complaints. And </a:t>
            </a:r>
            <a:r>
              <a:rPr lang="en-GB" sz="2000" b="1" u="sng" dirty="0" smtClean="0">
                <a:solidFill>
                  <a:schemeClr val="tx1"/>
                </a:solidFill>
                <a:effectLst/>
              </a:rPr>
              <a:t>promoting good practice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 in complaints and appeals handling.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6700" y="2132856"/>
            <a:ext cx="59055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 smtClean="0">
                <a:effectLst/>
                <a:latin typeface="+mj-lt"/>
              </a:rPr>
              <a:t>2013 Mission</a:t>
            </a:r>
            <a:endParaRPr lang="en-GB" sz="2800" b="0" dirty="0">
              <a:effectLst/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313" y="4437335"/>
            <a:ext cx="8229600" cy="17277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By 2015 recognised as </a:t>
            </a:r>
            <a:r>
              <a:rPr lang="en-GB" sz="2000" b="1" u="sng" dirty="0" smtClean="0">
                <a:solidFill>
                  <a:schemeClr val="tx1"/>
                </a:solidFill>
                <a:effectLst/>
              </a:rPr>
              <a:t>a key driver of high quality student experience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through: exemplary dispute resolution of student complaints; the dissemination of a sector-wide good practice framework for complaints and appeals handling in universities; and effective contribution to the risk-based regulatory framework of higher education.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D. </a:t>
            </a:r>
            <a:r>
              <a:rPr lang="en-GB" u="sng" dirty="0" smtClean="0"/>
              <a:t>STRATEGIC ENGAGEMENT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126876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Defining Mission and Vision builds on analysis of Present-State, Mandates and Resources, and Evidence-based approach.</a:t>
            </a: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313" y="3861048"/>
            <a:ext cx="59055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 smtClean="0">
                <a:effectLst/>
                <a:latin typeface="+mj-lt"/>
              </a:rPr>
              <a:t>2013 Vision</a:t>
            </a:r>
            <a:endParaRPr lang="en-GB" sz="2800" b="0" dirty="0">
              <a:effectLst/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Surviving and steering change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effectLst/>
              </a:rPr>
              <a:t>Introduction 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effectLst/>
              </a:rPr>
              <a:t>The Present State: </a:t>
            </a:r>
            <a:r>
              <a:rPr lang="en-GB" sz="2800" dirty="0">
                <a:solidFill>
                  <a:schemeClr val="tx1"/>
                </a:solidFill>
                <a:effectLst/>
              </a:rPr>
              <a:t>Navigating Regulatory Change while keeping the ship afloat 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effectLst/>
              </a:rPr>
              <a:t>Mandates and Resources: </a:t>
            </a:r>
            <a:r>
              <a:rPr lang="en-GB" sz="2800" dirty="0">
                <a:solidFill>
                  <a:schemeClr val="tx1"/>
                </a:solidFill>
                <a:effectLst/>
              </a:rPr>
              <a:t>Must, should, could and can’t  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effectLst/>
              </a:rPr>
              <a:t>Evidence-Based Approach: </a:t>
            </a:r>
            <a:r>
              <a:rPr lang="en-GB" sz="2800" dirty="0">
                <a:solidFill>
                  <a:schemeClr val="tx1"/>
                </a:solidFill>
                <a:effectLst/>
              </a:rPr>
              <a:t>Looking out to look in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effectLst/>
              </a:rPr>
              <a:t>Strategic Engagement: </a:t>
            </a:r>
            <a:r>
              <a:rPr lang="en-GB" sz="2800" dirty="0">
                <a:solidFill>
                  <a:schemeClr val="tx1"/>
                </a:solidFill>
                <a:effectLst/>
              </a:rPr>
              <a:t>Prioritising where we are going and how we get there  </a:t>
            </a:r>
          </a:p>
          <a:p>
            <a:pPr>
              <a:defRPr/>
            </a:pPr>
            <a:r>
              <a:rPr lang="en-GB" sz="2800" b="1" dirty="0" smtClean="0">
                <a:solidFill>
                  <a:schemeClr val="tx1"/>
                </a:solidFill>
                <a:effectLst/>
              </a:rPr>
              <a:t>Afterword</a:t>
            </a:r>
            <a:endParaRPr lang="en-GB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C:\Users\thompsond\AppData\Local\Microsoft\Windows\Temporary Internet Files\Content.IE5\3DDD4ZHB\MC900051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1905000" cy="129698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0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872881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lvl="0"/>
            <a:endParaRPr lang="en-GB" dirty="0" smtClean="0">
              <a:effectLst/>
            </a:endParaRPr>
          </a:p>
          <a:p>
            <a:pPr lvl="0"/>
            <a:endParaRPr lang="en-GB" dirty="0">
              <a:effectLst/>
            </a:endParaRPr>
          </a:p>
          <a:p>
            <a:pPr lvl="0"/>
            <a:endParaRPr lang="en-GB" dirty="0" smtClean="0">
              <a:effectLst/>
            </a:endParaRPr>
          </a:p>
          <a:p>
            <a:pPr lvl="0"/>
            <a:endParaRPr lang="en-GB" dirty="0" smtClean="0">
              <a:effectLst/>
            </a:endParaRPr>
          </a:p>
          <a:p>
            <a:pPr lvl="0"/>
            <a:endParaRPr lang="en-GB" dirty="0" smtClean="0">
              <a:effectLst/>
            </a:endParaRPr>
          </a:p>
          <a:p>
            <a:pPr lvl="0"/>
            <a:endParaRPr lang="en-GB" dirty="0">
              <a:effectLst/>
            </a:endParaRPr>
          </a:p>
          <a:p>
            <a:pPr lvl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8" y="116632"/>
            <a:ext cx="6754176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04813"/>
            <a:ext cx="6732588" cy="7921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effectLst/>
                <a:latin typeface="Calibri" pitchFamily="34" charset="0"/>
              </a:rPr>
              <a:t>The OIA as a strategic </a:t>
            </a:r>
            <a:r>
              <a:rPr lang="en-GB" sz="3600" dirty="0">
                <a:effectLst/>
                <a:latin typeface="Calibri" pitchFamily="34" charset="0"/>
              </a:rPr>
              <a:t>p</a:t>
            </a:r>
            <a:r>
              <a:rPr lang="en-GB" sz="3600" dirty="0" smtClean="0">
                <a:effectLst/>
                <a:latin typeface="Calibri" pitchFamily="34" charset="0"/>
              </a:rPr>
              <a:t>artner (1)</a:t>
            </a:r>
            <a:endParaRPr lang="en-GB" sz="3600" dirty="0">
              <a:effectLst/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72113"/>
          </a:xfrm>
        </p:spPr>
        <p:txBody>
          <a:bodyPr/>
          <a:lstStyle/>
          <a:p>
            <a:pPr algn="ctr">
              <a:buNone/>
              <a:defRPr/>
            </a:pPr>
            <a:r>
              <a:rPr lang="en-GB" sz="1800" b="1" dirty="0">
                <a:solidFill>
                  <a:schemeClr val="tx1"/>
                </a:solidFill>
                <a:effectLst/>
              </a:rPr>
              <a:t>SEVEN STEPS TO EXCELLENCE</a:t>
            </a:r>
          </a:p>
          <a:p>
            <a:pPr algn="ctr">
              <a:buNone/>
              <a:defRPr/>
            </a:pPr>
            <a:r>
              <a:rPr lang="en-GB" sz="1200" b="1" dirty="0">
                <a:solidFill>
                  <a:schemeClr val="tx1"/>
                </a:solidFill>
                <a:effectLst/>
              </a:rPr>
              <a:t>“We must improve” Roberto Mancini</a:t>
            </a:r>
          </a:p>
          <a:p>
            <a:pPr>
              <a:defRPr/>
            </a:pPr>
            <a:r>
              <a:rPr lang="en-GB" sz="1800" b="1" dirty="0">
                <a:solidFill>
                  <a:schemeClr val="tx1"/>
                </a:solidFill>
                <a:effectLst/>
              </a:rPr>
              <a:t>(1) </a:t>
            </a:r>
            <a:r>
              <a:rPr lang="en-GB" sz="1600" b="1" dirty="0">
                <a:solidFill>
                  <a:schemeClr val="tx1"/>
                </a:solidFill>
                <a:effectLst/>
              </a:rPr>
              <a:t>A Classic Ombudsman Scheme </a:t>
            </a:r>
            <a:r>
              <a:rPr lang="en-GB" sz="1600" dirty="0">
                <a:solidFill>
                  <a:schemeClr val="tx1"/>
                </a:solidFill>
                <a:effectLst/>
              </a:rPr>
              <a:t>– Final resort, independent, impartial, complaints resolution for all HEIs in England and Wales. Faster, cheaper alternative to Courts – 10,000 cases closed since inception.  </a:t>
            </a: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effectLst/>
              </a:rPr>
              <a:t>(2) With more Authority than Power </a:t>
            </a:r>
            <a:r>
              <a:rPr lang="en-GB" sz="1600" dirty="0">
                <a:solidFill>
                  <a:schemeClr val="tx1"/>
                </a:solidFill>
                <a:effectLst/>
              </a:rPr>
              <a:t> – HEIs disciplined at implementing OIA Formal Decisions not limited to financial compensation and Scheme carrying confidence of the student movement</a:t>
            </a: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effectLst/>
              </a:rPr>
              <a:t>(3) Sensitive to </a:t>
            </a:r>
            <a:r>
              <a:rPr lang="en-GB" sz="1600" b="1" dirty="0" err="1">
                <a:solidFill>
                  <a:schemeClr val="tx1"/>
                </a:solidFill>
                <a:effectLst/>
              </a:rPr>
              <a:t>exceptionalism</a:t>
            </a:r>
            <a:r>
              <a:rPr lang="en-GB" sz="1600" b="1" dirty="0">
                <a:solidFill>
                  <a:schemeClr val="tx1"/>
                </a:solidFill>
                <a:effectLst/>
              </a:rPr>
              <a:t> of Higher Education -  </a:t>
            </a:r>
            <a:r>
              <a:rPr lang="en-GB" sz="1600" dirty="0">
                <a:solidFill>
                  <a:schemeClr val="tx1"/>
                </a:solidFill>
                <a:effectLst/>
              </a:rPr>
              <a:t>narrow academic judgement decisions excluded from remit confirming that (</a:t>
            </a:r>
            <a:r>
              <a:rPr lang="en-GB" sz="1600" dirty="0" err="1">
                <a:solidFill>
                  <a:schemeClr val="tx1"/>
                </a:solidFill>
                <a:effectLst/>
              </a:rPr>
              <a:t>i</a:t>
            </a:r>
            <a:r>
              <a:rPr lang="en-GB" sz="1600" dirty="0">
                <a:solidFill>
                  <a:schemeClr val="tx1"/>
                </a:solidFill>
                <a:effectLst/>
              </a:rPr>
              <a:t>) higher education not a perfect market place, (ii) that students are not ‘customers’ in the allocation of degree outcomes, and (iii) that academic judgement is not whatever an academic thinks, writes or speaks.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3842"/>
            <a:ext cx="4038600" cy="5543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1600" b="1" dirty="0" smtClean="0"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effectLst/>
              </a:rPr>
              <a:t>(4) Efficient and Effective 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returning successive annual increases in case closures at lowering unit costs. Generated by significant business process reforms to create Early Resolution through Triage, Mediation and Settlement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1600" b="1" dirty="0" smtClean="0">
              <a:solidFill>
                <a:schemeClr val="tx1"/>
              </a:solidFill>
              <a:effectLst/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dirty="0" smtClean="0">
              <a:solidFill>
                <a:schemeClr val="tx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dirty="0" smtClean="0">
              <a:solidFill>
                <a:schemeClr val="tx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dirty="0" smtClean="0">
              <a:solidFill>
                <a:schemeClr val="tx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dirty="0" smtClean="0">
              <a:solidFill>
                <a:schemeClr val="tx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dirty="0" smtClean="0">
              <a:solidFill>
                <a:schemeClr val="tx1"/>
              </a:solidFill>
              <a:effectLst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  <a:effectLst/>
              </a:rPr>
              <a:t>(</a:t>
            </a:r>
            <a:r>
              <a:rPr lang="en-GB" sz="1600" b="1" dirty="0" smtClean="0">
                <a:solidFill>
                  <a:schemeClr val="tx1"/>
                </a:solidFill>
                <a:effectLst/>
              </a:rPr>
              <a:t>5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) Use of Transparency to generate scrutiny, understanding and Public Trust. Publication of Annual Letters to each HEI, and public interest cases by name of University (but not the student) de-mystifies a hitherto arcane process</a:t>
            </a:r>
            <a:endParaRPr lang="en-GB" sz="1600" b="1" dirty="0" smtClean="0">
              <a:effectLst/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77340"/>
              </p:ext>
            </p:extLst>
          </p:nvPr>
        </p:nvGraphicFramePr>
        <p:xfrm>
          <a:off x="5076453" y="3354708"/>
          <a:ext cx="3455987" cy="187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87"/>
              </a:tblGrid>
              <a:tr h="1440929">
                <a:tc>
                  <a:txBody>
                    <a:bodyPr/>
                    <a:lstStyle/>
                    <a:p>
                      <a:pPr fontAlgn="t">
                        <a:buFont typeface="Wingdings" pitchFamily="2" charset="2"/>
                        <a:buChar char="q"/>
                      </a:pPr>
                      <a:r>
                        <a:rPr lang="en-GB" sz="1300" b="1" dirty="0" smtClean="0"/>
                        <a:t>Decentralisation of responsibility for case decisions – risk based Approval and Management</a:t>
                      </a:r>
                      <a:endParaRPr lang="en-GB" sz="1300" dirty="0" smtClean="0"/>
                    </a:p>
                    <a:p>
                      <a:pPr fontAlgn="t">
                        <a:buFont typeface="Wingdings" pitchFamily="2" charset="2"/>
                        <a:buChar char="q"/>
                      </a:pPr>
                      <a:r>
                        <a:rPr lang="en-GB" sz="1300" dirty="0" smtClean="0"/>
                        <a:t>(Early) Assessment Team developed and expanded to assess Eligibility</a:t>
                      </a:r>
                    </a:p>
                    <a:p>
                      <a:pPr fontAlgn="t">
                        <a:buFont typeface="Wingdings" pitchFamily="2" charset="2"/>
                        <a:buChar char="q"/>
                      </a:pPr>
                      <a:r>
                        <a:rPr lang="en-GB" sz="1300" b="1" dirty="0" smtClean="0"/>
                        <a:t>Triage and Settlement Processes to resolve cases as early as possible</a:t>
                      </a:r>
                    </a:p>
                    <a:p>
                      <a:pPr fontAlgn="t">
                        <a:buFont typeface="Wingdings" pitchFamily="2" charset="2"/>
                        <a:buChar char="q"/>
                      </a:pPr>
                      <a:r>
                        <a:rPr lang="en-GB" sz="1300" b="1" dirty="0" smtClean="0"/>
                        <a:t> Targets for  monthly closures</a:t>
                      </a:r>
                    </a:p>
                    <a:p>
                      <a:pPr fontAlgn="t">
                        <a:buFont typeface="Wingdings" pitchFamily="2" charset="2"/>
                        <a:buChar char="q"/>
                      </a:pPr>
                      <a:r>
                        <a:rPr lang="en-GB" sz="1300" b="1" dirty="0" smtClean="0"/>
                        <a:t>Element of Outsourcing </a:t>
                      </a:r>
                    </a:p>
                  </a:txBody>
                  <a:tcPr marL="91429" marR="91429" marT="45706" marB="45706">
                    <a:solidFill>
                      <a:srgbClr val="379BB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6768752" cy="648072"/>
          </a:xfrm>
        </p:spPr>
        <p:txBody>
          <a:bodyPr/>
          <a:lstStyle/>
          <a:p>
            <a:r>
              <a:rPr lang="en-GB" sz="3600" dirty="0" smtClean="0"/>
              <a:t>The OIA as a strategic </a:t>
            </a:r>
            <a:r>
              <a:rPr lang="en-GB" sz="3600" dirty="0"/>
              <a:t>p</a:t>
            </a:r>
            <a:r>
              <a:rPr lang="en-GB" sz="3600" dirty="0" smtClean="0"/>
              <a:t>artner (2)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112568"/>
          </a:xfrm>
        </p:spPr>
        <p:txBody>
          <a:bodyPr/>
          <a:lstStyle/>
          <a:p>
            <a:pPr>
              <a:defRPr/>
            </a:pPr>
            <a:r>
              <a:rPr lang="en-GB" sz="2000" b="1" dirty="0" smtClean="0">
                <a:solidFill>
                  <a:schemeClr val="tx1"/>
                </a:solidFill>
                <a:effectLst/>
              </a:rPr>
              <a:t>(6</a:t>
            </a:r>
            <a:r>
              <a:rPr lang="en-GB" sz="2000" dirty="0">
                <a:solidFill>
                  <a:schemeClr val="tx1"/>
                </a:solidFill>
                <a:effectLst/>
              </a:rPr>
              <a:t>) </a:t>
            </a:r>
            <a:r>
              <a:rPr lang="en-GB" sz="2000" b="1" dirty="0">
                <a:solidFill>
                  <a:schemeClr val="tx1"/>
                </a:solidFill>
                <a:effectLst/>
              </a:rPr>
              <a:t>Member of the Regulatory Partnership Group</a:t>
            </a:r>
            <a:r>
              <a:rPr lang="en-GB" sz="2000" dirty="0">
                <a:solidFill>
                  <a:schemeClr val="tx1"/>
                </a:solidFill>
                <a:effectLst/>
              </a:rPr>
              <a:t>, sharing material with partners to manage sector risks.</a:t>
            </a:r>
          </a:p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  <a:effectLst/>
              </a:rPr>
              <a:t>(7) Engine of Good Practice </a:t>
            </a:r>
            <a:r>
              <a:rPr lang="en-GB" sz="2000" dirty="0">
                <a:solidFill>
                  <a:schemeClr val="tx1"/>
                </a:solidFill>
                <a:effectLst/>
              </a:rPr>
              <a:t>sharing to improve professional standards (and the student experience) in face of HE cultural norms sometimes  unsympathetic to ‘due process’ and corporate action.  Key current issues are (</a:t>
            </a:r>
            <a:r>
              <a:rPr lang="en-GB" sz="2000" dirty="0" err="1">
                <a:solidFill>
                  <a:schemeClr val="tx1"/>
                </a:solidFill>
                <a:effectLst/>
              </a:rPr>
              <a:t>eg</a:t>
            </a:r>
            <a:r>
              <a:rPr lang="en-GB" sz="2000" dirty="0">
                <a:solidFill>
                  <a:schemeClr val="tx1"/>
                </a:solidFill>
                <a:effectLst/>
              </a:rPr>
              <a:t>) Academic Misconduct, Post-Graduate Supervision, development of a Good Practice Framework and Early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Resolution</a:t>
            </a:r>
            <a:endParaRPr lang="en-GB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30700"/>
              </p:ext>
            </p:extLst>
          </p:nvPr>
        </p:nvGraphicFramePr>
        <p:xfrm>
          <a:off x="4788024" y="1196752"/>
          <a:ext cx="4104456" cy="277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2736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THE WOOLF INQUIRY</a:t>
                      </a:r>
                    </a:p>
                    <a:p>
                      <a:pPr>
                        <a:buNone/>
                      </a:pPr>
                      <a:endParaRPr lang="en-GB" sz="160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An inquiry into the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LSE’s links with Libya and lessons to be learned</a:t>
                      </a:r>
                    </a:p>
                    <a:p>
                      <a:pPr>
                        <a:buNone/>
                      </a:pPr>
                      <a:endParaRPr lang="en-GB" sz="16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r">
                        <a:buNone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OCTOBER 2011</a:t>
                      </a:r>
                    </a:p>
                    <a:p>
                      <a:endParaRPr lang="en-GB" sz="16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“However difficult to express, there are different parameters of permissible assistance, and they should not remain unwritten. “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72" marR="91472" marT="45716" marB="45716">
                    <a:solidFill>
                      <a:srgbClr val="379BB4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860032" y="1628800"/>
            <a:ext cx="381642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60032" y="2348880"/>
            <a:ext cx="381642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8" b="4199"/>
          <a:stretch>
            <a:fillRect/>
          </a:stretch>
        </p:blipFill>
        <p:spPr bwMode="auto">
          <a:xfrm>
            <a:off x="4788024" y="4112419"/>
            <a:ext cx="4031569" cy="17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OIA as a strategic </a:t>
            </a:r>
            <a:r>
              <a:rPr lang="en-GB" dirty="0"/>
              <a:t>p</a:t>
            </a:r>
            <a:r>
              <a:rPr lang="en-GB" dirty="0" smtClean="0"/>
              <a:t>artner: Early Resolution Pilots and 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186808" cy="4824536"/>
          </a:xfrm>
        </p:spPr>
        <p:txBody>
          <a:bodyPr/>
          <a:lstStyle/>
          <a:p>
            <a:pPr>
              <a:buNone/>
              <a:defRPr/>
            </a:pPr>
            <a:r>
              <a:rPr lang="en-GB" sz="1800" b="1" dirty="0">
                <a:solidFill>
                  <a:schemeClr val="tx1"/>
                </a:solidFill>
                <a:effectLst/>
              </a:rPr>
              <a:t>Principles of Early Resolution Initiative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Impractical to graft on to English and Welsh HEIs a campus ombudsman concept  which sits uneasily with existing arrangements, not available at European universities.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Diversity of approaches and record of achievement of a number of existing bodies in supporting students with complaints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Student Services Offices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Students Union Advice Centres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Student Conciliators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Graduate Interns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Complaint Mediation Schemes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Mediation – an under-used and not always understood process in HEIs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tx1"/>
                </a:solidFill>
                <a:effectLst/>
              </a:rPr>
              <a:t>No one size fits 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all</a:t>
            </a:r>
            <a:endParaRPr lang="en-GB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628800"/>
            <a:ext cx="4186808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Canterbury Christ Church – wider use of mediation</a:t>
            </a:r>
          </a:p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Glamorgan – Student Conciliators</a:t>
            </a:r>
          </a:p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Sheffield – facilitated discussion</a:t>
            </a:r>
          </a:p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Kingston – training in complaint handling and mediation</a:t>
            </a:r>
          </a:p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Huddersfield – student conciliators</a:t>
            </a:r>
          </a:p>
          <a:p>
            <a:pPr>
              <a:buFont typeface="Wingdings" pitchFamily="2" charset="2"/>
              <a:buChar char="v"/>
            </a:pPr>
            <a:r>
              <a:rPr lang="en-GB" sz="1600" dirty="0">
                <a:solidFill>
                  <a:schemeClr val="tx1"/>
                </a:solidFill>
                <a:effectLst/>
              </a:rPr>
              <a:t>ARC linking pilots to good practice </a:t>
            </a:r>
            <a:r>
              <a:rPr lang="en-GB" sz="1600" dirty="0">
                <a:solidFill>
                  <a:schemeClr val="tx1"/>
                </a:solidFill>
                <a:effectLst/>
                <a:latin typeface="+mj-lt"/>
              </a:rPr>
              <a:t>procedure</a:t>
            </a:r>
          </a:p>
          <a:p>
            <a:pPr algn="ctr">
              <a:buFont typeface="Wingdings" pitchFamily="2" charset="2"/>
              <a:buChar char="v"/>
            </a:pPr>
            <a:endParaRPr lang="en-GB" sz="1800" dirty="0"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endParaRPr lang="en-GB" sz="1800" dirty="0" smtClean="0">
              <a:solidFill>
                <a:schemeClr val="tx1"/>
              </a:solidFill>
              <a:effectLst/>
            </a:endParaRPr>
          </a:p>
          <a:p>
            <a:pPr algn="ctr">
              <a:buFont typeface="Wingdings" pitchFamily="2" charset="2"/>
              <a:buChar char="v"/>
            </a:pPr>
            <a:r>
              <a:rPr lang="en-GB" sz="1800" b="1" dirty="0" smtClean="0">
                <a:solidFill>
                  <a:schemeClr val="tx1"/>
                </a:solidFill>
                <a:effectLst/>
              </a:rPr>
              <a:t>Good </a:t>
            </a:r>
            <a:r>
              <a:rPr lang="en-GB" sz="1800" b="1" dirty="0">
                <a:solidFill>
                  <a:schemeClr val="tx1"/>
                </a:solidFill>
                <a:effectLst/>
              </a:rPr>
              <a:t>Practice Framework (from </a:t>
            </a:r>
            <a:r>
              <a:rPr lang="en-GB" sz="1800" b="1" dirty="0" smtClean="0">
                <a:solidFill>
                  <a:schemeClr val="tx1"/>
                </a:solidFill>
                <a:effectLst/>
              </a:rPr>
              <a:t>2014)</a:t>
            </a:r>
          </a:p>
          <a:p>
            <a:pPr marL="400050" lvl="1" indent="0">
              <a:buNone/>
            </a:pPr>
            <a:r>
              <a:rPr lang="en-GB" sz="1600" dirty="0" smtClean="0">
                <a:solidFill>
                  <a:schemeClr val="tx1"/>
                </a:solidFill>
                <a:effectLst/>
              </a:rPr>
              <a:t>OIA-led</a:t>
            </a:r>
            <a:r>
              <a:rPr lang="en-GB" sz="1600" dirty="0">
                <a:solidFill>
                  <a:schemeClr val="tx1"/>
                </a:solidFill>
                <a:effectLst/>
              </a:rPr>
              <a:t>, non-regulatory, 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consultative, sector wide</a:t>
            </a:r>
            <a:r>
              <a:rPr lang="en-GB" sz="1600" dirty="0">
                <a:solidFill>
                  <a:schemeClr val="tx1"/>
                </a:solidFill>
                <a:effectLst/>
              </a:rPr>
              <a:t>, written operational guide 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on complaints </a:t>
            </a:r>
            <a:r>
              <a:rPr lang="en-GB" sz="1600" dirty="0">
                <a:solidFill>
                  <a:schemeClr val="tx1"/>
                </a:solidFill>
                <a:effectLst/>
              </a:rPr>
              <a:t>and appeals to concretise </a:t>
            </a:r>
            <a:r>
              <a:rPr lang="en-GB" sz="1600" dirty="0" smtClean="0">
                <a:solidFill>
                  <a:schemeClr val="tx1"/>
                </a:solidFill>
                <a:effectLst/>
              </a:rPr>
              <a:t>QAA Quality </a:t>
            </a:r>
            <a:r>
              <a:rPr lang="en-GB" sz="1600" dirty="0">
                <a:solidFill>
                  <a:schemeClr val="tx1"/>
                </a:solidFill>
                <a:effectLst/>
              </a:rPr>
              <a:t>Code</a:t>
            </a:r>
            <a:r>
              <a:rPr lang="en-GB" sz="1800" dirty="0"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88224" y="4149080"/>
            <a:ext cx="504056" cy="504056"/>
          </a:xfrm>
          <a:prstGeom prst="downArrow">
            <a:avLst/>
          </a:prstGeom>
          <a:noFill/>
          <a:ln w="6350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58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AFTERWORD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4618856" cy="5112568"/>
          </a:xfrm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The </a:t>
            </a:r>
            <a:r>
              <a:rPr lang="en-GB" sz="2000" dirty="0" err="1">
                <a:solidFill>
                  <a:schemeClr val="tx1"/>
                </a:solidFill>
                <a:effectLst/>
              </a:rPr>
              <a:t>Hobsbawm</a:t>
            </a:r>
            <a:r>
              <a:rPr lang="en-GB" sz="2000" dirty="0">
                <a:solidFill>
                  <a:schemeClr val="tx1"/>
                </a:solidFill>
                <a:effectLst/>
              </a:rPr>
              <a:t> Fallacy – ‘Why I am right about everything’. </a:t>
            </a:r>
          </a:p>
          <a:p>
            <a:pPr>
              <a:defRPr/>
            </a:pPr>
            <a:r>
              <a:rPr lang="en-GB" sz="2000" dirty="0" err="1">
                <a:solidFill>
                  <a:schemeClr val="tx1"/>
                </a:solidFill>
                <a:effectLst/>
              </a:rPr>
              <a:t>Johari’s</a:t>
            </a:r>
            <a:r>
              <a:rPr lang="en-GB" sz="2000" dirty="0">
                <a:solidFill>
                  <a:schemeClr val="tx1"/>
                </a:solidFill>
                <a:effectLst/>
              </a:rPr>
              <a:t> Window – know what you don’t know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Keeping Afloat is not the same as heading to port.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Regulators and quasi-regulators need to understand the sector they work in.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Impartiality and independence are not barriers to dialogue and conversation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Learn from the mistakes and successes of others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/>
              </a:rPr>
              <a:t>Institutional purity is less important than positive outcomes for complainants with legitimate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grievances.</a:t>
            </a:r>
            <a:endParaRPr lang="en-US" sz="2400" dirty="0"/>
          </a:p>
        </p:txBody>
      </p:sp>
      <p:pic>
        <p:nvPicPr>
          <p:cNvPr id="4" name="Picture 2" descr="http://keithwiley.com/pictures/snark/snarkTit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07" y="1268760"/>
            <a:ext cx="21969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494116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“</a:t>
            </a:r>
            <a:r>
              <a:rPr lang="en-GB" sz="1600" dirty="0" smtClean="0">
                <a:latin typeface="+mj-lt"/>
              </a:rPr>
              <a:t>For </a:t>
            </a:r>
            <a:r>
              <a:rPr lang="en-GB" sz="1600" dirty="0">
                <a:latin typeface="+mj-lt"/>
              </a:rPr>
              <a:t>England Expects — I forbear to </a:t>
            </a:r>
            <a:r>
              <a:rPr lang="en-GB" sz="1600" dirty="0" smtClean="0">
                <a:latin typeface="+mj-lt"/>
              </a:rPr>
              <a:t>proceed.</a:t>
            </a:r>
          </a:p>
          <a:p>
            <a:r>
              <a:rPr lang="en-GB" sz="1600" dirty="0" smtClean="0">
                <a:latin typeface="+mj-lt"/>
              </a:rPr>
              <a:t>Tis </a:t>
            </a:r>
            <a:r>
              <a:rPr lang="en-GB" sz="1600" dirty="0">
                <a:latin typeface="+mj-lt"/>
              </a:rPr>
              <a:t>a maxim tremendous, but trite</a:t>
            </a:r>
            <a:r>
              <a:rPr lang="en-GB" sz="1600" dirty="0" smtClean="0">
                <a:latin typeface="+mj-lt"/>
              </a:rPr>
              <a:t>.</a:t>
            </a:r>
          </a:p>
          <a:p>
            <a:r>
              <a:rPr lang="en-GB" sz="1600" dirty="0" smtClean="0">
                <a:latin typeface="+mj-lt"/>
              </a:rPr>
              <a:t>And we’d best be unpacking the things we need</a:t>
            </a:r>
          </a:p>
          <a:p>
            <a:r>
              <a:rPr lang="en-GB" sz="1600" dirty="0" smtClean="0">
                <a:latin typeface="+mj-lt"/>
              </a:rPr>
              <a:t>To set ourselves up for the night.</a:t>
            </a:r>
            <a:r>
              <a:rPr lang="en-GB" sz="1600" dirty="0" smtClean="0"/>
              <a:t>“</a:t>
            </a:r>
          </a:p>
          <a:p>
            <a:endParaRPr lang="en-GB" sz="1600" i="1" dirty="0"/>
          </a:p>
          <a:p>
            <a:r>
              <a:rPr lang="en-GB" sz="1600" i="1" dirty="0" smtClean="0"/>
              <a:t>Lewis Carroll, The Hunting of the </a:t>
            </a:r>
            <a:r>
              <a:rPr lang="en-GB" sz="1600" i="1" dirty="0" err="1" smtClean="0"/>
              <a:t>Snark</a:t>
            </a:r>
            <a:r>
              <a:rPr lang="en-GB" sz="1600" i="1" dirty="0" smtClean="0"/>
              <a:t>, 1876</a:t>
            </a:r>
            <a:endParaRPr lang="en-GB" sz="1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4C9E381A-95A6-405A-9801-CF00A03203A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20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2429"/>
              </p:ext>
            </p:extLst>
          </p:nvPr>
        </p:nvGraphicFramePr>
        <p:xfrm>
          <a:off x="468313" y="1125539"/>
          <a:ext cx="8208961" cy="5639930"/>
        </p:xfrm>
        <a:graphic>
          <a:graphicData uri="http://schemas.openxmlformats.org/drawingml/2006/table">
            <a:tbl>
              <a:tblPr firstRow="1" lastCol="1" bandRow="1" bandCol="1">
                <a:tableStyleId>{00A15C55-8517-42AA-B614-E9B94910E393}</a:tableStyleId>
              </a:tblPr>
              <a:tblGrid>
                <a:gridCol w="5111799"/>
                <a:gridCol w="1800200"/>
                <a:gridCol w="1296962"/>
              </a:tblGrid>
              <a:tr h="479850"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+mj-lt"/>
                      </a:endParaRPr>
                    </a:p>
                  </a:txBody>
                  <a:tcPr marL="91441" marR="91441" marT="49484" marB="49484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+mj-lt"/>
                        </a:rPr>
                        <a:t>POLICY SHIFT</a:t>
                      </a:r>
                      <a:endParaRPr lang="en-GB" sz="1300" dirty="0"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+mj-lt"/>
                        </a:rPr>
                        <a:t>THE OIA</a:t>
                      </a:r>
                      <a:r>
                        <a:rPr lang="en-GB" sz="1300" baseline="0" dirty="0" smtClean="0">
                          <a:latin typeface="+mj-lt"/>
                        </a:rPr>
                        <a:t> POSITION</a:t>
                      </a:r>
                      <a:endParaRPr lang="en-GB" sz="1300" dirty="0"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</a:tr>
              <a:tr h="973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The Browne</a:t>
                      </a:r>
                      <a:r>
                        <a:rPr lang="en-GB" sz="15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Report  </a:t>
                      </a:r>
                      <a:endParaRPr lang="en-GB" sz="15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endParaRPr lang="en-US" sz="1900" dirty="0"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Market principles in fee charging. Oversight by Super-</a:t>
                      </a:r>
                      <a:r>
                        <a:rPr lang="en-GB" sz="1400" b="1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Quango</a:t>
                      </a:r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No to evidence-</a:t>
                      </a:r>
                      <a:r>
                        <a:rPr lang="en-GB" sz="1400" baseline="0" dirty="0" smtClean="0">
                          <a:latin typeface="+mj-lt"/>
                        </a:rPr>
                        <a:t>light, </a:t>
                      </a:r>
                      <a:r>
                        <a:rPr lang="en-GB" sz="1400" baseline="0" dirty="0" err="1" smtClean="0">
                          <a:latin typeface="+mj-lt"/>
                        </a:rPr>
                        <a:t>uncosted</a:t>
                      </a:r>
                      <a:r>
                        <a:rPr lang="en-GB" sz="1400" baseline="0" dirty="0" smtClean="0">
                          <a:latin typeface="+mj-lt"/>
                        </a:rPr>
                        <a:t> super-</a:t>
                      </a:r>
                      <a:r>
                        <a:rPr lang="en-GB" sz="1400" baseline="0" dirty="0" err="1" smtClean="0">
                          <a:latin typeface="+mj-lt"/>
                        </a:rPr>
                        <a:t>quango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</a:tr>
              <a:tr h="1439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Higher Education White Paper: Students at the </a:t>
                      </a:r>
                      <a:r>
                        <a:rPr lang="en-GB" sz="15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Heart</a:t>
                      </a:r>
                      <a:r>
                        <a:rPr lang="en-GB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of the system CM.8122,</a:t>
                      </a:r>
                      <a:r>
                        <a:rPr lang="en-GB" sz="15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June 2011</a:t>
                      </a:r>
                      <a:endParaRPr lang="en-GB" sz="15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  <a:p>
                      <a:pPr algn="l"/>
                      <a:endParaRPr lang="en-GB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lnB w="12700" cmpd="sng"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Students at heart of system paying raised tuition fees. Legislation for level playing field for public and private suppliers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Yes to level playing field 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91441" marR="91441" marT="49484" marB="49484" anchor="ctr">
                    <a:solidFill>
                      <a:srgbClr val="AF0A5A"/>
                    </a:solidFill>
                  </a:tcPr>
                </a:tc>
              </a:tr>
              <a:tr h="705123"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Technical consultation: a new, fit-for-purpose</a:t>
                      </a:r>
                      <a:r>
                        <a:rPr lang="en-GB" sz="15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 regulatory framework for the Higher Education Sector, August 2011</a:t>
                      </a:r>
                      <a:endParaRPr lang="en-GB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dirty="0"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mpd="sng">
                      <a:noFill/>
                    </a:lnL>
                    <a:solidFill>
                      <a:srgbClr val="AF0A5A"/>
                    </a:solidFill>
                  </a:tcPr>
                </a:tc>
              </a:tr>
              <a:tr h="1873465"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Government Response to Consultations, June 2012</a:t>
                      </a:r>
                      <a:endParaRPr lang="en-GB" sz="15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Legislation postponed. Joined-up regulatory partnership to oversee mediated market system including independent OIA.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Yes to joined-up regulatory partnership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91441" marR="91441" marT="49484" marB="494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0A5A"/>
                    </a:solidFill>
                  </a:tcPr>
                </a:tc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23850" y="404813"/>
            <a:ext cx="6732588" cy="647700"/>
          </a:xfrm>
        </p:spPr>
        <p:txBody>
          <a:bodyPr/>
          <a:lstStyle/>
          <a:p>
            <a:pPr>
              <a:defRPr/>
            </a:pPr>
            <a:r>
              <a:rPr lang="en-GB" dirty="0"/>
              <a:t>A. </a:t>
            </a:r>
            <a:r>
              <a:rPr lang="en-GB" u="sng" cap="all" dirty="0"/>
              <a:t>The Present State</a:t>
            </a:r>
            <a:endParaRPr lang="en-GB" u="sng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52324"/>
            <a:ext cx="864096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1" y="1652324"/>
            <a:ext cx="864096" cy="86409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619672" y="2132856"/>
            <a:ext cx="360040" cy="311556"/>
          </a:xfrm>
          <a:prstGeom prst="downArrow">
            <a:avLst/>
          </a:prstGeom>
          <a:noFill/>
          <a:ln w="6350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0888" y="6453336"/>
            <a:ext cx="2133600" cy="365125"/>
          </a:xfrm>
        </p:spPr>
        <p:txBody>
          <a:bodyPr/>
          <a:lstStyle/>
          <a:p>
            <a:fld id="{4C9E381A-95A6-405A-9801-CF00A03203A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6784" cy="1008112"/>
          </a:xfrm>
        </p:spPr>
        <p:txBody>
          <a:bodyPr/>
          <a:lstStyle/>
          <a:p>
            <a:r>
              <a:rPr lang="en-GB" dirty="0" smtClean="0"/>
              <a:t>Universities and student </a:t>
            </a:r>
            <a:r>
              <a:rPr lang="en-GB" dirty="0"/>
              <a:t>c</a:t>
            </a:r>
            <a:r>
              <a:rPr lang="en-GB" dirty="0" smtClean="0"/>
              <a:t>omplaints: the </a:t>
            </a:r>
            <a:r>
              <a:rPr lang="en-GB" dirty="0"/>
              <a:t>c</a:t>
            </a:r>
            <a:r>
              <a:rPr lang="en-GB" dirty="0" smtClean="0"/>
              <a:t>ontext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68298047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7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complaints </a:t>
            </a:r>
            <a:r>
              <a:rPr lang="en-GB" dirty="0"/>
              <a:t>r</a:t>
            </a:r>
            <a:r>
              <a:rPr lang="en-GB" dirty="0" smtClean="0"/>
              <a:t>eceived by the OIA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291745"/>
              </p:ext>
            </p:extLst>
          </p:nvPr>
        </p:nvGraphicFramePr>
        <p:xfrm>
          <a:off x="251520" y="1556792"/>
          <a:ext cx="851553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3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complaints </a:t>
            </a:r>
            <a:r>
              <a:rPr lang="en-GB" dirty="0" smtClean="0"/>
              <a:t>closed by </a:t>
            </a:r>
            <a:r>
              <a:rPr lang="en-GB" dirty="0" smtClean="0"/>
              <a:t>the OIA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922"/>
              </p:ext>
            </p:extLst>
          </p:nvPr>
        </p:nvGraphicFramePr>
        <p:xfrm>
          <a:off x="467544" y="1700808"/>
          <a:ext cx="7876753" cy="45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4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complained </a:t>
            </a:r>
            <a:r>
              <a:rPr lang="en-GB" dirty="0"/>
              <a:t>a</a:t>
            </a:r>
            <a:r>
              <a:rPr lang="en-GB" dirty="0" smtClean="0"/>
              <a:t>bout: 2012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470765"/>
              </p:ext>
            </p:extLst>
          </p:nvPr>
        </p:nvGraphicFramePr>
        <p:xfrm>
          <a:off x="539552" y="1196752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8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1224136"/>
          </a:xfrm>
        </p:spPr>
        <p:txBody>
          <a:bodyPr/>
          <a:lstStyle/>
          <a:p>
            <a:r>
              <a:rPr lang="en-GB" dirty="0" smtClean="0"/>
              <a:t>Student satisfaction:</a:t>
            </a:r>
            <a:br>
              <a:rPr lang="en-GB" dirty="0" smtClean="0"/>
            </a:br>
            <a:r>
              <a:rPr lang="en-GB" dirty="0" smtClean="0"/>
              <a:t>2010-2012 National Student Survey results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95337"/>
              </p:ext>
            </p:extLst>
          </p:nvPr>
        </p:nvGraphicFramePr>
        <p:xfrm>
          <a:off x="539552" y="2276872"/>
          <a:ext cx="8208912" cy="224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808312"/>
                <a:gridCol w="1728192"/>
                <a:gridCol w="1584176"/>
                <a:gridCol w="1584176"/>
              </a:tblGrid>
              <a:tr h="4447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Questions</a:t>
                      </a:r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2010 NSS</a:t>
                      </a:r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 NSS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r>
                        <a:rPr lang="en-GB" baseline="0" dirty="0" smtClean="0"/>
                        <a:t> NSS</a:t>
                      </a:r>
                      <a:endParaRPr lang="en-GB" dirty="0"/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</a:tr>
              <a:tr h="50405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AF0A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Satisfied</a:t>
                      </a:r>
                    </a:p>
                  </a:txBody>
                  <a:tcPr anchor="ctr">
                    <a:solidFill>
                      <a:srgbClr val="AF0A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3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teaching</a:t>
                      </a:r>
                      <a:r>
                        <a:rPr lang="en-GB" baseline="0" dirty="0" smtClean="0"/>
                        <a:t> on my course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86%</a:t>
                      </a:r>
                      <a:endParaRPr lang="en-GB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 and feedback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70%</a:t>
                      </a:r>
                      <a:endParaRPr lang="en-GB" dirty="0"/>
                    </a:p>
                  </a:txBody>
                  <a:tcPr anchor="ctr"/>
                </a:tc>
              </a:tr>
              <a:tr h="4447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Overall satisfaction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83%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85%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9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satisfaction: complaints </a:t>
            </a:r>
            <a:r>
              <a:rPr lang="en-GB" dirty="0"/>
              <a:t>h</a:t>
            </a:r>
            <a:r>
              <a:rPr lang="en-GB" dirty="0" smtClean="0"/>
              <a:t>andling 2012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32931493"/>
              </p:ext>
            </p:extLst>
          </p:nvPr>
        </p:nvGraphicFramePr>
        <p:xfrm>
          <a:off x="467544" y="148478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1687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to the O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 cap="flat" cmpd="thickThin">
          <a:solidFill>
            <a:srgbClr val="AF0A5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the OIA PowerPoint</Template>
  <TotalTime>517</TotalTime>
  <Words>1746</Words>
  <Application>Microsoft Office PowerPoint</Application>
  <PresentationFormat>On-screen Show (4:3)</PresentationFormat>
  <Paragraphs>286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Introduction to the OIA PowerPoint</vt:lpstr>
      <vt:lpstr>PowerPoint Presentation</vt:lpstr>
      <vt:lpstr>Surviving and steering change</vt:lpstr>
      <vt:lpstr>A. The Present State</vt:lpstr>
      <vt:lpstr>Universities and student complaints: the context</vt:lpstr>
      <vt:lpstr>Number of complaints received by the OIA</vt:lpstr>
      <vt:lpstr>Number of complaints closed by the OIA</vt:lpstr>
      <vt:lpstr>What is complained about: 2012</vt:lpstr>
      <vt:lpstr>Student satisfaction: 2010-2012 National Student Survey results</vt:lpstr>
      <vt:lpstr>Student satisfaction: complaints handling 2012</vt:lpstr>
      <vt:lpstr>Length of university process</vt:lpstr>
      <vt:lpstr>Complainant lived experience of university complaints processes</vt:lpstr>
      <vt:lpstr>Impact of institution size on complaint numbers</vt:lpstr>
      <vt:lpstr>Relation between internal complaints and appeals and complaints received by the OIA</vt:lpstr>
      <vt:lpstr>B. MANDATES, RESOURCES AND APPROACH</vt:lpstr>
      <vt:lpstr>Accountabilities/governance</vt:lpstr>
      <vt:lpstr>C. Evidence-based, consultative approach</vt:lpstr>
      <vt:lpstr>Sector-wide consultations</vt:lpstr>
      <vt:lpstr>Becoming a service delivery organisation – Pathway implementation</vt:lpstr>
      <vt:lpstr>D. STRATEGIC ENGAGEMENT</vt:lpstr>
      <vt:lpstr>PowerPoint Presentation</vt:lpstr>
      <vt:lpstr>The OIA as a strategic partner (1)</vt:lpstr>
      <vt:lpstr>The OIA as a strategic partner (2)</vt:lpstr>
      <vt:lpstr>The OIA as a strategic partner: Early Resolution Pilots and after</vt:lpstr>
      <vt:lpstr>AFTERWORD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vjazbutis</dc:creator>
  <cp:lastModifiedBy>vjazbutis</cp:lastModifiedBy>
  <cp:revision>53</cp:revision>
  <dcterms:created xsi:type="dcterms:W3CDTF">2013-04-04T09:35:01Z</dcterms:created>
  <dcterms:modified xsi:type="dcterms:W3CDTF">2013-04-10T07:53:07Z</dcterms:modified>
</cp:coreProperties>
</file>