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9" r:id="rId2"/>
    <p:sldId id="256" r:id="rId3"/>
    <p:sldId id="258" r:id="rId4"/>
    <p:sldId id="261" r:id="rId5"/>
    <p:sldId id="285" r:id="rId6"/>
    <p:sldId id="268" r:id="rId7"/>
    <p:sldId id="280" r:id="rId8"/>
    <p:sldId id="287" r:id="rId9"/>
    <p:sldId id="288" r:id="rId10"/>
    <p:sldId id="289" r:id="rId11"/>
    <p:sldId id="290" r:id="rId12"/>
    <p:sldId id="291" r:id="rId13"/>
    <p:sldId id="277" r:id="rId14"/>
    <p:sldId id="271" r:id="rId15"/>
  </p:sldIdLst>
  <p:sldSz cx="9144000" cy="6858000" type="screen4x3"/>
  <p:notesSz cx="6950075" cy="92360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081" autoAdjust="0"/>
  </p:normalViewPr>
  <p:slideViewPr>
    <p:cSldViewPr>
      <p:cViewPr>
        <p:scale>
          <a:sx n="70" d="100"/>
          <a:sy n="70" d="100"/>
        </p:scale>
        <p:origin x="-3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147BD153-9B35-4834-A4AC-E4C10F77D071}" type="datetimeFigureOut">
              <a:rPr lang="fr-FR" smtClean="0"/>
              <a:pPr/>
              <a:t>14/03/2013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C1540607-B27B-4E47-B3DD-03EECF8A2760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3385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40607-B27B-4E47-B3DD-03EECF8A2760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fr-FR" sz="1100" dirty="0"/>
          </a:p>
          <a:p>
            <a:r>
              <a:rPr lang="fr-FR" dirty="0"/>
              <a:t> </a:t>
            </a:r>
            <a:endParaRPr lang="fr-FR" sz="1100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40607-B27B-4E47-B3DD-03EECF8A2760}" type="slidenum">
              <a:rPr lang="fr-FR" smtClean="0"/>
              <a:pPr/>
              <a:t>3</a:t>
            </a:fld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40607-B27B-4E47-B3DD-03EECF8A2760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40607-B27B-4E47-B3DD-03EECF8A2760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40607-B27B-4E47-B3DD-03EECF8A2760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40607-B27B-4E47-B3DD-03EECF8A2760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17828-6E0A-4195-B9F7-74FBB6D5B44C}" type="datetimeFigureOut">
              <a:rPr lang="fr-FR" smtClean="0"/>
              <a:pPr/>
              <a:t>14/03/2013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5139-600E-420D-8A6B-64076C716931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17828-6E0A-4195-B9F7-74FBB6D5B44C}" type="datetimeFigureOut">
              <a:rPr lang="fr-FR" smtClean="0"/>
              <a:pPr/>
              <a:t>14/03/2013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5139-600E-420D-8A6B-64076C716931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17828-6E0A-4195-B9F7-74FBB6D5B44C}" type="datetimeFigureOut">
              <a:rPr lang="fr-FR" smtClean="0"/>
              <a:pPr/>
              <a:t>14/03/2013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5139-600E-420D-8A6B-64076C716931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17828-6E0A-4195-B9F7-74FBB6D5B44C}" type="datetimeFigureOut">
              <a:rPr lang="fr-FR" smtClean="0"/>
              <a:pPr/>
              <a:t>14/03/2013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5139-600E-420D-8A6B-64076C716931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17828-6E0A-4195-B9F7-74FBB6D5B44C}" type="datetimeFigureOut">
              <a:rPr lang="fr-FR" smtClean="0"/>
              <a:pPr/>
              <a:t>14/03/2013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5139-600E-420D-8A6B-64076C716931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17828-6E0A-4195-B9F7-74FBB6D5B44C}" type="datetimeFigureOut">
              <a:rPr lang="fr-FR" smtClean="0"/>
              <a:pPr/>
              <a:t>14/03/2013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5139-600E-420D-8A6B-64076C716931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17828-6E0A-4195-B9F7-74FBB6D5B44C}" type="datetimeFigureOut">
              <a:rPr lang="fr-FR" smtClean="0"/>
              <a:pPr/>
              <a:t>14/03/2013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5139-600E-420D-8A6B-64076C716931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17828-6E0A-4195-B9F7-74FBB6D5B44C}" type="datetimeFigureOut">
              <a:rPr lang="fr-FR" smtClean="0"/>
              <a:pPr/>
              <a:t>14/03/2013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5139-600E-420D-8A6B-64076C716931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17828-6E0A-4195-B9F7-74FBB6D5B44C}" type="datetimeFigureOut">
              <a:rPr lang="fr-FR" smtClean="0"/>
              <a:pPr/>
              <a:t>14/03/2013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5139-600E-420D-8A6B-64076C716931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17828-6E0A-4195-B9F7-74FBB6D5B44C}" type="datetimeFigureOut">
              <a:rPr lang="fr-FR" smtClean="0"/>
              <a:pPr/>
              <a:t>14/03/2013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5139-600E-420D-8A6B-64076C716931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17828-6E0A-4195-B9F7-74FBB6D5B44C}" type="datetimeFigureOut">
              <a:rPr lang="fr-FR" smtClean="0"/>
              <a:pPr/>
              <a:t>14/03/2013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5139-600E-420D-8A6B-64076C716931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17828-6E0A-4195-B9F7-74FBB6D5B44C}" type="datetimeFigureOut">
              <a:rPr lang="fr-FR" smtClean="0"/>
              <a:pPr/>
              <a:t>14/03/2013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35139-600E-420D-8A6B-64076C716931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kL-XRaMnrgQ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p89zmzpa2m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2952328"/>
          </a:xfrm>
        </p:spPr>
        <p:txBody>
          <a:bodyPr>
            <a:normAutofit/>
          </a:bodyPr>
          <a:lstStyle/>
          <a:p>
            <a:pPr algn="l"/>
            <a:r>
              <a:rPr lang="fr-CA" i="1" dirty="0" smtClean="0"/>
              <a:t>10</a:t>
            </a:r>
            <a:r>
              <a:rPr lang="fr-CA" i="1" baseline="30000" dirty="0" smtClean="0"/>
              <a:t>th</a:t>
            </a:r>
            <a:r>
              <a:rPr lang="fr-CA" i="1" dirty="0" smtClean="0"/>
              <a:t> </a:t>
            </a:r>
            <a:r>
              <a:rPr lang="fr-CA" i="1" dirty="0" err="1" smtClean="0"/>
              <a:t>Annual</a:t>
            </a:r>
            <a:r>
              <a:rPr lang="fr-CA" i="1" dirty="0" smtClean="0"/>
              <a:t> </a:t>
            </a:r>
            <a:r>
              <a:rPr lang="fr-CA" i="1" dirty="0" err="1" smtClean="0"/>
              <a:t>Conference</a:t>
            </a:r>
            <a:r>
              <a:rPr lang="fr-CA" i="1" dirty="0" smtClean="0"/>
              <a:t/>
            </a:r>
            <a:br>
              <a:rPr lang="fr-CA" i="1" dirty="0" smtClean="0"/>
            </a:br>
            <a:r>
              <a:rPr lang="fr-CA" sz="2800" i="1" dirty="0" err="1" smtClean="0"/>
              <a:t>European</a:t>
            </a:r>
            <a:r>
              <a:rPr lang="fr-CA" sz="2800" i="1" dirty="0" smtClean="0"/>
              <a:t> Network for </a:t>
            </a:r>
            <a:r>
              <a:rPr lang="fr-CA" sz="2800" i="1" dirty="0" err="1" smtClean="0"/>
              <a:t>Ombudsmen</a:t>
            </a:r>
            <a:r>
              <a:rPr lang="fr-CA" sz="2800" i="1" dirty="0" smtClean="0"/>
              <a:t> in </a:t>
            </a:r>
            <a:r>
              <a:rPr lang="fr-CA" sz="2800" i="1" dirty="0" err="1" smtClean="0"/>
              <a:t>Higher</a:t>
            </a:r>
            <a:r>
              <a:rPr lang="fr-CA" sz="2800" i="1" dirty="0" smtClean="0"/>
              <a:t> </a:t>
            </a:r>
            <a:r>
              <a:rPr lang="fr-CA" sz="2800" i="1" dirty="0" err="1" smtClean="0"/>
              <a:t>Education</a:t>
            </a:r>
            <a:r>
              <a:rPr lang="fr-CA" i="1" dirty="0" smtClean="0"/>
              <a:t/>
            </a:r>
            <a:br>
              <a:rPr lang="fr-CA" i="1" dirty="0" smtClean="0"/>
            </a:br>
            <a:r>
              <a:rPr lang="fr-CA" i="1" dirty="0" smtClean="0"/>
              <a:t>(ENOHE)</a:t>
            </a:r>
            <a:br>
              <a:rPr lang="fr-CA" i="1" dirty="0" smtClean="0"/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3356992"/>
            <a:ext cx="8229600" cy="302433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CA" sz="2000" dirty="0" smtClean="0"/>
              <a:t>St </a:t>
            </a:r>
            <a:r>
              <a:rPr lang="fr-CA" sz="2000" dirty="0" err="1" smtClean="0"/>
              <a:t>Catherine’s</a:t>
            </a:r>
            <a:r>
              <a:rPr lang="fr-CA" sz="2000" dirty="0" smtClean="0"/>
              <a:t> </a:t>
            </a:r>
            <a:r>
              <a:rPr lang="fr-CA" sz="2000" dirty="0" err="1" smtClean="0"/>
              <a:t>College</a:t>
            </a:r>
            <a:endParaRPr lang="fr-CA" sz="2000" dirty="0" smtClean="0"/>
          </a:p>
          <a:p>
            <a:pPr>
              <a:buNone/>
            </a:pPr>
            <a:r>
              <a:rPr lang="fr-CA" sz="2000" dirty="0" smtClean="0"/>
              <a:t>Oxford </a:t>
            </a:r>
            <a:r>
              <a:rPr lang="fr-CA" sz="2000" dirty="0" err="1" smtClean="0"/>
              <a:t>University</a:t>
            </a:r>
            <a:endParaRPr lang="fr-CA" sz="2000" dirty="0" smtClean="0"/>
          </a:p>
          <a:p>
            <a:pPr>
              <a:buNone/>
            </a:pPr>
            <a:r>
              <a:rPr lang="fr-CA" sz="2000" dirty="0" smtClean="0"/>
              <a:t>April 11th-13th, 2013</a:t>
            </a:r>
          </a:p>
          <a:p>
            <a:pPr>
              <a:buNone/>
            </a:pPr>
            <a:endParaRPr lang="fr-CA" sz="2000" dirty="0" smtClean="0"/>
          </a:p>
          <a:p>
            <a:pPr>
              <a:buNone/>
            </a:pPr>
            <a:endParaRPr lang="fr-CA" sz="2000" dirty="0" smtClean="0"/>
          </a:p>
          <a:p>
            <a:pPr algn="r">
              <a:buNone/>
            </a:pPr>
            <a:r>
              <a:rPr lang="fr-CA" sz="2000" dirty="0" smtClean="0"/>
              <a:t>Spencer Boudreau </a:t>
            </a:r>
            <a:r>
              <a:rPr lang="fr-CA" sz="2000" dirty="0" err="1" smtClean="0"/>
              <a:t>PhD</a:t>
            </a:r>
            <a:endParaRPr lang="fr-CA" sz="2000" dirty="0" smtClean="0"/>
          </a:p>
          <a:p>
            <a:pPr algn="r">
              <a:buNone/>
            </a:pPr>
            <a:r>
              <a:rPr lang="fr-CA" sz="2000" dirty="0" smtClean="0"/>
              <a:t>McGill </a:t>
            </a:r>
            <a:r>
              <a:rPr lang="fr-CA" sz="2000" dirty="0" err="1" smtClean="0"/>
              <a:t>University</a:t>
            </a:r>
            <a:endParaRPr lang="fr-CA" sz="2000" dirty="0" smtClean="0"/>
          </a:p>
          <a:p>
            <a:pPr marL="0" indent="0" algn="r">
              <a:buNone/>
            </a:pPr>
            <a:r>
              <a:rPr lang="fr-FR" sz="1800" dirty="0" smtClean="0"/>
              <a:t>ombudsperson@mcgill.ca</a:t>
            </a:r>
            <a:endParaRPr lang="fr-FR" sz="1800" dirty="0"/>
          </a:p>
          <a:p>
            <a:pPr algn="r">
              <a:buNone/>
            </a:pPr>
            <a:endParaRPr lang="fr-CA" sz="2000" dirty="0" smtClean="0"/>
          </a:p>
          <a:p>
            <a:pPr algn="r">
              <a:buNone/>
            </a:pPr>
            <a:endParaRPr lang="fr-CA" sz="2000" dirty="0" smtClean="0"/>
          </a:p>
          <a:p>
            <a:pPr algn="r">
              <a:buNone/>
            </a:pPr>
            <a:r>
              <a:rPr lang="fr-CA" sz="2000" dirty="0" smtClean="0"/>
              <a:t>M</a:t>
            </a:r>
            <a:r>
              <a:rPr lang="fr-CA" sz="2000" baseline="30000" dirty="0" smtClean="0"/>
              <a:t>e</a:t>
            </a:r>
            <a:r>
              <a:rPr lang="fr-CA" sz="2000" dirty="0" smtClean="0"/>
              <a:t> Nancy Chamberland</a:t>
            </a:r>
          </a:p>
          <a:p>
            <a:pPr algn="r">
              <a:buNone/>
            </a:pPr>
            <a:r>
              <a:rPr lang="fr-CA" sz="2000" dirty="0" smtClean="0"/>
              <a:t>Laval </a:t>
            </a:r>
            <a:r>
              <a:rPr lang="fr-CA" sz="2000" dirty="0" err="1" smtClean="0"/>
              <a:t>University</a:t>
            </a:r>
            <a:endParaRPr lang="fr-CA" sz="2000" dirty="0" smtClean="0"/>
          </a:p>
          <a:p>
            <a:pPr algn="r">
              <a:buNone/>
            </a:pPr>
            <a:r>
              <a:rPr lang="en-CA" sz="2000" dirty="0"/>
              <a:t>Nancy.chamberland@ombuds.ulaval.ca</a:t>
            </a:r>
          </a:p>
          <a:p>
            <a:pPr algn="r">
              <a:buNone/>
            </a:pPr>
            <a:endParaRPr lang="fr-CA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Proposals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Tuition hike</a:t>
            </a:r>
          </a:p>
          <a:p>
            <a:r>
              <a:rPr lang="en-US" dirty="0" smtClean="0"/>
              <a:t>Free Education</a:t>
            </a:r>
          </a:p>
          <a:p>
            <a:r>
              <a:rPr lang="en-US" dirty="0" smtClean="0"/>
              <a:t>Freeze</a:t>
            </a:r>
          </a:p>
          <a:p>
            <a:r>
              <a:rPr lang="en-US" dirty="0" smtClean="0"/>
              <a:t>Indexation</a:t>
            </a:r>
          </a:p>
          <a:p>
            <a:r>
              <a:rPr lang="en-US" dirty="0" smtClean="0"/>
              <a:t>Modulation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2475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Education Summit: Feb. 25</a:t>
            </a:r>
            <a:r>
              <a:rPr lang="en-US" baseline="30000" dirty="0"/>
              <a:t> _</a:t>
            </a:r>
            <a:r>
              <a:rPr lang="en-US" dirty="0" smtClean="0"/>
              <a:t>26, 2013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Government decides to increase tuition by 3% ($70 annually). </a:t>
            </a:r>
          </a:p>
          <a:p>
            <a:r>
              <a:rPr lang="en-US" dirty="0" smtClean="0"/>
              <a:t>Student associations that attended (one student association boycotted summit) more resigned than happy.</a:t>
            </a:r>
          </a:p>
          <a:p>
            <a:r>
              <a:rPr lang="en-US" dirty="0" smtClean="0"/>
              <a:t>University administrators greatly disappointed “System is </a:t>
            </a:r>
            <a:r>
              <a:rPr lang="en-US" dirty="0" err="1" smtClean="0"/>
              <a:t>anaemic</a:t>
            </a:r>
            <a:r>
              <a:rPr lang="en-US" dirty="0" smtClean="0"/>
              <a:t>” (G. Breton, U. de M.).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7269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Protests Continue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>
                <a:hlinkClick r:id="rId2"/>
              </a:rPr>
              <a:t>http</a:t>
            </a:r>
            <a:r>
              <a:rPr lang="en-CA">
                <a:hlinkClick r:id="rId2"/>
              </a:rPr>
              <a:t>://</a:t>
            </a:r>
            <a:r>
              <a:rPr lang="en-CA" smtClean="0">
                <a:hlinkClick r:id="rId2"/>
              </a:rPr>
              <a:t>www.youtube.com/watch?v=kL-XRaMnrgQ</a:t>
            </a:r>
            <a:r>
              <a:rPr lang="en-CA" smtClean="0"/>
              <a:t> 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2564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Role</a:t>
            </a:r>
            <a:r>
              <a:rPr lang="fr-FR" dirty="0" smtClean="0"/>
              <a:t> of </a:t>
            </a:r>
            <a:r>
              <a:rPr lang="fr-FR" dirty="0" err="1" smtClean="0"/>
              <a:t>Ombudspersons</a:t>
            </a:r>
            <a:r>
              <a:rPr lang="fr-FR" dirty="0" smtClean="0"/>
              <a:t>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Do </a:t>
            </a:r>
            <a:r>
              <a:rPr lang="fr-FR" dirty="0" err="1" smtClean="0"/>
              <a:t>individual</a:t>
            </a:r>
            <a:r>
              <a:rPr lang="fr-FR" dirty="0" smtClean="0"/>
              <a:t> </a:t>
            </a:r>
            <a:r>
              <a:rPr lang="fr-FR" dirty="0" err="1" smtClean="0"/>
              <a:t>ombudspersons</a:t>
            </a:r>
            <a:r>
              <a:rPr lang="fr-FR" dirty="0" smtClean="0"/>
              <a:t> or associations have a public </a:t>
            </a:r>
            <a:r>
              <a:rPr lang="fr-FR" dirty="0" err="1" smtClean="0"/>
              <a:t>role</a:t>
            </a:r>
            <a:r>
              <a:rPr lang="fr-FR" dirty="0" smtClean="0"/>
              <a:t> to </a:t>
            </a:r>
            <a:r>
              <a:rPr lang="fr-FR" dirty="0" err="1" smtClean="0"/>
              <a:t>play</a:t>
            </a:r>
            <a:r>
              <a:rPr lang="fr-FR" dirty="0" smtClean="0"/>
              <a:t> </a:t>
            </a:r>
            <a:r>
              <a:rPr lang="fr-FR" dirty="0" err="1" smtClean="0"/>
              <a:t>regarding</a:t>
            </a:r>
            <a:r>
              <a:rPr lang="fr-FR" dirty="0" smtClean="0"/>
              <a:t> issues </a:t>
            </a:r>
            <a:r>
              <a:rPr lang="fr-FR" dirty="0" err="1" smtClean="0"/>
              <a:t>such</a:t>
            </a:r>
            <a:r>
              <a:rPr lang="fr-FR" dirty="0" smtClean="0"/>
              <a:t> as </a:t>
            </a:r>
            <a:r>
              <a:rPr lang="fr-FR" dirty="0" err="1" smtClean="0"/>
              <a:t>tuition</a:t>
            </a:r>
            <a:r>
              <a:rPr lang="fr-FR" dirty="0" smtClean="0"/>
              <a:t> </a:t>
            </a:r>
            <a:r>
              <a:rPr lang="fr-FR" dirty="0" err="1" smtClean="0"/>
              <a:t>increases</a:t>
            </a:r>
            <a:r>
              <a:rPr lang="fr-FR" dirty="0" smtClean="0"/>
              <a:t>, </a:t>
            </a:r>
            <a:r>
              <a:rPr lang="fr-FR" dirty="0" err="1" smtClean="0"/>
              <a:t>accessibility</a:t>
            </a:r>
            <a:r>
              <a:rPr lang="fr-FR" dirty="0" smtClean="0"/>
              <a:t> for all </a:t>
            </a:r>
            <a:r>
              <a:rPr lang="fr-FR" dirty="0" err="1" smtClean="0"/>
              <a:t>despite</a:t>
            </a:r>
            <a:r>
              <a:rPr lang="fr-FR" dirty="0" smtClean="0"/>
              <a:t> </a:t>
            </a:r>
            <a:r>
              <a:rPr lang="fr-FR" dirty="0" err="1" smtClean="0"/>
              <a:t>financial</a:t>
            </a:r>
            <a:r>
              <a:rPr lang="fr-FR" dirty="0" smtClean="0"/>
              <a:t> obstacles, the goals of </a:t>
            </a:r>
            <a:r>
              <a:rPr lang="fr-FR" dirty="0" err="1" smtClean="0"/>
              <a:t>education</a:t>
            </a:r>
            <a:r>
              <a:rPr lang="fr-FR" dirty="0" smtClean="0"/>
              <a:t>, the </a:t>
            </a:r>
            <a:r>
              <a:rPr lang="fr-FR" dirty="0" err="1" smtClean="0"/>
              <a:t>role</a:t>
            </a:r>
            <a:r>
              <a:rPr lang="fr-FR" dirty="0" smtClean="0"/>
              <a:t> of universities, </a:t>
            </a:r>
            <a:r>
              <a:rPr lang="fr-FR" dirty="0" err="1" smtClean="0"/>
              <a:t>etc</a:t>
            </a:r>
            <a:r>
              <a:rPr lang="fr-FR" dirty="0" smtClean="0"/>
              <a:t>?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/>
            </a:r>
            <a:br>
              <a:rPr lang="en-CA" dirty="0" smtClean="0"/>
            </a:br>
            <a:endParaRPr lang="fr-F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MERCI!</a:t>
            </a:r>
            <a:endParaRPr lang="en-CA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614" y="1700808"/>
            <a:ext cx="3528392" cy="21170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836713"/>
            <a:ext cx="7772400" cy="1656184"/>
          </a:xfrm>
        </p:spPr>
        <p:txBody>
          <a:bodyPr/>
          <a:lstStyle/>
          <a:p>
            <a:r>
              <a:rPr lang="en-CA" dirty="0" smtClean="0"/>
              <a:t>The Maple Spring in Québec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69368" y="2924944"/>
            <a:ext cx="6400800" cy="3816424"/>
          </a:xfrm>
        </p:spPr>
        <p:txBody>
          <a:bodyPr>
            <a:normAutofit/>
          </a:bodyPr>
          <a:lstStyle/>
          <a:p>
            <a:r>
              <a:rPr lang="en-CA" dirty="0" smtClean="0"/>
              <a:t>In 2012 an increase in University tuition by the Liberal Government resulted in massive student protests.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0912" y="4581128"/>
            <a:ext cx="2162175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CA" dirty="0" smtClean="0"/>
              <a:t>Historical background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dirty="0" smtClean="0"/>
              <a:t>Canadian Federalism:</a:t>
            </a:r>
          </a:p>
          <a:p>
            <a:pPr lvl="1"/>
            <a:r>
              <a:rPr lang="en-CA" dirty="0" smtClean="0"/>
              <a:t>Education is under provincial jurisdiction</a:t>
            </a:r>
          </a:p>
          <a:p>
            <a:pPr>
              <a:buNone/>
            </a:pPr>
            <a:r>
              <a:rPr lang="en-CA" sz="2000" dirty="0" smtClean="0"/>
              <a:t>	</a:t>
            </a:r>
            <a:r>
              <a:rPr lang="en-US" sz="2000" i="1" dirty="0" smtClean="0"/>
              <a:t>In and for each Province the Legislature may exclusively make Laws in relation to Education</a:t>
            </a:r>
            <a:r>
              <a:rPr lang="en-CA" sz="2000" i="1" dirty="0"/>
              <a:t> </a:t>
            </a:r>
            <a:r>
              <a:rPr lang="en-CA" sz="2000" dirty="0" smtClean="0"/>
              <a:t>(The Constitution Act , 1867)</a:t>
            </a:r>
          </a:p>
          <a:p>
            <a:pPr>
              <a:buNone/>
            </a:pPr>
            <a:endParaRPr lang="en-CA" dirty="0" smtClean="0"/>
          </a:p>
          <a:p>
            <a:pPr>
              <a:buNone/>
            </a:pPr>
            <a:r>
              <a:rPr lang="en-CA" dirty="0" smtClean="0"/>
              <a:t>1960’s - beginning of Québec’s Quiet Revolution:</a:t>
            </a:r>
            <a:endParaRPr lang="en-CA" dirty="0"/>
          </a:p>
          <a:p>
            <a:pPr lvl="1"/>
            <a:r>
              <a:rPr lang="en-CA" sz="2000" dirty="0" smtClean="0"/>
              <a:t>Ministry of Education established in 1960</a:t>
            </a:r>
          </a:p>
          <a:p>
            <a:endParaRPr lang="en-CA" dirty="0" smtClean="0"/>
          </a:p>
          <a:p>
            <a:pPr>
              <a:buNone/>
            </a:pPr>
            <a:r>
              <a:rPr lang="en-CA" dirty="0" smtClean="0"/>
              <a:t> 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CA" dirty="0" smtClean="0"/>
              <a:t>University Education in Québec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608" y="1772816"/>
            <a:ext cx="7139136" cy="4525963"/>
          </a:xfrm>
        </p:spPr>
        <p:txBody>
          <a:bodyPr>
            <a:normAutofit/>
          </a:bodyPr>
          <a:lstStyle/>
          <a:p>
            <a:pPr lvl="2"/>
            <a:r>
              <a:rPr lang="fr-FR" sz="3200" dirty="0" smtClean="0"/>
              <a:t>17 universities (3 English)</a:t>
            </a:r>
          </a:p>
          <a:p>
            <a:pPr lvl="2"/>
            <a:r>
              <a:rPr lang="fr-FR" sz="3200" dirty="0" smtClean="0"/>
              <a:t>272,011 </a:t>
            </a:r>
            <a:r>
              <a:rPr lang="fr-FR" sz="3200" dirty="0" err="1" smtClean="0"/>
              <a:t>students</a:t>
            </a:r>
            <a:endParaRPr lang="fr-FR" sz="3200" dirty="0" smtClean="0"/>
          </a:p>
          <a:p>
            <a:pPr lvl="2"/>
            <a:r>
              <a:rPr lang="fr-FR" sz="3200" dirty="0" smtClean="0"/>
              <a:t>9,448 full-time </a:t>
            </a:r>
            <a:r>
              <a:rPr lang="fr-FR" sz="3200" dirty="0" err="1" smtClean="0"/>
              <a:t>professors</a:t>
            </a:r>
            <a:endParaRPr lang="fr-FR" sz="3200" dirty="0" smtClean="0"/>
          </a:p>
          <a:p>
            <a:pPr lvl="2"/>
            <a:endParaRPr lang="fr-FR" sz="3200" dirty="0" smtClean="0"/>
          </a:p>
          <a:p>
            <a:pPr marL="914400" lvl="2" indent="0">
              <a:buNone/>
            </a:pPr>
            <a:r>
              <a:rPr lang="fr-FR" sz="3200" dirty="0" err="1" smtClean="0"/>
              <a:t>University</a:t>
            </a:r>
            <a:r>
              <a:rPr lang="fr-FR" sz="3200" dirty="0" smtClean="0"/>
              <a:t> of Québec </a:t>
            </a:r>
            <a:r>
              <a:rPr lang="fr-FR" sz="3200" dirty="0" err="1" smtClean="0"/>
              <a:t>established</a:t>
            </a:r>
            <a:r>
              <a:rPr lang="fr-FR" sz="3200" dirty="0" smtClean="0"/>
              <a:t> in 1968 </a:t>
            </a:r>
            <a:r>
              <a:rPr lang="fr-FR" sz="3200" dirty="0" err="1" smtClean="0"/>
              <a:t>with</a:t>
            </a:r>
            <a:r>
              <a:rPr lang="fr-FR" sz="3200" dirty="0" smtClean="0"/>
              <a:t> </a:t>
            </a:r>
            <a:r>
              <a:rPr lang="fr-FR" sz="3200" dirty="0" err="1" smtClean="0"/>
              <a:t>several</a:t>
            </a:r>
            <a:r>
              <a:rPr lang="fr-FR" sz="3200" dirty="0" smtClean="0"/>
              <a:t> </a:t>
            </a:r>
            <a:r>
              <a:rPr lang="fr-FR" sz="3200" dirty="0" err="1" smtClean="0"/>
              <a:t>campuses</a:t>
            </a:r>
            <a:r>
              <a:rPr lang="fr-FR" sz="3200" dirty="0" smtClean="0"/>
              <a:t> </a:t>
            </a:r>
            <a:r>
              <a:rPr lang="fr-FR" sz="3200" dirty="0" err="1" smtClean="0"/>
              <a:t>across</a:t>
            </a:r>
            <a:r>
              <a:rPr lang="fr-FR" sz="3200" dirty="0" smtClean="0"/>
              <a:t> the Province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Tuition Fees </a:t>
            </a:r>
            <a:r>
              <a:rPr lang="en-US" sz="4000" dirty="0" smtClean="0"/>
              <a:t>(before increase)</a:t>
            </a: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Québec residents: $2168 (excluding student services fees) or $72.26 per credit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Non-Québec residents pay more, e.g. a student from Ontario studying in Québec pays $5858.10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6718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CA" dirty="0" smtClean="0"/>
              <a:t>Tuition Hike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71600" y="1412776"/>
            <a:ext cx="7704856" cy="4997152"/>
          </a:xfrm>
        </p:spPr>
        <p:txBody>
          <a:bodyPr>
            <a:normAutofit/>
          </a:bodyPr>
          <a:lstStyle/>
          <a:p>
            <a:r>
              <a:rPr lang="en-CA" dirty="0" smtClean="0"/>
              <a:t>Original proposal: an increase of $1635 over a five-year period </a:t>
            </a:r>
          </a:p>
          <a:p>
            <a:r>
              <a:rPr lang="en-CA" dirty="0" smtClean="0"/>
              <a:t>Last offer: an increase of $1533 over a seven-year period  </a:t>
            </a:r>
          </a:p>
          <a:p>
            <a:r>
              <a:rPr lang="en-CA" dirty="0" smtClean="0"/>
              <a:t>Tuition hike proposals resulted </a:t>
            </a:r>
            <a:r>
              <a:rPr lang="en-CA" dirty="0"/>
              <a:t>in massive student protests </a:t>
            </a:r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/>
          </a:p>
          <a:p>
            <a:pPr lvl="1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Student Protests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i="1" dirty="0">
                <a:hlinkClick r:id="rId3"/>
              </a:rPr>
              <a:t>http://</a:t>
            </a:r>
            <a:r>
              <a:rPr lang="fr-FR" i="1" dirty="0" smtClean="0">
                <a:hlinkClick r:id="rId3"/>
              </a:rPr>
              <a:t>www.youtube.com/watch?v=p89zmzpa2mE</a:t>
            </a:r>
            <a:r>
              <a:rPr lang="fr-FR" i="1" dirty="0" smtClean="0"/>
              <a:t> </a:t>
            </a:r>
            <a:endParaRPr lang="fr-FR" i="1" dirty="0"/>
          </a:p>
        </p:txBody>
      </p:sp>
      <p:pic>
        <p:nvPicPr>
          <p:cNvPr id="4" name="Image 3" descr="Enohe-phot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V="1">
            <a:off x="755576" y="3822762"/>
            <a:ext cx="2866628" cy="1804764"/>
          </a:xfrm>
          <a:prstGeom prst="rect">
            <a:avLst/>
          </a:prstGeom>
        </p:spPr>
      </p:pic>
      <p:pic>
        <p:nvPicPr>
          <p:cNvPr id="5" name="Image 4" descr="Enohe-photo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139952" y="2878249"/>
            <a:ext cx="3981450" cy="27492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Bill 78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Liberal government passes a law that ensures students are not denied entry to their college or university. </a:t>
            </a:r>
          </a:p>
          <a:p>
            <a:r>
              <a:rPr lang="en-US" dirty="0" smtClean="0"/>
              <a:t>It also restricted picketing and required demonstrators to inform police of protest venue. 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New law resulted in more protests with the support of </a:t>
            </a:r>
            <a:r>
              <a:rPr lang="en-US" dirty="0" err="1" smtClean="0"/>
              <a:t>labour</a:t>
            </a:r>
            <a:r>
              <a:rPr lang="en-US" dirty="0" smtClean="0"/>
              <a:t> unions.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7152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 smtClean="0"/>
              <a:t>Québec Provincial Election- Sept. 4, 2012 </a:t>
            </a:r>
            <a:endParaRPr lang="en-CA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Liberal government of Jean Charest defeated</a:t>
            </a:r>
          </a:p>
          <a:p>
            <a:r>
              <a:rPr lang="en-US" dirty="0" smtClean="0"/>
              <a:t> Election of </a:t>
            </a:r>
            <a:r>
              <a:rPr lang="en-US" dirty="0" err="1" smtClean="0"/>
              <a:t>Parti</a:t>
            </a:r>
            <a:r>
              <a:rPr lang="en-US" dirty="0" smtClean="0"/>
              <a:t> Québécois (minority government)- Premier Pauline </a:t>
            </a:r>
            <a:r>
              <a:rPr lang="en-US" dirty="0" err="1" smtClean="0"/>
              <a:t>Marois</a:t>
            </a:r>
            <a:endParaRPr lang="en-US" dirty="0" smtClean="0"/>
          </a:p>
          <a:p>
            <a:r>
              <a:rPr lang="en-US" dirty="0" smtClean="0"/>
              <a:t>Planned tuition increases repealed</a:t>
            </a:r>
          </a:p>
          <a:p>
            <a:r>
              <a:rPr lang="en-US" dirty="0" smtClean="0"/>
              <a:t>Plans for Education Summit announced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4164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1675</TotalTime>
  <Words>363</Words>
  <Application>Microsoft Office PowerPoint</Application>
  <PresentationFormat>On-screen Show (4:3)</PresentationFormat>
  <Paragraphs>81</Paragraphs>
  <Slides>14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Thème Office</vt:lpstr>
      <vt:lpstr>10th Annual Conference European Network for Ombudsmen in Higher Education (ENOHE) </vt:lpstr>
      <vt:lpstr>The Maple Spring in Québec</vt:lpstr>
      <vt:lpstr>Historical background</vt:lpstr>
      <vt:lpstr>University Education in Québec</vt:lpstr>
      <vt:lpstr>Tuition Fees (before increase)</vt:lpstr>
      <vt:lpstr>Tuition Hike</vt:lpstr>
      <vt:lpstr>Student Protests</vt:lpstr>
      <vt:lpstr>Bill 78</vt:lpstr>
      <vt:lpstr>Québec Provincial Election- Sept. 4, 2012 </vt:lpstr>
      <vt:lpstr>Proposals </vt:lpstr>
      <vt:lpstr>Education Summit: Feb. 25 _26, 2013</vt:lpstr>
      <vt:lpstr>Protests Continue</vt:lpstr>
      <vt:lpstr>Role of Ombudspersons?</vt:lpstr>
      <vt:lpstr> </vt:lpstr>
    </vt:vector>
  </TitlesOfParts>
  <Company>UNIVERSITE LAVAL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Maple Spring in Quebec</dc:title>
  <dc:creator>Lenovo User</dc:creator>
  <cp:lastModifiedBy>tempuser</cp:lastModifiedBy>
  <cp:revision>297</cp:revision>
  <dcterms:created xsi:type="dcterms:W3CDTF">2013-02-04T15:57:22Z</dcterms:created>
  <dcterms:modified xsi:type="dcterms:W3CDTF">2013-03-14T15:36:38Z</dcterms:modified>
</cp:coreProperties>
</file>