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65" r:id="rId3"/>
    <p:sldId id="257" r:id="rId4"/>
    <p:sldId id="259" r:id="rId5"/>
    <p:sldId id="260" r:id="rId6"/>
    <p:sldId id="262" r:id="rId7"/>
    <p:sldId id="264" r:id="rId8"/>
    <p:sldId id="266" r:id="rId9"/>
    <p:sldId id="267" r:id="rId10"/>
    <p:sldId id="269" r:id="rId11"/>
    <p:sldId id="268" r:id="rId12"/>
    <p:sldId id="270" r:id="rId13"/>
    <p:sldId id="273" r:id="rId14"/>
    <p:sldId id="272" r:id="rId15"/>
  </p:sldIdLst>
  <p:sldSz cx="9144000" cy="6858000" type="screen4x3"/>
  <p:notesSz cx="6740525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0A5A"/>
    <a:srgbClr val="379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0894" cy="49339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072" y="1"/>
            <a:ext cx="2920894" cy="49339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95C65647-4469-46FA-B81D-BC53A5B9F7C5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793"/>
            <a:ext cx="2920894" cy="49339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072" y="9372793"/>
            <a:ext cx="2920894" cy="49339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DA695D30-DC4D-4B4E-A20E-815A19A20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080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7938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E5AD4-3901-4760-97C8-4D8F6FF1DDAA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87888"/>
            <a:ext cx="5391150" cy="444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7938" y="937260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726F9-F92D-4395-810F-E47C3AAA0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35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910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639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74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904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32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6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112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567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08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804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479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47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71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726F9-F92D-4395-810F-E47C3AAA00E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75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24544" y="3563377"/>
            <a:ext cx="6480720" cy="792088"/>
          </a:xfrm>
          <a:prstGeom prst="rect">
            <a:avLst/>
          </a:prstGeom>
          <a:noFill/>
          <a:ln w="44450" cap="flat" cmpd="thickThin">
            <a:solidFill>
              <a:srgbClr val="AF0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28224" y="3697811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aseline="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ENOHE 13</a:t>
            </a:r>
            <a:endParaRPr lang="en-GB" sz="28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402444" y="5775647"/>
            <a:ext cx="3420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latin typeface="+mj-lt"/>
              </a:rPr>
              <a:t>St</a:t>
            </a:r>
            <a:r>
              <a:rPr lang="en-GB" sz="1200" baseline="0" dirty="0" smtClean="0">
                <a:latin typeface="+mj-lt"/>
              </a:rPr>
              <a:t> Catherine’s College, University of Oxford</a:t>
            </a:r>
            <a:endParaRPr lang="en-GB" sz="1200" dirty="0" smtClean="0">
              <a:latin typeface="+mj-lt"/>
            </a:endParaRPr>
          </a:p>
          <a:p>
            <a:pPr algn="r"/>
            <a:r>
              <a:rPr lang="en-GB" sz="1200" dirty="0" smtClean="0">
                <a:latin typeface="+mj-lt"/>
              </a:rPr>
              <a:t>12/04/2013</a:t>
            </a:r>
            <a:endParaRPr lang="en-GB" sz="1200" dirty="0">
              <a:latin typeface="+mj-lt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4979464" y="4797152"/>
            <a:ext cx="3843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Hilary</a:t>
            </a:r>
            <a:r>
              <a:rPr lang="en-GB" sz="2400" b="1" baseline="0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Jones - Steven du Crôs</a:t>
            </a:r>
            <a:endParaRPr lang="en-GB" sz="2400" b="1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02444" y="5156457"/>
            <a:ext cx="3420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Assistant Adjudicator</a:t>
            </a:r>
            <a:r>
              <a:rPr lang="en-GB" sz="1400" baseline="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– Digital Media Officer</a:t>
            </a:r>
            <a:endParaRPr lang="en-GB" sz="14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228184" y="5733256"/>
            <a:ext cx="2915816" cy="0"/>
          </a:xfrm>
          <a:prstGeom prst="line">
            <a:avLst/>
          </a:prstGeom>
          <a:ln w="60325" cmpd="thickThin">
            <a:solidFill>
              <a:srgbClr val="379BB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10212" y1="5236" x2="10212" y2="52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757" t="14154" b="7533"/>
          <a:stretch/>
        </p:blipFill>
        <p:spPr>
          <a:xfrm flipH="1">
            <a:off x="-108520" y="5258817"/>
            <a:ext cx="1244536" cy="158951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/>
          <p:cNvSpPr txBox="1"/>
          <p:nvPr userDrawn="1"/>
        </p:nvSpPr>
        <p:spPr>
          <a:xfrm>
            <a:off x="161922" y="2417441"/>
            <a:ext cx="84276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cap="all" baseline="0" dirty="0" smtClean="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Social Networking and its impact on student complaints and the OIA</a:t>
            </a:r>
            <a:endParaRPr lang="en-GB" sz="3200" b="1" cap="all" baseline="0" dirty="0">
              <a:solidFill>
                <a:srgbClr val="379B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5076056" y="537321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hilary.jones@oiahe.org.uk – steven.ducros@oiahe.org.uk</a:t>
            </a:r>
            <a:endParaRPr lang="en-GB" sz="1200" dirty="0">
              <a:solidFill>
                <a:srgbClr val="AF0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580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90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>
              <a:defRPr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052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+mj-lt"/>
              </a:rPr>
              <a:t>Click to edit Master title style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33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18457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 sz="24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>
              <a:defRPr sz="20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18457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>
              <a:defRPr sz="24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2pPr>
            <a:lvl3pPr>
              <a:defRPr sz="20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3pPr>
            <a:lvl4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4pPr>
            <a:lvl5pPr>
              <a:defRPr sz="1800">
                <a:solidFill>
                  <a:srgbClr val="379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state Mono - Lgt" pitchFamily="2" charset="0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+mj-lt"/>
              </a:rPr>
              <a:t>Click to edit Master title style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907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79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1"/>
            <a:ext cx="4041775" cy="7920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0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rgbClr val="AF0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60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53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49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EC1067E-5713-48DA-B927-E46CE045041F}" type="datetimeFigureOut">
              <a:rPr lang="en-GB" smtClean="0"/>
              <a:t>09/04/2013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FF2456-1214-43DE-B2F8-DDE584F37A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6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8000"/>
                <a:alpha val="73000"/>
              </a:schemeClr>
            </a:gs>
            <a:gs pos="79000">
              <a:schemeClr val="bg1">
                <a:lumMod val="95000"/>
              </a:schemeClr>
            </a:gs>
            <a:gs pos="0">
              <a:schemeClr val="bg1">
                <a:lumMod val="89000"/>
                <a:lumOff val="11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60648"/>
            <a:ext cx="1224136" cy="515171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5462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1.png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2679" y="6211469"/>
            <a:ext cx="1443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AF0A5A"/>
                </a:solidFill>
                <a:latin typeface="Interstate Mono - Lgt" pitchFamily="2" charset="0"/>
              </a:rPr>
              <a:t>@enohe13       </a:t>
            </a:r>
          </a:p>
          <a:p>
            <a:r>
              <a:rPr lang="en-GB" dirty="0" smtClean="0">
                <a:solidFill>
                  <a:srgbClr val="AF0A5A"/>
                </a:solidFill>
                <a:latin typeface="Interstate Mono - Lgt" pitchFamily="2" charset="0"/>
              </a:rPr>
              <a:t>#enohe13</a:t>
            </a:r>
            <a:endParaRPr lang="en-GB" dirty="0">
              <a:solidFill>
                <a:srgbClr val="AF0A5A"/>
              </a:solidFill>
              <a:latin typeface="Interstate Mono - Lgt" pitchFamily="2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84282"/>
            <a:ext cx="500707" cy="5007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401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OIA examples: </a:t>
            </a:r>
            <a:r>
              <a:rPr lang="en-GB" dirty="0" smtClean="0"/>
              <a:t>disciplinary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/>
          <a:lstStyle/>
          <a:p>
            <a:r>
              <a:rPr lang="en-GB" sz="2000" b="1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commented about his nursing course in an on-line blog (did not name individuals)</a:t>
            </a:r>
          </a:p>
          <a:p>
            <a:endParaRPr lang="en-GB" sz="2000" b="1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000" b="1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withdrawn from course following ‘fitness to practise’ proceedings and referred to the relevant professional body (the NMC)</a:t>
            </a:r>
          </a:p>
          <a:p>
            <a:endParaRPr lang="en-GB" sz="2000" b="1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000" b="1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NMC determined was ‘no case to answer’</a:t>
            </a:r>
          </a:p>
          <a:p>
            <a:endParaRPr lang="en-GB" sz="2000" b="1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000" b="1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‘Professional elements’ of vocational courses</a:t>
            </a:r>
          </a:p>
          <a:p>
            <a:pPr lvl="1"/>
            <a:r>
              <a:rPr lang="en-GB" sz="2000" b="1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Codes of conduct published by professional bodies</a:t>
            </a:r>
          </a:p>
          <a:p>
            <a:pPr lvl="1"/>
            <a:endParaRPr lang="en-GB" sz="2000" b="1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000" b="1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OIA rejected student’s complaint that penalty imposed by university was too harsh </a:t>
            </a:r>
          </a:p>
        </p:txBody>
      </p:sp>
    </p:spTree>
    <p:extLst>
      <p:ext uri="{BB962C8B-B14F-4D97-AF65-F5344CB8AC3E}">
        <p14:creationId xmlns:p14="http://schemas.microsoft.com/office/powerpoint/2010/main" val="24031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128792" cy="648072"/>
          </a:xfrm>
        </p:spPr>
        <p:txBody>
          <a:bodyPr/>
          <a:lstStyle/>
          <a:p>
            <a:r>
              <a:rPr lang="en-GB" dirty="0"/>
              <a:t>OIA examples: bullying and harassment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A made unpleasant comments on Facebook about Student B and Student B complained</a:t>
            </a:r>
          </a:p>
          <a:p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Comments in Chinese and on page with tight privacy settings (but Student B was Facebook ‘friend’ of Student A)</a:t>
            </a:r>
          </a:p>
          <a:p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University determined was not harassment</a:t>
            </a:r>
          </a:p>
          <a:p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BUT on-line translation tool freely available AND test was ‘</a:t>
            </a:r>
            <a:r>
              <a:rPr lang="en-GB" sz="240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did [Student B]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experience unwanted behaviour which she found to be offensive or intimidating’</a:t>
            </a:r>
          </a:p>
        </p:txBody>
      </p:sp>
    </p:spTree>
    <p:extLst>
      <p:ext uri="{BB962C8B-B14F-4D97-AF65-F5344CB8AC3E}">
        <p14:creationId xmlns:p14="http://schemas.microsoft.com/office/powerpoint/2010/main" val="22878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912768" cy="648072"/>
          </a:xfrm>
        </p:spPr>
        <p:txBody>
          <a:bodyPr/>
          <a:lstStyle/>
          <a:p>
            <a:r>
              <a:rPr lang="en-GB" dirty="0"/>
              <a:t>OIA examples: bullying and harassment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posted a video of himself on ‘You Tube’ in which he described a university tutor in inappropriate language</a:t>
            </a:r>
          </a:p>
          <a:p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Found to be in breach of university’s disciplinary code and told to remove video</a:t>
            </a:r>
          </a:p>
          <a:p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Video re-appeared on another website </a:t>
            </a:r>
          </a:p>
          <a:p>
            <a:pPr lvl="1"/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claimed it had been placed there by another person and that he could not remove it</a:t>
            </a:r>
          </a:p>
          <a:p>
            <a:pPr marL="457200" lvl="1" indent="0">
              <a:buNone/>
            </a:pP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withdrawn from university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3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OIA examples: other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complained about accommodation issues and produced Facebook screenshots showing that other students had also had concerns</a:t>
            </a:r>
          </a:p>
          <a:p>
            <a:pPr lvl="1"/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Data protection issues</a:t>
            </a:r>
          </a:p>
          <a:p>
            <a:pPr lvl="1"/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pPr marL="457200" lvl="1" indent="0">
              <a:buNone/>
            </a:pPr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Use of social networking by university staff</a:t>
            </a:r>
          </a:p>
          <a:p>
            <a:pPr lvl="1"/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Student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alleged that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university’s senior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administrator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was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‘unprofessional’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 (relying on evidence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from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Facebook) and so was not fit to consider her complaint</a:t>
            </a:r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1165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840760" cy="648072"/>
          </a:xfrm>
        </p:spPr>
        <p:txBody>
          <a:bodyPr/>
          <a:lstStyle/>
          <a:p>
            <a:r>
              <a:rPr lang="en-GB" dirty="0" smtClean="0"/>
              <a:t>Issues affecting the complaints handler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‘Stalking’ by complainants through social networking media  </a:t>
            </a:r>
          </a:p>
          <a:p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Invitations to become a Facebook ‘friend’ of complainant</a:t>
            </a:r>
          </a:p>
          <a:p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LinkedIn requests</a:t>
            </a:r>
          </a:p>
          <a:p>
            <a:pPr lvl="1"/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BEWARE viewing LinkedIn profiles of complainants when logged in to own LinkedIn account </a:t>
            </a:r>
          </a:p>
          <a:p>
            <a:pPr lvl="1"/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On-line blogs and websites mentioning OIA staff </a:t>
            </a:r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0322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Networking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1" y="1196752"/>
            <a:ext cx="8401050" cy="41529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TextBox 5"/>
          <p:cNvSpPr txBox="1"/>
          <p:nvPr/>
        </p:nvSpPr>
        <p:spPr>
          <a:xfrm>
            <a:off x="1259632" y="5517232"/>
            <a:ext cx="6391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379BB4"/>
                </a:solidFill>
                <a:latin typeface="Interstate Mono - Lgt" pitchFamily="2" charset="0"/>
              </a:rPr>
              <a:t>“We don’t have a choice on whether we </a:t>
            </a:r>
            <a:r>
              <a:rPr lang="en-GB" b="1" dirty="0">
                <a:solidFill>
                  <a:srgbClr val="AF0A5A"/>
                </a:solidFill>
                <a:latin typeface="Interstate Mono - Lgt" pitchFamily="2" charset="0"/>
              </a:rPr>
              <a:t>do</a:t>
            </a:r>
            <a:r>
              <a:rPr lang="en-GB" b="1" dirty="0">
                <a:solidFill>
                  <a:srgbClr val="379BB4"/>
                </a:solidFill>
                <a:latin typeface="Interstate Mono - Lgt" pitchFamily="2" charset="0"/>
              </a:rPr>
              <a:t> social media, the question is </a:t>
            </a:r>
            <a:r>
              <a:rPr lang="en-GB" b="1" dirty="0">
                <a:solidFill>
                  <a:srgbClr val="AF0A5A"/>
                </a:solidFill>
                <a:latin typeface="Interstate Mono - Lgt" pitchFamily="2" charset="0"/>
              </a:rPr>
              <a:t>how well we do it</a:t>
            </a:r>
            <a:r>
              <a:rPr lang="en-GB" b="1" dirty="0" smtClean="0">
                <a:solidFill>
                  <a:srgbClr val="379BB4"/>
                </a:solidFill>
                <a:latin typeface="Interstate Mono - Lgt" pitchFamily="2" charset="0"/>
              </a:rPr>
              <a:t>.” </a:t>
            </a:r>
          </a:p>
          <a:p>
            <a:r>
              <a:rPr lang="en-GB" b="1" dirty="0">
                <a:solidFill>
                  <a:srgbClr val="379BB4"/>
                </a:solidFill>
                <a:latin typeface="Interstate Mono - Lgt" pitchFamily="2" charset="0"/>
              </a:rPr>
              <a:t>	</a:t>
            </a:r>
            <a:r>
              <a:rPr lang="en-GB" b="1" dirty="0" smtClean="0">
                <a:solidFill>
                  <a:srgbClr val="379BB4"/>
                </a:solidFill>
                <a:latin typeface="Interstate Mono - Lgt" pitchFamily="2" charset="0"/>
              </a:rPr>
              <a:t>		      		 </a:t>
            </a:r>
            <a:r>
              <a:rPr lang="en-GB" sz="1400" b="1" dirty="0" smtClean="0">
                <a:solidFill>
                  <a:srgbClr val="379BB4"/>
                </a:solidFill>
                <a:latin typeface="Interstate Mono - Lgt" pitchFamily="2" charset="0"/>
              </a:rPr>
              <a:t>– Erik </a:t>
            </a:r>
            <a:r>
              <a:rPr lang="en-GB" sz="1400" b="1" dirty="0" err="1" smtClean="0">
                <a:solidFill>
                  <a:srgbClr val="379BB4"/>
                </a:solidFill>
                <a:latin typeface="Interstate Mono - Lgt" pitchFamily="2" charset="0"/>
              </a:rPr>
              <a:t>Qualman</a:t>
            </a:r>
            <a:endParaRPr lang="en-GB" sz="1400" b="1" dirty="0">
              <a:solidFill>
                <a:srgbClr val="379BB4"/>
              </a:solidFill>
              <a:latin typeface="Interstate Mono - Lgt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6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04656" cy="648072"/>
          </a:xfrm>
        </p:spPr>
        <p:txBody>
          <a:bodyPr/>
          <a:lstStyle/>
          <a:p>
            <a:pPr algn="l"/>
            <a:r>
              <a:rPr lang="en-GB" dirty="0" smtClean="0"/>
              <a:t>Social Networking – the Stats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17740"/>
            <a:ext cx="1001414" cy="10014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395" y="1517740"/>
            <a:ext cx="1001414" cy="10014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17226"/>
            <a:ext cx="1001414" cy="10014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678" y="2996952"/>
            <a:ext cx="16590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AF0A5A"/>
                </a:solidFill>
                <a:latin typeface="Interstate Mono - Lgt" pitchFamily="2" charset="0"/>
              </a:rPr>
              <a:t>Users (global)</a:t>
            </a:r>
            <a:br>
              <a:rPr lang="en-GB" b="1" dirty="0" smtClean="0">
                <a:solidFill>
                  <a:srgbClr val="AF0A5A"/>
                </a:solidFill>
                <a:latin typeface="Interstate Mono - Lgt" pitchFamily="2" charset="0"/>
              </a:rPr>
            </a:br>
            <a:endParaRPr lang="en-GB" b="1" dirty="0" smtClean="0">
              <a:solidFill>
                <a:srgbClr val="AF0A5A"/>
              </a:solidFill>
              <a:latin typeface="Interstate Mono - Lgt" pitchFamily="2" charset="0"/>
            </a:endParaRPr>
          </a:p>
          <a:p>
            <a:r>
              <a:rPr lang="en-GB" b="1" dirty="0" smtClean="0">
                <a:solidFill>
                  <a:srgbClr val="AF0A5A"/>
                </a:solidFill>
                <a:latin typeface="Interstate Mono - Lgt" pitchFamily="2" charset="0"/>
              </a:rPr>
              <a:t>Users (UK)</a:t>
            </a:r>
          </a:p>
          <a:p>
            <a:endParaRPr lang="en-GB" b="1" dirty="0">
              <a:solidFill>
                <a:srgbClr val="AF0A5A"/>
              </a:solidFill>
              <a:latin typeface="Interstate Mono - Lgt" pitchFamily="2" charset="0"/>
            </a:endParaRPr>
          </a:p>
          <a:p>
            <a:r>
              <a:rPr lang="en-GB" b="1" dirty="0" smtClean="0">
                <a:solidFill>
                  <a:srgbClr val="AF0A5A"/>
                </a:solidFill>
                <a:latin typeface="Interstate Mono - Lgt" pitchFamily="2" charset="0"/>
              </a:rPr>
              <a:t>Interactivity (global)</a:t>
            </a:r>
            <a:endParaRPr lang="en-GB" b="1" dirty="0">
              <a:solidFill>
                <a:srgbClr val="AF0A5A"/>
              </a:solidFill>
              <a:latin typeface="Interstate Mono - Lgt" pitchFamily="2" charset="0"/>
            </a:endParaRPr>
          </a:p>
          <a:p>
            <a:endParaRPr lang="en-GB" b="1" dirty="0" smtClean="0">
              <a:solidFill>
                <a:srgbClr val="AF0A5A"/>
              </a:solidFill>
              <a:latin typeface="Interstate Mono - Lgt" pitchFamily="2" charset="0"/>
            </a:endParaRPr>
          </a:p>
          <a:p>
            <a:r>
              <a:rPr lang="en-GB" b="1" dirty="0" smtClean="0">
                <a:solidFill>
                  <a:srgbClr val="AF0A5A"/>
                </a:solidFill>
                <a:latin typeface="Interstate Mono - Lgt" pitchFamily="2" charset="0"/>
              </a:rPr>
              <a:t>Unique visits</a:t>
            </a:r>
          </a:p>
          <a:p>
            <a:endParaRPr lang="en-GB" b="1" dirty="0" smtClean="0">
              <a:solidFill>
                <a:srgbClr val="AF0A5A"/>
              </a:solidFill>
              <a:latin typeface="Interstate Mono - Lgt" pitchFamily="2" charset="0"/>
            </a:endParaRPr>
          </a:p>
          <a:p>
            <a:endParaRPr lang="en-GB" b="1" dirty="0">
              <a:solidFill>
                <a:srgbClr val="AF0A5A"/>
              </a:solidFill>
              <a:latin typeface="Interstate Mono - Lgt" pitchFamily="2" charset="0"/>
            </a:endParaRPr>
          </a:p>
          <a:p>
            <a:r>
              <a:rPr lang="en-GB" b="1" dirty="0" smtClean="0">
                <a:solidFill>
                  <a:srgbClr val="AF0A5A"/>
                </a:solidFill>
                <a:latin typeface="Interstate Mono - Lgt" pitchFamily="2" charset="0"/>
              </a:rPr>
              <a:t>Web Ranking </a:t>
            </a:r>
            <a:endParaRPr lang="en-GB" b="1" dirty="0">
              <a:solidFill>
                <a:srgbClr val="AF0A5A"/>
              </a:solidFill>
              <a:latin typeface="Interstate Mono - Lg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44874" y="2533558"/>
            <a:ext cx="1001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379BB4"/>
                </a:solidFill>
                <a:latin typeface="Interstate Mono - Lgt" pitchFamily="2" charset="0"/>
              </a:rPr>
              <a:t>Facebook</a:t>
            </a:r>
            <a:endParaRPr lang="en-GB" sz="1400" b="1" dirty="0">
              <a:solidFill>
                <a:srgbClr val="379BB4"/>
              </a:solidFill>
              <a:latin typeface="Interstate Mono - Lg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14395" y="2520627"/>
            <a:ext cx="1001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379BB4"/>
                </a:solidFill>
                <a:latin typeface="Interstate Mono - Lgt" pitchFamily="2" charset="0"/>
              </a:rPr>
              <a:t>Linked</a:t>
            </a:r>
            <a:r>
              <a:rPr lang="en-GB" sz="1400" dirty="0" smtClean="0">
                <a:latin typeface="Interstate Mono - Lgt" pitchFamily="2" charset="0"/>
              </a:rPr>
              <a:t> </a:t>
            </a:r>
            <a:r>
              <a:rPr lang="en-GB" sz="1400" b="1" dirty="0" smtClean="0">
                <a:solidFill>
                  <a:srgbClr val="379BB4"/>
                </a:solidFill>
                <a:latin typeface="Interstate Mono - Lgt" pitchFamily="2" charset="0"/>
              </a:rPr>
              <a:t>In</a:t>
            </a:r>
            <a:endParaRPr lang="en-GB" sz="1400" b="1" dirty="0">
              <a:solidFill>
                <a:srgbClr val="379BB4"/>
              </a:solidFill>
              <a:latin typeface="Interstate Mono - Lg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5976" y="2533558"/>
            <a:ext cx="1001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379BB4"/>
                </a:solidFill>
                <a:latin typeface="Interstate Mono - Lgt" pitchFamily="2" charset="0"/>
              </a:rPr>
              <a:t>Twitter</a:t>
            </a:r>
            <a:endParaRPr lang="en-GB" sz="1400" b="1" dirty="0">
              <a:solidFill>
                <a:srgbClr val="379BB4"/>
              </a:solidFill>
              <a:latin typeface="Interstate Mono - Lg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6080" y="3005952"/>
            <a:ext cx="16590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Interstate Mono - Lgt" pitchFamily="2" charset="0"/>
              </a:rPr>
              <a:t>1 </a:t>
            </a:r>
            <a:r>
              <a:rPr lang="en-GB" dirty="0" err="1" smtClean="0">
                <a:latin typeface="Interstate Mono - Lgt" pitchFamily="2" charset="0"/>
              </a:rPr>
              <a:t>bil</a:t>
            </a:r>
            <a:r>
              <a:rPr lang="en-GB" dirty="0" smtClean="0">
                <a:latin typeface="Interstate Mono - Lgt" pitchFamily="2" charset="0"/>
              </a:rPr>
              <a:t> +</a:t>
            </a:r>
            <a:br>
              <a:rPr lang="en-GB" dirty="0" smtClean="0">
                <a:latin typeface="Interstate Mono - Lgt" pitchFamily="2" charset="0"/>
              </a:rPr>
            </a:br>
            <a:endParaRPr lang="en-GB" dirty="0" smtClean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32 mil +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500 mil + likes p/day 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167 mil p/month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2nd</a:t>
            </a:r>
            <a:endParaRPr lang="en-GB" dirty="0">
              <a:latin typeface="Interstate Mono - Lgt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27181" y="3005952"/>
            <a:ext cx="16590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Interstate Mono - Lgt" pitchFamily="2" charset="0"/>
              </a:rPr>
              <a:t>500 mil +</a:t>
            </a:r>
            <a:br>
              <a:rPr lang="en-GB" dirty="0" smtClean="0">
                <a:latin typeface="Interstate Mono - Lgt" pitchFamily="2" charset="0"/>
              </a:rPr>
            </a:br>
            <a:endParaRPr lang="en-GB" dirty="0" smtClean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34 mil +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340 mil tweets p/day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39 mil p/month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11th</a:t>
            </a:r>
            <a:endParaRPr lang="en-GB" dirty="0">
              <a:latin typeface="Interstate Mono - Lgt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85601" y="2996951"/>
            <a:ext cx="16590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Interstate Mono - Lgt" pitchFamily="2" charset="0"/>
              </a:rPr>
              <a:t>200 mil +</a:t>
            </a:r>
            <a:br>
              <a:rPr lang="en-GB" dirty="0" smtClean="0">
                <a:latin typeface="Interstate Mono - Lgt" pitchFamily="2" charset="0"/>
              </a:rPr>
            </a:br>
            <a:endParaRPr lang="en-GB" dirty="0" smtClean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10 mil +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endParaRPr lang="en-GB" dirty="0" smtClean="0">
              <a:latin typeface="Interstate Mono - Lgt" pitchFamily="2" charset="0"/>
            </a:endParaRP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50 mil p/month</a:t>
            </a:r>
          </a:p>
          <a:p>
            <a:pPr algn="ctr"/>
            <a:endParaRPr lang="en-GB" dirty="0">
              <a:latin typeface="Interstate Mono - Lgt" pitchFamily="2" charset="0"/>
            </a:endParaRPr>
          </a:p>
          <a:p>
            <a:pPr algn="ctr"/>
            <a:r>
              <a:rPr lang="en-GB" dirty="0" smtClean="0">
                <a:latin typeface="Interstate Mono - Lgt" pitchFamily="2" charset="0"/>
              </a:rPr>
              <a:t>13th</a:t>
            </a:r>
            <a:endParaRPr lang="en-GB" dirty="0">
              <a:latin typeface="Interstate Mono - Lg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3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Networking &amp; the OIA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628800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We currently have 3 official ways of communicating via social media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Twitter (@</a:t>
            </a:r>
            <a:r>
              <a:rPr lang="en-GB" dirty="0" err="1" smtClean="0">
                <a:latin typeface="Interstate Mono - Lgt" pitchFamily="2" charset="0"/>
              </a:rPr>
              <a:t>oiahe</a:t>
            </a:r>
            <a:r>
              <a:rPr lang="en-GB" dirty="0" smtClean="0">
                <a:latin typeface="Interstate Mono - Lgt" pitchFamily="2" charset="0"/>
              </a:rPr>
              <a:t>) being our most popular way of communicating to key stakeholders;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Currently have 750 followers ranging from key stakeholders, to students’ unions.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Potential to use more for enquiries but has challenges.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Linked In – Very new company page recently set up. Potential to use for employment and sharing news.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Facebook – Underused due to the nature of the site.</a:t>
            </a:r>
            <a:endParaRPr lang="en-GB" dirty="0">
              <a:latin typeface="Interstate Mono - Lgt" pitchFamily="2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353342" cy="3533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901226"/>
            <a:ext cx="363537" cy="3635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77072"/>
            <a:ext cx="353342" cy="3533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86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Networking &amp; the OIA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33147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Interstate Mono - Lgt" pitchFamily="2" charset="0"/>
              </a:rPr>
              <a:t>Examples of uses the OIA use for Twitter</a:t>
            </a:r>
            <a:endParaRPr lang="en-GB" dirty="0">
              <a:latin typeface="Interstate Mono - Lgt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75" y="1844824"/>
            <a:ext cx="4435200" cy="35293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5603" y="21328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379BB4"/>
                </a:solidFill>
                <a:latin typeface="Interstate Mono - Lgt" pitchFamily="2" charset="0"/>
              </a:rPr>
              <a:t>Recruitment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75" y="5359665"/>
            <a:ext cx="4435200" cy="7490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795602" y="3595299"/>
            <a:ext cx="25208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379BB4"/>
                </a:solidFill>
                <a:latin typeface="Interstate Mono - Lgt" pitchFamily="2" charset="0"/>
              </a:rPr>
              <a:t>Re-tweeting relevant and positive tweets/information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09586" y="29249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379BB4"/>
                </a:solidFill>
                <a:latin typeface="Interstate Mono - Lgt" pitchFamily="2" charset="0"/>
              </a:rPr>
              <a:t>News &amp; PR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5602" y="4797152"/>
            <a:ext cx="2304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379BB4"/>
                </a:solidFill>
                <a:latin typeface="Interstate Mono - Lgt" pitchFamily="2" charset="0"/>
              </a:rPr>
              <a:t>Office</a:t>
            </a:r>
            <a:r>
              <a:rPr lang="en-GB" dirty="0" smtClean="0">
                <a:latin typeface="Interstate Mono - Lgt" pitchFamily="2" charset="0"/>
              </a:rPr>
              <a:t> </a:t>
            </a:r>
            <a:r>
              <a:rPr lang="en-GB" dirty="0" smtClean="0">
                <a:solidFill>
                  <a:srgbClr val="379BB4"/>
                </a:solidFill>
                <a:latin typeface="Interstate Mono - Lgt" pitchFamily="2" charset="0"/>
              </a:rPr>
              <a:t>information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5602" y="5566353"/>
            <a:ext cx="3024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379BB4"/>
                </a:solidFill>
                <a:latin typeface="Interstate Mono - Lgt" pitchFamily="2" charset="0"/>
              </a:rPr>
              <a:t>Events &amp; workshops</a:t>
            </a:r>
          </a:p>
        </p:txBody>
      </p:sp>
    </p:spTree>
    <p:extLst>
      <p:ext uri="{BB962C8B-B14F-4D97-AF65-F5344CB8AC3E}">
        <p14:creationId xmlns:p14="http://schemas.microsoft.com/office/powerpoint/2010/main" val="23437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Networking – Pro’s &amp; Con’s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26564" y="119675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79BB4"/>
                </a:solidFill>
                <a:latin typeface="Interstate Mono - Lgt" pitchFamily="2" charset="0"/>
              </a:rPr>
              <a:t>The Good :)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Speed of publications - Quick and easy way of sharing news, views and any other company information.</a:t>
            </a: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Specific audience reach - People who follow the account are genuinely interested in what you have to say and the content involved.</a:t>
            </a: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Good for PR - Keeps everyone in the loop of what is going on</a:t>
            </a: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Keeping up-to-speed with the latest news in higher education and monitor any activity mentioning us.</a:t>
            </a:r>
            <a:endParaRPr lang="en-GB" dirty="0">
              <a:latin typeface="Interstate Mono - Lg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573016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79BB4"/>
                </a:solidFill>
                <a:latin typeface="Interstate Mono - Lgt" pitchFamily="2" charset="0"/>
              </a:rPr>
              <a:t>The Bad :(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Vandalism – people who intentionally go out of their way to hurt the credibility of the company.</a:t>
            </a: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In the Spotlight – Tweets need to be well thought out before sent, as people pick up on mistakes or anything that may favour bias.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5301208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79BB4"/>
                </a:solidFill>
                <a:latin typeface="Interstate Mono - Lgt" pitchFamily="2" charset="0"/>
              </a:rPr>
              <a:t>The Challenges :S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Tweets from complainants – Should we reply? </a:t>
            </a:r>
            <a:r>
              <a:rPr lang="en-GB" dirty="0">
                <a:latin typeface="Interstate Mono - Lgt" pitchFamily="2" charset="0"/>
              </a:rPr>
              <a:t>D</a:t>
            </a:r>
            <a:r>
              <a:rPr lang="en-GB" dirty="0" smtClean="0">
                <a:latin typeface="Interstate Mono - Lgt" pitchFamily="2" charset="0"/>
              </a:rPr>
              <a:t>ata protection issues? Log it on our complaints system?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Keeping the professionalism and independence</a:t>
            </a: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1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408712" cy="648072"/>
          </a:xfrm>
        </p:spPr>
        <p:txBody>
          <a:bodyPr/>
          <a:lstStyle/>
          <a:p>
            <a:r>
              <a:rPr lang="en-GB" dirty="0"/>
              <a:t>Social Networking – </a:t>
            </a:r>
            <a:r>
              <a:rPr lang="en-GB" dirty="0" smtClean="0"/>
              <a:t>Looking ahead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268760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Interstate Mono - Lgt" pitchFamily="2" charset="0"/>
              </a:rPr>
              <a:t/>
            </a:r>
            <a:br>
              <a:rPr lang="en-GB" dirty="0">
                <a:latin typeface="Interstate Mono - Lgt" pitchFamily="2" charset="0"/>
              </a:rPr>
            </a:br>
            <a:r>
              <a:rPr lang="en-GB" b="1" dirty="0" smtClean="0">
                <a:solidFill>
                  <a:srgbClr val="379BB4"/>
                </a:solidFill>
                <a:latin typeface="Interstate Mono - Lgt" pitchFamily="2" charset="0"/>
              </a:rPr>
              <a:t>What is the future for the OIA and Social Media?</a:t>
            </a:r>
          </a:p>
          <a:p>
            <a:endParaRPr lang="en-GB" b="1" dirty="0" smtClean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Can we answer back any general enquiries?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Can we take complaints?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How are we going to communicate in the future?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latin typeface="Interstate Mono - Lgt" pitchFamily="2" charset="0"/>
              </a:rPr>
              <a:t>What are we going to do about ‘trolls’?</a:t>
            </a:r>
          </a:p>
          <a:p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Interstate Mono - Lgt" pitchFamily="2" charset="0"/>
              </a:rPr>
              <a:t>How can we adapt alongside the ever changing social media landscape?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latin typeface="Interstate Mono - Lgt" pitchFamily="2" charset="0"/>
            </a:endParaRPr>
          </a:p>
          <a:p>
            <a:endParaRPr lang="en-GB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 smtClean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b="1" dirty="0" smtClean="0">
                <a:latin typeface="Interstate Mono - Lgt" pitchFamily="2" charset="0"/>
              </a:rPr>
              <a:t>We can answer these questions with a social media strategy. </a:t>
            </a:r>
            <a:endParaRPr lang="en-GB" b="1" dirty="0">
              <a:latin typeface="Interstate Mono - Lgt" pitchFamily="2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dirty="0">
              <a:latin typeface="Interstate Mono - Lg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2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552728" cy="648072"/>
          </a:xfrm>
        </p:spPr>
        <p:txBody>
          <a:bodyPr/>
          <a:lstStyle/>
          <a:p>
            <a:r>
              <a:rPr lang="en-GB" dirty="0" smtClean="0"/>
              <a:t>Social Networking and universities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Many students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use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social networking extensively</a:t>
            </a:r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Increasing use by universities</a:t>
            </a:r>
          </a:p>
          <a:p>
            <a:pPr lvl="1"/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marketing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: help to build the ‘brand’</a:t>
            </a:r>
          </a:p>
          <a:p>
            <a:pPr lvl="1"/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promote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student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engagement</a:t>
            </a:r>
          </a:p>
          <a:p>
            <a:pPr lvl="1"/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as a forum for complaints?</a:t>
            </a:r>
          </a:p>
          <a:p>
            <a:pPr marL="457200" lvl="1" indent="0">
              <a:buNone/>
            </a:pPr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OIA examples of complaints involving social networking issues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Issues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affecting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complaints handlers</a:t>
            </a:r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OIA examples: disciplinary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Forensic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science students photographed themselves holding human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bones</a:t>
            </a:r>
          </a:p>
          <a:p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Photographs posted on Facebook and picked up by local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newspapers</a:t>
            </a:r>
          </a:p>
          <a:p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Inappropriate staff </a:t>
            </a:r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response on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Facebook</a:t>
            </a:r>
          </a:p>
          <a:p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Applicability of university’s disciplinary </a:t>
            </a:r>
            <a:r>
              <a:rPr lang="en-GB" sz="2400" dirty="0" smtClean="0">
                <a:solidFill>
                  <a:schemeClr val="tx1"/>
                </a:solidFill>
                <a:effectLst/>
                <a:latin typeface="Interstate Mono - Lgt" pitchFamily="2" charset="0"/>
              </a:rPr>
              <a:t>procedures</a:t>
            </a:r>
            <a:endParaRPr lang="en-GB" sz="2400" dirty="0">
              <a:solidFill>
                <a:schemeClr val="tx1"/>
              </a:solidFill>
              <a:effectLst/>
              <a:latin typeface="Interstate Mono - Lgt" pitchFamily="2" charset="0"/>
            </a:endParaRPr>
          </a:p>
          <a:p>
            <a:pPr lvl="1"/>
            <a:r>
              <a:rPr lang="en-GB" sz="2400" dirty="0">
                <a:solidFill>
                  <a:schemeClr val="tx1"/>
                </a:solidFill>
                <a:effectLst/>
                <a:latin typeface="Interstate Mono - Lgt" pitchFamily="2" charset="0"/>
              </a:rPr>
              <a:t>Different roles played by the students led to different penalties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08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OHE Presentation - Social Media - SdC H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0" cap="flat" cmpd="thickThin">
          <a:solidFill>
            <a:srgbClr val="AF0A5A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ENOHE Presentation - Social Media - SdC HJ</Template>
  <TotalTime>1419</TotalTime>
  <Words>751</Words>
  <Application>Microsoft Office PowerPoint</Application>
  <PresentationFormat>On-screen Show (4:3)</PresentationFormat>
  <Paragraphs>167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ENOHE Presentation - Social Media - SdC HJ</vt:lpstr>
      <vt:lpstr>PowerPoint Presentation</vt:lpstr>
      <vt:lpstr>Social Networking</vt:lpstr>
      <vt:lpstr>Social Networking – the Stats</vt:lpstr>
      <vt:lpstr>Social Networking &amp; the OIA</vt:lpstr>
      <vt:lpstr>Social Networking &amp; the OIA</vt:lpstr>
      <vt:lpstr>Social Networking – Pro’s &amp; Con’s</vt:lpstr>
      <vt:lpstr>Social Networking – Looking ahead</vt:lpstr>
      <vt:lpstr>Social Networking and universities</vt:lpstr>
      <vt:lpstr>OIA examples: disciplinary issues</vt:lpstr>
      <vt:lpstr>OIA examples: disciplinary issues</vt:lpstr>
      <vt:lpstr>OIA examples: bullying and harassment</vt:lpstr>
      <vt:lpstr>OIA examples: bullying and harassment</vt:lpstr>
      <vt:lpstr>OIA examples: other issues</vt:lpstr>
      <vt:lpstr>Issues affecting the complaints handler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Du Cros</dc:creator>
  <cp:lastModifiedBy>Steven Du Cros</cp:lastModifiedBy>
  <cp:revision>92</cp:revision>
  <cp:lastPrinted>2013-04-09T08:24:56Z</cp:lastPrinted>
  <dcterms:created xsi:type="dcterms:W3CDTF">2013-03-20T10:50:43Z</dcterms:created>
  <dcterms:modified xsi:type="dcterms:W3CDTF">2013-04-09T11:02:08Z</dcterms:modified>
</cp:coreProperties>
</file>