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Lst>
  <p:notesMasterIdLst>
    <p:notesMasterId r:id="rId13"/>
  </p:notesMasterIdLst>
  <p:handoutMasterIdLst>
    <p:handoutMasterId r:id="rId14"/>
  </p:handoutMasterIdLst>
  <p:sldIdLst>
    <p:sldId id="258" r:id="rId2"/>
    <p:sldId id="260" r:id="rId3"/>
    <p:sldId id="261" r:id="rId4"/>
    <p:sldId id="264" r:id="rId5"/>
    <p:sldId id="265" r:id="rId6"/>
    <p:sldId id="266" r:id="rId7"/>
    <p:sldId id="262" r:id="rId8"/>
    <p:sldId id="267" r:id="rId9"/>
    <p:sldId id="268" r:id="rId10"/>
    <p:sldId id="269" r:id="rId11"/>
    <p:sldId id="270" r:id="rId12"/>
  </p:sldIdLst>
  <p:sldSz cx="9144000" cy="6858000" type="screen4x3"/>
  <p:notesSz cx="6834188" cy="9979025"/>
  <p:defaultTextStyle>
    <a:defPPr>
      <a:defRPr lang="en-GB"/>
    </a:defPPr>
    <a:lvl1pPr algn="l" rtl="0" fontAlgn="base">
      <a:spcBef>
        <a:spcPct val="0"/>
      </a:spcBef>
      <a:spcAft>
        <a:spcPct val="0"/>
      </a:spcAft>
      <a:defRPr sz="1200" kern="1200">
        <a:solidFill>
          <a:schemeClr val="bg1"/>
        </a:solidFill>
        <a:latin typeface="Arial" pitchFamily="34" charset="0"/>
        <a:ea typeface="ヒラギノ角ゴ Pro W3"/>
        <a:cs typeface="ヒラギノ角ゴ Pro W3"/>
      </a:defRPr>
    </a:lvl1pPr>
    <a:lvl2pPr marL="457200" algn="l" rtl="0" fontAlgn="base">
      <a:spcBef>
        <a:spcPct val="0"/>
      </a:spcBef>
      <a:spcAft>
        <a:spcPct val="0"/>
      </a:spcAft>
      <a:defRPr sz="1200" kern="1200">
        <a:solidFill>
          <a:schemeClr val="bg1"/>
        </a:solidFill>
        <a:latin typeface="Arial" pitchFamily="34" charset="0"/>
        <a:ea typeface="ヒラギノ角ゴ Pro W3"/>
        <a:cs typeface="ヒラギノ角ゴ Pro W3"/>
      </a:defRPr>
    </a:lvl2pPr>
    <a:lvl3pPr marL="914400" algn="l" rtl="0" fontAlgn="base">
      <a:spcBef>
        <a:spcPct val="0"/>
      </a:spcBef>
      <a:spcAft>
        <a:spcPct val="0"/>
      </a:spcAft>
      <a:defRPr sz="1200" kern="1200">
        <a:solidFill>
          <a:schemeClr val="bg1"/>
        </a:solidFill>
        <a:latin typeface="Arial" pitchFamily="34" charset="0"/>
        <a:ea typeface="ヒラギノ角ゴ Pro W3"/>
        <a:cs typeface="ヒラギノ角ゴ Pro W3"/>
      </a:defRPr>
    </a:lvl3pPr>
    <a:lvl4pPr marL="1371600" algn="l" rtl="0" fontAlgn="base">
      <a:spcBef>
        <a:spcPct val="0"/>
      </a:spcBef>
      <a:spcAft>
        <a:spcPct val="0"/>
      </a:spcAft>
      <a:defRPr sz="1200" kern="1200">
        <a:solidFill>
          <a:schemeClr val="bg1"/>
        </a:solidFill>
        <a:latin typeface="Arial" pitchFamily="34" charset="0"/>
        <a:ea typeface="ヒラギノ角ゴ Pro W3"/>
        <a:cs typeface="ヒラギノ角ゴ Pro W3"/>
      </a:defRPr>
    </a:lvl4pPr>
    <a:lvl5pPr marL="1828800" algn="l" rtl="0" fontAlgn="base">
      <a:spcBef>
        <a:spcPct val="0"/>
      </a:spcBef>
      <a:spcAft>
        <a:spcPct val="0"/>
      </a:spcAft>
      <a:defRPr sz="1200" kern="1200">
        <a:solidFill>
          <a:schemeClr val="bg1"/>
        </a:solidFill>
        <a:latin typeface="Arial" pitchFamily="34" charset="0"/>
        <a:ea typeface="ヒラギノ角ゴ Pro W3"/>
        <a:cs typeface="ヒラギノ角ゴ Pro W3"/>
      </a:defRPr>
    </a:lvl5pPr>
    <a:lvl6pPr marL="2286000" algn="l" defTabSz="914400" rtl="0" eaLnBrk="1" latinLnBrk="0" hangingPunct="1">
      <a:defRPr sz="1200" kern="1200">
        <a:solidFill>
          <a:schemeClr val="bg1"/>
        </a:solidFill>
        <a:latin typeface="Arial" pitchFamily="34" charset="0"/>
        <a:ea typeface="ヒラギノ角ゴ Pro W3"/>
        <a:cs typeface="ヒラギノ角ゴ Pro W3"/>
      </a:defRPr>
    </a:lvl6pPr>
    <a:lvl7pPr marL="2743200" algn="l" defTabSz="914400" rtl="0" eaLnBrk="1" latinLnBrk="0" hangingPunct="1">
      <a:defRPr sz="1200" kern="1200">
        <a:solidFill>
          <a:schemeClr val="bg1"/>
        </a:solidFill>
        <a:latin typeface="Arial" pitchFamily="34" charset="0"/>
        <a:ea typeface="ヒラギノ角ゴ Pro W3"/>
        <a:cs typeface="ヒラギノ角ゴ Pro W3"/>
      </a:defRPr>
    </a:lvl7pPr>
    <a:lvl8pPr marL="3200400" algn="l" defTabSz="914400" rtl="0" eaLnBrk="1" latinLnBrk="0" hangingPunct="1">
      <a:defRPr sz="1200" kern="1200">
        <a:solidFill>
          <a:schemeClr val="bg1"/>
        </a:solidFill>
        <a:latin typeface="Arial" pitchFamily="34" charset="0"/>
        <a:ea typeface="ヒラギノ角ゴ Pro W3"/>
        <a:cs typeface="ヒラギノ角ゴ Pro W3"/>
      </a:defRPr>
    </a:lvl8pPr>
    <a:lvl9pPr marL="3657600" algn="l" defTabSz="914400" rtl="0" eaLnBrk="1" latinLnBrk="0" hangingPunct="1">
      <a:defRPr sz="1200" kern="1200">
        <a:solidFill>
          <a:schemeClr val="bg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66"/>
    <a:srgbClr val="4D4D4D"/>
    <a:srgbClr val="F8F8F8"/>
    <a:srgbClr val="EAEAEA"/>
    <a:srgbClr val="B2B2B2"/>
    <a:srgbClr val="C0C0C0"/>
    <a:srgbClr val="00CC9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14" autoAdjust="0"/>
  </p:normalViewPr>
  <p:slideViewPr>
    <p:cSldViewPr>
      <p:cViewPr>
        <p:scale>
          <a:sx n="69" d="100"/>
          <a:sy n="69" d="100"/>
        </p:scale>
        <p:origin x="-2850"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2"/>
    </p:cViewPr>
  </p:sorterViewPr>
  <p:notesViewPr>
    <p:cSldViewPr>
      <p:cViewPr varScale="1">
        <p:scale>
          <a:sx n="43" d="100"/>
          <a:sy n="43" d="100"/>
        </p:scale>
        <p:origin x="-2660" y="-84"/>
      </p:cViewPr>
      <p:guideLst>
        <p:guide orient="horz" pos="3145"/>
        <p:guide pos="21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62275" cy="501650"/>
          </a:xfrm>
          <a:prstGeom prst="rect">
            <a:avLst/>
          </a:prstGeom>
          <a:noFill/>
          <a:ln w="9525">
            <a:noFill/>
            <a:miter lim="800000"/>
            <a:headEnd/>
            <a:tailEnd/>
          </a:ln>
          <a:effectLst/>
        </p:spPr>
        <p:txBody>
          <a:bodyPr vert="horz" wrap="square" lIns="96713" tIns="48356" rIns="96713" bIns="48356" numCol="1" anchor="t" anchorCtr="0" compatLnSpc="1">
            <a:prstTxWarp prst="textNoShape">
              <a:avLst/>
            </a:prstTxWarp>
          </a:bodyPr>
          <a:lstStyle>
            <a:lvl1pPr defTabSz="967812">
              <a:spcBef>
                <a:spcPct val="0"/>
              </a:spcBef>
              <a:defRPr sz="1300">
                <a:solidFill>
                  <a:schemeClr val="tx1"/>
                </a:solidFill>
                <a:latin typeface="Arial" charset="0"/>
                <a:ea typeface="+mn-ea"/>
                <a:cs typeface="+mn-cs"/>
              </a:defRPr>
            </a:lvl1pPr>
          </a:lstStyle>
          <a:p>
            <a:pPr>
              <a:defRPr/>
            </a:pPr>
            <a:endParaRPr lang="en-GB"/>
          </a:p>
        </p:txBody>
      </p:sp>
      <p:sp>
        <p:nvSpPr>
          <p:cNvPr id="416771" name="Rectangle 3"/>
          <p:cNvSpPr>
            <a:spLocks noGrp="1" noChangeArrowheads="1"/>
          </p:cNvSpPr>
          <p:nvPr>
            <p:ph type="dt" sz="quarter" idx="1"/>
          </p:nvPr>
        </p:nvSpPr>
        <p:spPr bwMode="auto">
          <a:xfrm>
            <a:off x="3871913" y="0"/>
            <a:ext cx="2962275" cy="501650"/>
          </a:xfrm>
          <a:prstGeom prst="rect">
            <a:avLst/>
          </a:prstGeom>
          <a:noFill/>
          <a:ln w="9525">
            <a:noFill/>
            <a:miter lim="800000"/>
            <a:headEnd/>
            <a:tailEnd/>
          </a:ln>
          <a:effectLst/>
        </p:spPr>
        <p:txBody>
          <a:bodyPr vert="horz" wrap="square" lIns="96713" tIns="48356" rIns="96713" bIns="48356" numCol="1" anchor="t" anchorCtr="0" compatLnSpc="1">
            <a:prstTxWarp prst="textNoShape">
              <a:avLst/>
            </a:prstTxWarp>
          </a:bodyPr>
          <a:lstStyle>
            <a:lvl1pPr algn="r" defTabSz="967812">
              <a:spcBef>
                <a:spcPct val="0"/>
              </a:spcBef>
              <a:defRPr sz="1300">
                <a:solidFill>
                  <a:schemeClr val="tx1"/>
                </a:solidFill>
                <a:latin typeface="Arial" charset="0"/>
                <a:ea typeface="+mn-ea"/>
                <a:cs typeface="+mn-cs"/>
              </a:defRPr>
            </a:lvl1pPr>
          </a:lstStyle>
          <a:p>
            <a:pPr>
              <a:defRPr/>
            </a:pPr>
            <a:endParaRPr lang="en-GB"/>
          </a:p>
        </p:txBody>
      </p:sp>
      <p:sp>
        <p:nvSpPr>
          <p:cNvPr id="416772" name="Rectangle 4"/>
          <p:cNvSpPr>
            <a:spLocks noGrp="1" noChangeArrowheads="1"/>
          </p:cNvSpPr>
          <p:nvPr>
            <p:ph type="ftr" sz="quarter" idx="2"/>
          </p:nvPr>
        </p:nvSpPr>
        <p:spPr bwMode="auto">
          <a:xfrm>
            <a:off x="0" y="9477375"/>
            <a:ext cx="2962275" cy="501650"/>
          </a:xfrm>
          <a:prstGeom prst="rect">
            <a:avLst/>
          </a:prstGeom>
          <a:noFill/>
          <a:ln w="9525">
            <a:noFill/>
            <a:miter lim="800000"/>
            <a:headEnd/>
            <a:tailEnd/>
          </a:ln>
          <a:effectLst/>
        </p:spPr>
        <p:txBody>
          <a:bodyPr vert="horz" wrap="square" lIns="96713" tIns="48356" rIns="96713" bIns="48356" numCol="1" anchor="b" anchorCtr="0" compatLnSpc="1">
            <a:prstTxWarp prst="textNoShape">
              <a:avLst/>
            </a:prstTxWarp>
          </a:bodyPr>
          <a:lstStyle>
            <a:lvl1pPr defTabSz="967812">
              <a:spcBef>
                <a:spcPct val="0"/>
              </a:spcBef>
              <a:defRPr sz="1300">
                <a:solidFill>
                  <a:schemeClr val="tx1"/>
                </a:solidFill>
                <a:latin typeface="Arial" charset="0"/>
                <a:ea typeface="+mn-ea"/>
                <a:cs typeface="+mn-cs"/>
              </a:defRPr>
            </a:lvl1pPr>
          </a:lstStyle>
          <a:p>
            <a:pPr>
              <a:defRPr/>
            </a:pPr>
            <a:endParaRPr lang="en-GB"/>
          </a:p>
        </p:txBody>
      </p:sp>
      <p:sp>
        <p:nvSpPr>
          <p:cNvPr id="416773" name="Rectangle 5"/>
          <p:cNvSpPr>
            <a:spLocks noGrp="1" noChangeArrowheads="1"/>
          </p:cNvSpPr>
          <p:nvPr>
            <p:ph type="sldNum" sz="quarter" idx="3"/>
          </p:nvPr>
        </p:nvSpPr>
        <p:spPr bwMode="auto">
          <a:xfrm>
            <a:off x="3871913" y="9477375"/>
            <a:ext cx="2962275" cy="501650"/>
          </a:xfrm>
          <a:prstGeom prst="rect">
            <a:avLst/>
          </a:prstGeom>
          <a:noFill/>
          <a:ln w="9525">
            <a:noFill/>
            <a:miter lim="800000"/>
            <a:headEnd/>
            <a:tailEnd/>
          </a:ln>
          <a:effectLst/>
        </p:spPr>
        <p:txBody>
          <a:bodyPr vert="horz" wrap="square" lIns="96713" tIns="48356" rIns="96713" bIns="48356" numCol="1" anchor="b" anchorCtr="0" compatLnSpc="1">
            <a:prstTxWarp prst="textNoShape">
              <a:avLst/>
            </a:prstTxWarp>
          </a:bodyPr>
          <a:lstStyle>
            <a:lvl1pPr algn="r" defTabSz="967812">
              <a:spcBef>
                <a:spcPct val="0"/>
              </a:spcBef>
              <a:defRPr sz="1300">
                <a:solidFill>
                  <a:schemeClr val="tx1"/>
                </a:solidFill>
                <a:latin typeface="Arial" charset="0"/>
                <a:ea typeface="ヒラギノ角ゴ Pro W3" charset="-128"/>
                <a:cs typeface="+mn-cs"/>
              </a:defRPr>
            </a:lvl1pPr>
          </a:lstStyle>
          <a:p>
            <a:pPr>
              <a:defRPr/>
            </a:pPr>
            <a:fld id="{D8131FE6-8FD4-46A6-814F-CE621B4DA813}" type="slidenum">
              <a:rPr lang="en-GB"/>
              <a:pPr>
                <a:defRPr/>
              </a:pPr>
              <a:t>‹#›</a:t>
            </a:fld>
            <a:endParaRPr lang="en-GB" dirty="0"/>
          </a:p>
        </p:txBody>
      </p:sp>
    </p:spTree>
    <p:extLst>
      <p:ext uri="{BB962C8B-B14F-4D97-AF65-F5344CB8AC3E}">
        <p14:creationId xmlns:p14="http://schemas.microsoft.com/office/powerpoint/2010/main" val="1622186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1103313" y="587375"/>
            <a:ext cx="4611687"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7" name="Rectangle 5"/>
          <p:cNvSpPr>
            <a:spLocks noGrp="1" noChangeArrowheads="1"/>
          </p:cNvSpPr>
          <p:nvPr>
            <p:ph type="body" sz="quarter" idx="3"/>
          </p:nvPr>
        </p:nvSpPr>
        <p:spPr bwMode="auto">
          <a:xfrm>
            <a:off x="682625" y="4205288"/>
            <a:ext cx="5468938" cy="5026025"/>
          </a:xfrm>
          <a:prstGeom prst="rect">
            <a:avLst/>
          </a:prstGeom>
          <a:noFill/>
          <a:ln w="9525">
            <a:noFill/>
            <a:miter lim="800000"/>
            <a:headEnd/>
            <a:tailEnd/>
          </a:ln>
          <a:effectLst/>
        </p:spPr>
        <p:txBody>
          <a:bodyPr vert="horz" wrap="square" lIns="96713" tIns="48356" rIns="96713" bIns="4835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4919" name="Rectangle 7"/>
          <p:cNvSpPr>
            <a:spLocks noGrp="1" noChangeArrowheads="1"/>
          </p:cNvSpPr>
          <p:nvPr>
            <p:ph type="sldNum" sz="quarter" idx="5"/>
          </p:nvPr>
        </p:nvSpPr>
        <p:spPr bwMode="auto">
          <a:xfrm>
            <a:off x="6146800" y="9466263"/>
            <a:ext cx="687388" cy="357187"/>
          </a:xfrm>
          <a:prstGeom prst="rect">
            <a:avLst/>
          </a:prstGeom>
          <a:noFill/>
          <a:ln w="9525">
            <a:noFill/>
            <a:miter lim="800000"/>
            <a:headEnd/>
            <a:tailEnd/>
          </a:ln>
          <a:effectLst/>
        </p:spPr>
        <p:txBody>
          <a:bodyPr vert="horz" wrap="square" lIns="96713" tIns="48356" rIns="96713" bIns="48356" numCol="1" anchor="t" anchorCtr="0" compatLnSpc="1">
            <a:prstTxWarp prst="textNoShape">
              <a:avLst/>
            </a:prstTxWarp>
          </a:bodyPr>
          <a:lstStyle>
            <a:lvl1pPr algn="r" defTabSz="967812">
              <a:spcBef>
                <a:spcPct val="0"/>
              </a:spcBef>
              <a:defRPr sz="900" i="1">
                <a:solidFill>
                  <a:schemeClr val="tx1"/>
                </a:solidFill>
                <a:latin typeface="Arial" charset="0"/>
                <a:ea typeface="ヒラギノ角ゴ Pro W3" charset="-128"/>
                <a:cs typeface="+mn-cs"/>
              </a:defRPr>
            </a:lvl1pPr>
          </a:lstStyle>
          <a:p>
            <a:pPr>
              <a:defRPr/>
            </a:pPr>
            <a:r>
              <a:rPr lang="en-GB"/>
              <a:t>Page </a:t>
            </a:r>
            <a:fld id="{4AA91017-07B2-4DEC-A1BB-8D4E9C173D2B}" type="slidenum">
              <a:rPr lang="en-GB"/>
              <a:pPr>
                <a:defRPr/>
              </a:pPr>
              <a:t>‹#›</a:t>
            </a:fld>
            <a:endParaRPr lang="en-GB"/>
          </a:p>
        </p:txBody>
      </p:sp>
    </p:spTree>
    <p:extLst>
      <p:ext uri="{BB962C8B-B14F-4D97-AF65-F5344CB8AC3E}">
        <p14:creationId xmlns:p14="http://schemas.microsoft.com/office/powerpoint/2010/main" val="10370767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000" kern="1200">
        <a:solidFill>
          <a:schemeClr val="tx1"/>
        </a:solidFill>
        <a:latin typeface="Arial" charset="0"/>
        <a:ea typeface="MS PGothic" pitchFamily="34" charset="-128"/>
        <a:cs typeface="ＭＳ Ｐゴシック" charset="-128"/>
      </a:defRPr>
    </a:lvl2pPr>
    <a:lvl3pPr marL="914400" algn="l" rtl="0" eaLnBrk="0" fontAlgn="base" hangingPunct="0">
      <a:spcBef>
        <a:spcPct val="30000"/>
      </a:spcBef>
      <a:spcAft>
        <a:spcPct val="0"/>
      </a:spcAft>
      <a:defRPr sz="1000" kern="1200">
        <a:solidFill>
          <a:schemeClr val="tx1"/>
        </a:solidFill>
        <a:latin typeface="Arial" charset="0"/>
        <a:ea typeface="MS PGothic" pitchFamily="34" charset="-128"/>
        <a:cs typeface="ＭＳ Ｐゴシック" charset="-128"/>
      </a:defRPr>
    </a:lvl3pPr>
    <a:lvl4pPr marL="1371600" algn="l" rtl="0" eaLnBrk="0" fontAlgn="base" hangingPunct="0">
      <a:spcBef>
        <a:spcPct val="30000"/>
      </a:spcBef>
      <a:spcAft>
        <a:spcPct val="0"/>
      </a:spcAft>
      <a:defRPr sz="1000" kern="1200">
        <a:solidFill>
          <a:schemeClr val="tx1"/>
        </a:solidFill>
        <a:latin typeface="Arial" charset="0"/>
        <a:ea typeface="MS PGothic" pitchFamily="34" charset="-128"/>
        <a:cs typeface="ＭＳ Ｐゴシック" charset="-128"/>
      </a:defRPr>
    </a:lvl4pPr>
    <a:lvl5pPr marL="1828800" algn="l" rtl="0" eaLnBrk="0" fontAlgn="base" hangingPunct="0">
      <a:spcBef>
        <a:spcPct val="30000"/>
      </a:spcBef>
      <a:spcAft>
        <a:spcPct val="0"/>
      </a:spcAft>
      <a:defRPr sz="1000" kern="1200">
        <a:solidFill>
          <a:schemeClr val="tx1"/>
        </a:solidFill>
        <a:latin typeface="Arial" charset="0"/>
        <a:ea typeface="MS PGothic" pitchFamily="34"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r>
              <a:rPr lang="en-GB" smtClean="0"/>
              <a:t>Page </a:t>
            </a:r>
            <a:fld id="{A51E8C52-8CA8-4825-8E23-58326B81989C}" type="slidenum">
              <a:rPr lang="en-GB" smtClean="0"/>
              <a:pPr>
                <a:defRPr/>
              </a:pPr>
              <a:t>0</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r>
              <a:rPr lang="en-GB" smtClean="0"/>
              <a:t>Page </a:t>
            </a:r>
            <a:fld id="{4AA91017-07B2-4DEC-A1BB-8D4E9C173D2B}" type="slidenum">
              <a:rPr lang="en-GB" smtClean="0"/>
              <a:pPr>
                <a:defRPr/>
              </a:pPr>
              <a:t>9</a:t>
            </a:fld>
            <a:endParaRPr lang="en-GB"/>
          </a:p>
        </p:txBody>
      </p:sp>
    </p:spTree>
    <p:extLst>
      <p:ext uri="{BB962C8B-B14F-4D97-AF65-F5344CB8AC3E}">
        <p14:creationId xmlns:p14="http://schemas.microsoft.com/office/powerpoint/2010/main" val="201923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r>
              <a:rPr lang="en-GB" smtClean="0"/>
              <a:t>Page </a:t>
            </a:r>
            <a:fld id="{4AA91017-07B2-4DEC-A1BB-8D4E9C173D2B}" type="slidenum">
              <a:rPr lang="en-GB" smtClean="0"/>
              <a:pPr>
                <a:defRPr/>
              </a:pPr>
              <a:t>10</a:t>
            </a:fld>
            <a:endParaRPr lang="en-GB"/>
          </a:p>
        </p:txBody>
      </p:sp>
    </p:spTree>
    <p:extLst>
      <p:ext uri="{BB962C8B-B14F-4D97-AF65-F5344CB8AC3E}">
        <p14:creationId xmlns:p14="http://schemas.microsoft.com/office/powerpoint/2010/main" val="201923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r>
              <a:rPr lang="en-GB" smtClean="0"/>
              <a:t>Page </a:t>
            </a:r>
            <a:fld id="{A9EAF24B-BBC1-4BA0-82A1-F45CD477E954}" type="slidenum">
              <a:rPr lang="en-GB" smtClean="0"/>
              <a:pPr>
                <a:defRPr/>
              </a:pPr>
              <a:t>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r>
              <a:rPr lang="en-GB" smtClean="0"/>
              <a:t>Page </a:t>
            </a:r>
            <a:fld id="{D1030755-6C9A-496F-82E8-1F486EB58DE2}" type="slidenum">
              <a:rPr lang="en-GB" smtClean="0"/>
              <a:pPr>
                <a:defRPr/>
              </a:pPr>
              <a:t>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r>
              <a:rPr lang="en-GB" smtClean="0"/>
              <a:t>Page </a:t>
            </a:r>
            <a:fld id="{5F44EE87-0136-40C7-A4FE-89A917C808A2}" type="slidenum">
              <a:rPr lang="en-GB" smtClean="0"/>
              <a:pPr>
                <a:defRPr/>
              </a:pPr>
              <a:t>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r>
              <a:rPr lang="en-GB" smtClean="0"/>
              <a:t>Page </a:t>
            </a:r>
            <a:fld id="{BB6B5D8B-3808-44C2-8A57-0CBB5682353C}" type="slidenum">
              <a:rPr lang="en-GB" smtClean="0"/>
              <a:pPr>
                <a:defRPr/>
              </a:pPr>
              <a:t>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r>
              <a:rPr lang="en-GB" smtClean="0"/>
              <a:t>Page </a:t>
            </a:r>
            <a:fld id="{A587B18F-DAF5-46D2-B894-0CA703E4F3BC}" type="slidenum">
              <a:rPr lang="en-GB" smtClean="0"/>
              <a:pPr>
                <a:defRPr/>
              </a:pPr>
              <a:t>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r>
              <a:rPr lang="en-GB" smtClean="0"/>
              <a:t>Page </a:t>
            </a:r>
            <a:fld id="{79C7D2C0-F5E4-4309-9F1F-6484F5550BC4}" type="slidenum">
              <a:rPr lang="en-GB" smtClean="0"/>
              <a:pPr>
                <a:defRPr/>
              </a:pPr>
              <a:t>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r>
              <a:rPr lang="en-GB" smtClean="0"/>
              <a:t>Page </a:t>
            </a:r>
            <a:fld id="{4AA91017-07B2-4DEC-A1BB-8D4E9C173D2B}" type="slidenum">
              <a:rPr lang="en-GB" smtClean="0"/>
              <a:pPr>
                <a:defRPr/>
              </a:pPr>
              <a:t>7</a:t>
            </a:fld>
            <a:endParaRPr lang="en-GB"/>
          </a:p>
        </p:txBody>
      </p:sp>
    </p:spTree>
    <p:extLst>
      <p:ext uri="{BB962C8B-B14F-4D97-AF65-F5344CB8AC3E}">
        <p14:creationId xmlns:p14="http://schemas.microsoft.com/office/powerpoint/2010/main" val="201923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r>
              <a:rPr lang="en-GB" smtClean="0"/>
              <a:t>Page </a:t>
            </a:r>
            <a:fld id="{4AA91017-07B2-4DEC-A1BB-8D4E9C173D2B}" type="slidenum">
              <a:rPr lang="en-GB" smtClean="0"/>
              <a:pPr>
                <a:defRPr/>
              </a:pPr>
              <a:t>8</a:t>
            </a:fld>
            <a:endParaRPr lang="en-GB"/>
          </a:p>
        </p:txBody>
      </p:sp>
    </p:spTree>
    <p:extLst>
      <p:ext uri="{BB962C8B-B14F-4D97-AF65-F5344CB8AC3E}">
        <p14:creationId xmlns:p14="http://schemas.microsoft.com/office/powerpoint/2010/main" val="2019235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35854"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5395" name="Rectangle 3"/>
          <p:cNvSpPr>
            <a:spLocks noGrp="1" noChangeArrowheads="1"/>
          </p:cNvSpPr>
          <p:nvPr>
            <p:ph type="ctrTitle"/>
          </p:nvPr>
        </p:nvSpPr>
        <p:spPr>
          <a:xfrm>
            <a:off x="1042988" y="2130425"/>
            <a:ext cx="7415212" cy="1154113"/>
          </a:xfrm>
        </p:spPr>
        <p:txBody>
          <a:bodyPr/>
          <a:lstStyle>
            <a:lvl1pPr>
              <a:defRPr/>
            </a:lvl1pPr>
          </a:lstStyle>
          <a:p>
            <a:r>
              <a:rPr lang="en-US" smtClean="0"/>
              <a:t>Click to edit Master title style</a:t>
            </a:r>
            <a:endParaRPr lang="en-GB"/>
          </a:p>
        </p:txBody>
      </p:sp>
      <p:sp>
        <p:nvSpPr>
          <p:cNvPr id="955396" name="Rectangle 4"/>
          <p:cNvSpPr>
            <a:spLocks noGrp="1" noChangeArrowheads="1"/>
          </p:cNvSpPr>
          <p:nvPr>
            <p:ph type="subTitle" idx="1"/>
          </p:nvPr>
        </p:nvSpPr>
        <p:spPr>
          <a:xfrm>
            <a:off x="1042988" y="3500438"/>
            <a:ext cx="6729412" cy="2138362"/>
          </a:xfrm>
        </p:spPr>
        <p:txBody>
          <a:bodyPr/>
          <a:lstStyle>
            <a:lvl1pPr marL="0" indent="0">
              <a:buFontTx/>
              <a:buNone/>
              <a:defRPr sz="1600"/>
            </a:lvl1pPr>
          </a:lstStyle>
          <a:p>
            <a:r>
              <a:rPr lang="en-US" smtClean="0"/>
              <a:t>Click to edit Master subtitle style</a:t>
            </a:r>
            <a:endParaRPr lang="en-GB"/>
          </a:p>
        </p:txBody>
      </p:sp>
      <p:sp>
        <p:nvSpPr>
          <p:cNvPr id="5" name="Slide Number Placeholder 7"/>
          <p:cNvSpPr>
            <a:spLocks noGrp="1"/>
          </p:cNvSpPr>
          <p:nvPr>
            <p:ph type="sldNum" sz="quarter" idx="10"/>
          </p:nvPr>
        </p:nvSpPr>
        <p:spPr/>
        <p:txBody>
          <a:bodyPr/>
          <a:lstStyle>
            <a:lvl1pPr>
              <a:defRPr/>
            </a:lvl1pPr>
          </a:lstStyle>
          <a:p>
            <a:pPr>
              <a:defRPr/>
            </a:pPr>
            <a:fld id="{54BDF6C3-6F18-4D1E-AFAE-9D769C125F57}" type="slidenum">
              <a:rPr lang="en-GB"/>
              <a:pPr>
                <a:defRPr/>
              </a:pPr>
              <a:t>‹#›</a:t>
            </a:fld>
            <a:endParaRPr lang="en-GB" dirty="0"/>
          </a:p>
        </p:txBody>
      </p:sp>
    </p:spTree>
    <p:extLst>
      <p:ext uri="{BB962C8B-B14F-4D97-AF65-F5344CB8AC3E}">
        <p14:creationId xmlns:p14="http://schemas.microsoft.com/office/powerpoint/2010/main" val="19312574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31E93E4-4D08-45E8-8F71-59561322AD50}" type="slidenum">
              <a:rPr lang="en-GB"/>
              <a:pPr>
                <a:defRPr/>
              </a:pPr>
              <a:t>‹#›</a:t>
            </a:fld>
            <a:endParaRPr lang="en-GB" dirty="0"/>
          </a:p>
        </p:txBody>
      </p:sp>
    </p:spTree>
    <p:extLst>
      <p:ext uri="{BB962C8B-B14F-4D97-AF65-F5344CB8AC3E}">
        <p14:creationId xmlns:p14="http://schemas.microsoft.com/office/powerpoint/2010/main" val="371011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p:txBody>
          <a:bodyPr/>
          <a:lstStyle>
            <a:lvl1pPr>
              <a:defRPr/>
            </a:lvl1pPr>
          </a:lstStyle>
          <a:p>
            <a:pPr>
              <a:defRPr/>
            </a:pPr>
            <a:fld id="{90B1F218-DC23-4862-91CC-E50CF289E163}" type="slidenum">
              <a:rPr lang="en-GB"/>
              <a:pPr>
                <a:defRPr/>
              </a:pPr>
              <a:t>‹#›</a:t>
            </a:fld>
            <a:endParaRPr lang="en-GB" dirty="0"/>
          </a:p>
        </p:txBody>
      </p:sp>
    </p:spTree>
    <p:extLst>
      <p:ext uri="{BB962C8B-B14F-4D97-AF65-F5344CB8AC3E}">
        <p14:creationId xmlns:p14="http://schemas.microsoft.com/office/powerpoint/2010/main" val="2354079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5175"/>
            <a:ext cx="1979613" cy="518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765175"/>
            <a:ext cx="5789612" cy="518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p:txBody>
          <a:bodyPr/>
          <a:lstStyle>
            <a:lvl1pPr>
              <a:defRPr/>
            </a:lvl1pPr>
          </a:lstStyle>
          <a:p>
            <a:pPr>
              <a:defRPr/>
            </a:pPr>
            <a:fld id="{7845825C-1D77-43F1-BE27-D6BEF80F5A0D}" type="slidenum">
              <a:rPr lang="en-GB"/>
              <a:pPr>
                <a:defRPr/>
              </a:pPr>
              <a:t>‹#›</a:t>
            </a:fld>
            <a:endParaRPr lang="en-GB" dirty="0"/>
          </a:p>
        </p:txBody>
      </p:sp>
    </p:spTree>
    <p:extLst>
      <p:ext uri="{BB962C8B-B14F-4D97-AF65-F5344CB8AC3E}">
        <p14:creationId xmlns:p14="http://schemas.microsoft.com/office/powerpoint/2010/main" val="1205575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765175"/>
            <a:ext cx="6840537"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1188" y="1412875"/>
            <a:ext cx="388461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12875"/>
            <a:ext cx="3884613" cy="2192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57613"/>
            <a:ext cx="3884613"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pPr>
              <a:defRPr/>
            </a:pPr>
            <a:fld id="{AC632AB6-829F-4388-BDA3-D0F9A6CFA406}" type="slidenum">
              <a:rPr lang="en-GB"/>
              <a:pPr>
                <a:defRPr/>
              </a:pPr>
              <a:t>‹#›</a:t>
            </a:fld>
            <a:endParaRPr lang="en-GB" dirty="0"/>
          </a:p>
        </p:txBody>
      </p:sp>
    </p:spTree>
    <p:extLst>
      <p:ext uri="{BB962C8B-B14F-4D97-AF65-F5344CB8AC3E}">
        <p14:creationId xmlns:p14="http://schemas.microsoft.com/office/powerpoint/2010/main" val="104055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765175"/>
            <a:ext cx="6840537"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1188" y="1412875"/>
            <a:ext cx="388461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38846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65777390-239E-403D-BC42-F88333EB0D05}" type="slidenum">
              <a:rPr lang="en-GB"/>
              <a:pPr>
                <a:defRPr/>
              </a:pPr>
              <a:t>‹#›</a:t>
            </a:fld>
            <a:endParaRPr lang="en-GB" dirty="0"/>
          </a:p>
        </p:txBody>
      </p:sp>
    </p:spTree>
    <p:extLst>
      <p:ext uri="{BB962C8B-B14F-4D97-AF65-F5344CB8AC3E}">
        <p14:creationId xmlns:p14="http://schemas.microsoft.com/office/powerpoint/2010/main" val="359872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765175"/>
            <a:ext cx="6840537" cy="5762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11188" y="1412875"/>
            <a:ext cx="3884612" cy="2192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12875"/>
            <a:ext cx="3884613" cy="2192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1188" y="3757613"/>
            <a:ext cx="3884612"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57613"/>
            <a:ext cx="3884613"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495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6"/>
          <p:cNvSpPr>
            <a:spLocks noGrp="1"/>
          </p:cNvSpPr>
          <p:nvPr>
            <p:ph type="sldNum" sz="quarter" idx="10"/>
          </p:nvPr>
        </p:nvSpPr>
        <p:spPr/>
        <p:txBody>
          <a:bodyPr/>
          <a:lstStyle>
            <a:lvl1pPr>
              <a:defRPr/>
            </a:lvl1pPr>
          </a:lstStyle>
          <a:p>
            <a:pPr>
              <a:defRPr/>
            </a:pPr>
            <a:fld id="{820AD7C5-051C-4C5C-AE04-0B396550D7D3}" type="slidenum">
              <a:rPr lang="en-GB"/>
              <a:pPr>
                <a:defRPr/>
              </a:pPr>
              <a:t>‹#›</a:t>
            </a:fld>
            <a:endParaRPr lang="en-GB" dirty="0"/>
          </a:p>
        </p:txBody>
      </p:sp>
    </p:spTree>
    <p:extLst>
      <p:ext uri="{BB962C8B-B14F-4D97-AF65-F5344CB8AC3E}">
        <p14:creationId xmlns:p14="http://schemas.microsoft.com/office/powerpoint/2010/main" val="284029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p:txBody>
          <a:bodyPr/>
          <a:lstStyle>
            <a:lvl1pPr>
              <a:defRPr/>
            </a:lvl1pPr>
          </a:lstStyle>
          <a:p>
            <a:pPr>
              <a:defRPr/>
            </a:pPr>
            <a:fld id="{76AD3F9A-03D2-4691-A2A5-27E400637C43}" type="slidenum">
              <a:rPr lang="en-GB"/>
              <a:pPr>
                <a:defRPr/>
              </a:pPr>
              <a:t>‹#›</a:t>
            </a:fld>
            <a:endParaRPr lang="en-GB" dirty="0"/>
          </a:p>
        </p:txBody>
      </p:sp>
    </p:spTree>
    <p:extLst>
      <p:ext uri="{BB962C8B-B14F-4D97-AF65-F5344CB8AC3E}">
        <p14:creationId xmlns:p14="http://schemas.microsoft.com/office/powerpoint/2010/main" val="37997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EF40BBAE-6E2F-4F35-BD50-D98D7241912D}" type="slidenum">
              <a:rPr lang="en-GB"/>
              <a:pPr>
                <a:defRPr/>
              </a:pPr>
              <a:t>‹#›</a:t>
            </a:fld>
            <a:endParaRPr lang="en-GB" dirty="0"/>
          </a:p>
        </p:txBody>
      </p:sp>
    </p:spTree>
    <p:extLst>
      <p:ext uri="{BB962C8B-B14F-4D97-AF65-F5344CB8AC3E}">
        <p14:creationId xmlns:p14="http://schemas.microsoft.com/office/powerpoint/2010/main" val="64582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412875"/>
            <a:ext cx="3884612"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3884613"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B0A652FC-E8F5-4B12-B93B-F7AB97B920CD}" type="slidenum">
              <a:rPr lang="en-GB"/>
              <a:pPr>
                <a:defRPr/>
              </a:pPr>
              <a:t>‹#›</a:t>
            </a:fld>
            <a:endParaRPr lang="en-GB" dirty="0"/>
          </a:p>
        </p:txBody>
      </p:sp>
    </p:spTree>
    <p:extLst>
      <p:ext uri="{BB962C8B-B14F-4D97-AF65-F5344CB8AC3E}">
        <p14:creationId xmlns:p14="http://schemas.microsoft.com/office/powerpoint/2010/main" val="361769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3145511-0405-4B58-9828-B05044A435D9}" type="slidenum">
              <a:rPr lang="en-GB"/>
              <a:pPr>
                <a:defRPr/>
              </a:pPr>
              <a:t>‹#›</a:t>
            </a:fld>
            <a:endParaRPr lang="en-GB" dirty="0"/>
          </a:p>
        </p:txBody>
      </p:sp>
    </p:spTree>
    <p:extLst>
      <p:ext uri="{BB962C8B-B14F-4D97-AF65-F5344CB8AC3E}">
        <p14:creationId xmlns:p14="http://schemas.microsoft.com/office/powerpoint/2010/main" val="93313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6"/>
          <p:cNvSpPr>
            <a:spLocks noGrp="1"/>
          </p:cNvSpPr>
          <p:nvPr>
            <p:ph type="sldNum" sz="quarter" idx="10"/>
          </p:nvPr>
        </p:nvSpPr>
        <p:spPr/>
        <p:txBody>
          <a:bodyPr/>
          <a:lstStyle>
            <a:lvl1pPr>
              <a:defRPr/>
            </a:lvl1pPr>
          </a:lstStyle>
          <a:p>
            <a:pPr>
              <a:defRPr/>
            </a:pPr>
            <a:fld id="{A3468135-2BCE-4789-AAB5-6B108336D76E}" type="slidenum">
              <a:rPr lang="en-GB"/>
              <a:pPr>
                <a:defRPr/>
              </a:pPr>
              <a:t>‹#›</a:t>
            </a:fld>
            <a:endParaRPr lang="en-GB" dirty="0"/>
          </a:p>
        </p:txBody>
      </p:sp>
    </p:spTree>
    <p:extLst>
      <p:ext uri="{BB962C8B-B14F-4D97-AF65-F5344CB8AC3E}">
        <p14:creationId xmlns:p14="http://schemas.microsoft.com/office/powerpoint/2010/main" val="72103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A6C403D0-8C0D-46EE-B45F-A3BF3FFEB9B0}" type="slidenum">
              <a:rPr lang="en-GB"/>
              <a:pPr>
                <a:defRPr/>
              </a:pPr>
              <a:t>‹#›</a:t>
            </a:fld>
            <a:endParaRPr lang="en-GB" dirty="0"/>
          </a:p>
        </p:txBody>
      </p:sp>
    </p:spTree>
    <p:extLst>
      <p:ext uri="{BB962C8B-B14F-4D97-AF65-F5344CB8AC3E}">
        <p14:creationId xmlns:p14="http://schemas.microsoft.com/office/powerpoint/2010/main" val="110570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606C8C2E-C00B-46B9-8504-3DE70AE155B2}" type="slidenum">
              <a:rPr lang="en-GB"/>
              <a:pPr>
                <a:defRPr/>
              </a:pPr>
              <a:t>‹#›</a:t>
            </a:fld>
            <a:endParaRPr lang="en-GB" dirty="0"/>
          </a:p>
        </p:txBody>
      </p:sp>
    </p:spTree>
    <p:extLst>
      <p:ext uri="{BB962C8B-B14F-4D97-AF65-F5344CB8AC3E}">
        <p14:creationId xmlns:p14="http://schemas.microsoft.com/office/powerpoint/2010/main" val="203403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42875" y="188640"/>
            <a:ext cx="8893621" cy="6502673"/>
          </a:xfrm>
          <a:prstGeom prst="rect">
            <a:avLst/>
          </a:prstGeom>
          <a:noFill/>
          <a:ln w="19050" cap="flat" cmpd="sng" algn="ctr">
            <a:solidFill>
              <a:srgbClr val="99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smtClean="0">
              <a:ln>
                <a:noFill/>
              </a:ln>
              <a:solidFill>
                <a:schemeClr val="bg1"/>
              </a:solidFill>
              <a:effectLst/>
              <a:latin typeface="Arial" charset="0"/>
            </a:endParaRPr>
          </a:p>
        </p:txBody>
      </p:sp>
      <p:sp>
        <p:nvSpPr>
          <p:cNvPr id="1026" name="Rectangle 3"/>
          <p:cNvSpPr>
            <a:spLocks noGrp="1" noChangeArrowheads="1"/>
          </p:cNvSpPr>
          <p:nvPr>
            <p:ph type="body" idx="1"/>
          </p:nvPr>
        </p:nvSpPr>
        <p:spPr bwMode="auto">
          <a:xfrm>
            <a:off x="611188" y="1412875"/>
            <a:ext cx="79216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7" name="Rectangle 4"/>
          <p:cNvSpPr>
            <a:spLocks noGrp="1" noChangeArrowheads="1"/>
          </p:cNvSpPr>
          <p:nvPr>
            <p:ph type="title"/>
          </p:nvPr>
        </p:nvSpPr>
        <p:spPr bwMode="auto">
          <a:xfrm>
            <a:off x="611188" y="765175"/>
            <a:ext cx="68405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pic>
        <p:nvPicPr>
          <p:cNvPr id="1028" name="Picture 7" descr="logo_withoutstrapline.eps"/>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3348" y="6093296"/>
            <a:ext cx="1130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schemeClr val="tx1">
                    <a:tint val="75000"/>
                  </a:schemeClr>
                </a:solidFill>
                <a:latin typeface="Arial" charset="0"/>
                <a:ea typeface="ヒラギノ角ゴ Pro W3" charset="-128"/>
                <a:cs typeface="+mn-cs"/>
              </a:defRPr>
            </a:lvl1pPr>
          </a:lstStyle>
          <a:p>
            <a:pPr>
              <a:defRPr/>
            </a:pPr>
            <a:fld id="{6ABFA496-E05D-4B7C-8712-9D06801E51C6}"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452"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 id="2147484451" r:id="rId14"/>
    <p:sldLayoutId id="2147484453"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990066"/>
          </a:solidFill>
          <a:latin typeface="+mj-lt"/>
          <a:ea typeface="MS PGothic" pitchFamily="34" charset="-128"/>
          <a:cs typeface="ＭＳ Ｐゴシック" charset="-128"/>
        </a:defRPr>
      </a:lvl1pPr>
      <a:lvl2pPr algn="l" rtl="0" eaLnBrk="0" fontAlgn="base" hangingPunct="0">
        <a:spcBef>
          <a:spcPct val="0"/>
        </a:spcBef>
        <a:spcAft>
          <a:spcPct val="0"/>
        </a:spcAft>
        <a:defRPr sz="2400">
          <a:solidFill>
            <a:srgbClr val="990066"/>
          </a:solidFill>
          <a:latin typeface="Arial" charset="0"/>
          <a:ea typeface="MS PGothic" pitchFamily="34" charset="-128"/>
          <a:cs typeface="ＭＳ Ｐゴシック" charset="-128"/>
        </a:defRPr>
      </a:lvl2pPr>
      <a:lvl3pPr algn="l" rtl="0" eaLnBrk="0" fontAlgn="base" hangingPunct="0">
        <a:spcBef>
          <a:spcPct val="0"/>
        </a:spcBef>
        <a:spcAft>
          <a:spcPct val="0"/>
        </a:spcAft>
        <a:defRPr sz="2400">
          <a:solidFill>
            <a:srgbClr val="990066"/>
          </a:solidFill>
          <a:latin typeface="Arial" charset="0"/>
          <a:ea typeface="MS PGothic" pitchFamily="34" charset="-128"/>
          <a:cs typeface="ＭＳ Ｐゴシック" charset="-128"/>
        </a:defRPr>
      </a:lvl3pPr>
      <a:lvl4pPr algn="l" rtl="0" eaLnBrk="0" fontAlgn="base" hangingPunct="0">
        <a:spcBef>
          <a:spcPct val="0"/>
        </a:spcBef>
        <a:spcAft>
          <a:spcPct val="0"/>
        </a:spcAft>
        <a:defRPr sz="2400">
          <a:solidFill>
            <a:srgbClr val="990066"/>
          </a:solidFill>
          <a:latin typeface="Arial" charset="0"/>
          <a:ea typeface="MS PGothic" pitchFamily="34" charset="-128"/>
          <a:cs typeface="ＭＳ Ｐゴシック" charset="-128"/>
        </a:defRPr>
      </a:lvl4pPr>
      <a:lvl5pPr algn="l" rtl="0" eaLnBrk="0" fontAlgn="base" hangingPunct="0">
        <a:spcBef>
          <a:spcPct val="0"/>
        </a:spcBef>
        <a:spcAft>
          <a:spcPct val="0"/>
        </a:spcAft>
        <a:defRPr sz="2400">
          <a:solidFill>
            <a:srgbClr val="990066"/>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2400">
          <a:solidFill>
            <a:srgbClr val="008787"/>
          </a:solidFill>
          <a:latin typeface="Arial" charset="0"/>
        </a:defRPr>
      </a:lvl6pPr>
      <a:lvl7pPr marL="914400" algn="l" rtl="0" eaLnBrk="1" fontAlgn="base" hangingPunct="1">
        <a:spcBef>
          <a:spcPct val="0"/>
        </a:spcBef>
        <a:spcAft>
          <a:spcPct val="0"/>
        </a:spcAft>
        <a:defRPr sz="2400">
          <a:solidFill>
            <a:srgbClr val="008787"/>
          </a:solidFill>
          <a:latin typeface="Arial" charset="0"/>
        </a:defRPr>
      </a:lvl7pPr>
      <a:lvl8pPr marL="1371600" algn="l" rtl="0" eaLnBrk="1" fontAlgn="base" hangingPunct="1">
        <a:spcBef>
          <a:spcPct val="0"/>
        </a:spcBef>
        <a:spcAft>
          <a:spcPct val="0"/>
        </a:spcAft>
        <a:defRPr sz="2400">
          <a:solidFill>
            <a:srgbClr val="008787"/>
          </a:solidFill>
          <a:latin typeface="Arial" charset="0"/>
        </a:defRPr>
      </a:lvl8pPr>
      <a:lvl9pPr marL="1828800" algn="l" rtl="0" eaLnBrk="1" fontAlgn="base" hangingPunct="1">
        <a:spcBef>
          <a:spcPct val="0"/>
        </a:spcBef>
        <a:spcAft>
          <a:spcPct val="0"/>
        </a:spcAft>
        <a:defRPr sz="2400">
          <a:solidFill>
            <a:srgbClr val="008787"/>
          </a:solidFill>
          <a:latin typeface="Arial" charset="0"/>
        </a:defRPr>
      </a:lvl9pPr>
    </p:titleStyle>
    <p:bodyStyle>
      <a:lvl1pPr marL="342900" indent="-342900" algn="l" rtl="0" eaLnBrk="0" fontAlgn="base" hangingPunct="0">
        <a:spcBef>
          <a:spcPct val="50000"/>
        </a:spcBef>
        <a:spcAft>
          <a:spcPct val="0"/>
        </a:spcAft>
        <a:buClr>
          <a:srgbClr val="008787"/>
        </a:buClr>
        <a:buChar char="•"/>
        <a:defRPr sz="20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008787"/>
        </a:buClr>
        <a:buChar char="•"/>
        <a:defRPr sz="2800">
          <a:solidFill>
            <a:schemeClr val="tx1"/>
          </a:solidFill>
          <a:latin typeface="+mn-lt"/>
          <a:ea typeface="MS PGothic" pitchFamily="34" charset="-128"/>
          <a:cs typeface="ＭＳ Ｐゴシック" charset="-128"/>
        </a:defRPr>
      </a:lvl2pPr>
      <a:lvl3pPr marL="1143000" indent="-228600" algn="l" rtl="0" eaLnBrk="0" fontAlgn="base" hangingPunct="0">
        <a:spcBef>
          <a:spcPct val="20000"/>
        </a:spcBef>
        <a:spcAft>
          <a:spcPct val="0"/>
        </a:spcAft>
        <a:buClr>
          <a:srgbClr val="008787"/>
        </a:buClr>
        <a:buChar char="•"/>
        <a:defRPr sz="1600">
          <a:solidFill>
            <a:schemeClr val="tx1"/>
          </a:solidFill>
          <a:latin typeface="+mn-lt"/>
          <a:ea typeface="MS PGothic" pitchFamily="34" charset="-128"/>
          <a:cs typeface="ＭＳ Ｐゴシック" charset="-128"/>
        </a:defRPr>
      </a:lvl3pPr>
      <a:lvl4pPr marL="1600200" indent="-228600" algn="l" rtl="0" eaLnBrk="0" fontAlgn="base" hangingPunct="0">
        <a:spcBef>
          <a:spcPct val="20000"/>
        </a:spcBef>
        <a:spcAft>
          <a:spcPct val="0"/>
        </a:spcAft>
        <a:buClr>
          <a:srgbClr val="008787"/>
        </a:buClr>
        <a:buChar char="•"/>
        <a:defRPr sz="1400">
          <a:solidFill>
            <a:schemeClr val="tx1"/>
          </a:solidFill>
          <a:latin typeface="+mn-lt"/>
          <a:ea typeface="MS PGothic" pitchFamily="34" charset="-128"/>
          <a:cs typeface="ＭＳ Ｐゴシック" charset="-128"/>
        </a:defRPr>
      </a:lvl4pPr>
      <a:lvl5pPr marL="2057400" indent="-228600" algn="l" rtl="0" eaLnBrk="0" fontAlgn="base" hangingPunct="0">
        <a:spcBef>
          <a:spcPct val="20000"/>
        </a:spcBef>
        <a:spcAft>
          <a:spcPct val="0"/>
        </a:spcAft>
        <a:buClr>
          <a:srgbClr val="008787"/>
        </a:buClr>
        <a:buChar char="•"/>
        <a:defRPr sz="1200">
          <a:solidFill>
            <a:schemeClr val="tx1"/>
          </a:solidFill>
          <a:latin typeface="+mn-lt"/>
          <a:ea typeface="MS PGothic" pitchFamily="34" charset="-128"/>
          <a:cs typeface="ＭＳ Ｐゴシック" charset="-128"/>
        </a:defRPr>
      </a:lvl5pPr>
      <a:lvl6pPr marL="2514600" indent="-228600" algn="l" rtl="0" eaLnBrk="1" fontAlgn="base" hangingPunct="1">
        <a:spcBef>
          <a:spcPct val="20000"/>
        </a:spcBef>
        <a:spcAft>
          <a:spcPct val="0"/>
        </a:spcAft>
        <a:buClr>
          <a:srgbClr val="008787"/>
        </a:buClr>
        <a:buChar char="•"/>
        <a:defRPr sz="1200">
          <a:solidFill>
            <a:schemeClr val="tx1"/>
          </a:solidFill>
          <a:latin typeface="+mn-lt"/>
        </a:defRPr>
      </a:lvl6pPr>
      <a:lvl7pPr marL="2971800" indent="-228600" algn="l" rtl="0" eaLnBrk="1" fontAlgn="base" hangingPunct="1">
        <a:spcBef>
          <a:spcPct val="20000"/>
        </a:spcBef>
        <a:spcAft>
          <a:spcPct val="0"/>
        </a:spcAft>
        <a:buClr>
          <a:srgbClr val="008787"/>
        </a:buClr>
        <a:buChar char="•"/>
        <a:defRPr sz="1200">
          <a:solidFill>
            <a:schemeClr val="tx1"/>
          </a:solidFill>
          <a:latin typeface="+mn-lt"/>
        </a:defRPr>
      </a:lvl7pPr>
      <a:lvl8pPr marL="3429000" indent="-228600" algn="l" rtl="0" eaLnBrk="1" fontAlgn="base" hangingPunct="1">
        <a:spcBef>
          <a:spcPct val="20000"/>
        </a:spcBef>
        <a:spcAft>
          <a:spcPct val="0"/>
        </a:spcAft>
        <a:buClr>
          <a:srgbClr val="008787"/>
        </a:buClr>
        <a:buChar char="•"/>
        <a:defRPr sz="1200">
          <a:solidFill>
            <a:schemeClr val="tx1"/>
          </a:solidFill>
          <a:latin typeface="+mn-lt"/>
        </a:defRPr>
      </a:lvl8pPr>
      <a:lvl9pPr marL="3886200" indent="-228600" algn="l" rtl="0" eaLnBrk="1" fontAlgn="base" hangingPunct="1">
        <a:spcBef>
          <a:spcPct val="20000"/>
        </a:spcBef>
        <a:spcAft>
          <a:spcPct val="0"/>
        </a:spcAft>
        <a:buClr>
          <a:srgbClr val="008787"/>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79512" y="214313"/>
            <a:ext cx="8856984" cy="1054447"/>
          </a:xfrm>
        </p:spPr>
        <p:txBody>
          <a:bodyPr/>
          <a:lstStyle/>
          <a:p>
            <a:pPr algn="ctr" eaLnBrk="1" hangingPunct="1"/>
            <a:r>
              <a:rPr lang="en-GB" altLang="en-US" sz="3200" b="1" dirty="0" smtClean="0">
                <a:latin typeface="Calibri" panose="020F0502020204030204" pitchFamily="34" charset="0"/>
              </a:rPr>
              <a:t>GOVERNANCE THAT EMPOWERS</a:t>
            </a:r>
            <a:endParaRPr lang="en-US" altLang="en-US" sz="3200" b="1" dirty="0" smtClean="0">
              <a:latin typeface="Calibri" panose="020F0502020204030204" pitchFamily="34" charset="0"/>
            </a:endParaRPr>
          </a:p>
        </p:txBody>
      </p:sp>
      <p:sp>
        <p:nvSpPr>
          <p:cNvPr id="5123" name="Subtitle 2"/>
          <p:cNvSpPr>
            <a:spLocks noGrp="1"/>
          </p:cNvSpPr>
          <p:nvPr>
            <p:ph type="subTitle" idx="1"/>
          </p:nvPr>
        </p:nvSpPr>
        <p:spPr>
          <a:xfrm>
            <a:off x="683568" y="1340768"/>
            <a:ext cx="7488832" cy="4392488"/>
          </a:xfrm>
        </p:spPr>
        <p:txBody>
          <a:bodyPr/>
          <a:lstStyle/>
          <a:p>
            <a:pPr algn="ctr" eaLnBrk="1" hangingPunct="1">
              <a:defRPr/>
            </a:pPr>
            <a:r>
              <a:rPr lang="en-GB" sz="2800" b="1" dirty="0" smtClean="0">
                <a:solidFill>
                  <a:schemeClr val="tx1">
                    <a:lumMod val="95000"/>
                    <a:lumOff val="5000"/>
                  </a:schemeClr>
                </a:solidFill>
                <a:latin typeface="Calibri" panose="020F0502020204030204" pitchFamily="34" charset="0"/>
              </a:rPr>
              <a:t>Paper presented to ENOHE 2014</a:t>
            </a:r>
          </a:p>
          <a:p>
            <a:pPr algn="ctr" eaLnBrk="1" hangingPunct="1">
              <a:defRPr/>
            </a:pPr>
            <a:r>
              <a:rPr lang="en-GB" sz="2800" b="1" dirty="0" smtClean="0">
                <a:solidFill>
                  <a:schemeClr val="tx1">
                    <a:lumMod val="95000"/>
                    <a:lumOff val="5000"/>
                  </a:schemeClr>
                </a:solidFill>
                <a:latin typeface="Calibri" panose="020F0502020204030204" pitchFamily="34" charset="0"/>
              </a:rPr>
              <a:t>Warsaw, 15–17 May 2014</a:t>
            </a:r>
          </a:p>
          <a:p>
            <a:pPr algn="ctr" eaLnBrk="1" hangingPunct="1">
              <a:defRPr/>
            </a:pPr>
            <a:endParaRPr lang="en-GB" sz="1800" b="1" dirty="0" smtClean="0">
              <a:solidFill>
                <a:schemeClr val="tx1">
                  <a:lumMod val="95000"/>
                  <a:lumOff val="5000"/>
                </a:schemeClr>
              </a:solidFill>
              <a:latin typeface="Calibri" panose="020F0502020204030204" pitchFamily="34" charset="0"/>
            </a:endParaRPr>
          </a:p>
          <a:p>
            <a:pPr algn="ctr" eaLnBrk="1" hangingPunct="1">
              <a:spcBef>
                <a:spcPts val="0"/>
              </a:spcBef>
              <a:defRPr/>
            </a:pPr>
            <a:r>
              <a:rPr lang="en-GB" sz="2200" b="1" i="1" dirty="0" smtClean="0">
                <a:latin typeface="Calibri" panose="020F0502020204030204" pitchFamily="34" charset="0"/>
              </a:rPr>
              <a:t>“</a:t>
            </a:r>
            <a:r>
              <a:rPr lang="en-GB" sz="2200" b="1" i="1" dirty="0">
                <a:latin typeface="Calibri" panose="020F0502020204030204" pitchFamily="34" charset="0"/>
              </a:rPr>
              <a:t>Governance and leadership are the yin and the yang of successful organisations. If you have leadership without governance you risk tyranny, fraud and personal fiefdoms. If you have governance without leadership you risk atrophy, bureaucracy and indifference.” – Mark </a:t>
            </a:r>
            <a:r>
              <a:rPr lang="en-GB" sz="2200" b="1" i="1" dirty="0" err="1">
                <a:latin typeface="Calibri" panose="020F0502020204030204" pitchFamily="34" charset="0"/>
              </a:rPr>
              <a:t>Goyder</a:t>
            </a:r>
            <a:r>
              <a:rPr lang="en-GB" sz="2200" b="1" i="1" dirty="0">
                <a:latin typeface="Calibri" panose="020F0502020204030204" pitchFamily="34" charset="0"/>
              </a:rPr>
              <a:t> (Director of Tomorrow’s Company)</a:t>
            </a:r>
            <a:r>
              <a:rPr lang="en-GB" sz="2000" b="1" dirty="0">
                <a:latin typeface="Calibri" panose="020F0502020204030204" pitchFamily="34" charset="0"/>
              </a:rPr>
              <a:t/>
            </a:r>
            <a:br>
              <a:rPr lang="en-GB" sz="2000" b="1" dirty="0">
                <a:latin typeface="Calibri" panose="020F0502020204030204" pitchFamily="34" charset="0"/>
              </a:rPr>
            </a:br>
            <a:endParaRPr lang="en-GB" sz="2000" b="1" dirty="0" smtClean="0">
              <a:latin typeface="Calibri" panose="020F0502020204030204" pitchFamily="34" charset="0"/>
            </a:endParaRPr>
          </a:p>
          <a:p>
            <a:pPr algn="ctr" eaLnBrk="1" hangingPunct="1">
              <a:defRPr/>
            </a:pPr>
            <a:r>
              <a:rPr lang="en-GB" sz="2200" b="1" dirty="0" smtClean="0">
                <a:solidFill>
                  <a:schemeClr val="tx1">
                    <a:lumMod val="95000"/>
                    <a:lumOff val="5000"/>
                  </a:schemeClr>
                </a:solidFill>
                <a:latin typeface="Calibri" panose="020F0502020204030204" pitchFamily="34" charset="0"/>
              </a:rPr>
              <a:t>Ram Gidoomal</a:t>
            </a:r>
          </a:p>
          <a:p>
            <a:pPr algn="ctr" eaLnBrk="1" hangingPunct="1">
              <a:spcBef>
                <a:spcPts val="0"/>
              </a:spcBef>
              <a:defRPr/>
            </a:pPr>
            <a:r>
              <a:rPr lang="en-GB" sz="2200" dirty="0" smtClean="0">
                <a:solidFill>
                  <a:schemeClr val="tx1">
                    <a:lumMod val="95000"/>
                    <a:lumOff val="5000"/>
                  </a:schemeClr>
                </a:solidFill>
                <a:latin typeface="Calibri" panose="020F0502020204030204" pitchFamily="34" charset="0"/>
              </a:rPr>
              <a:t>Chair, Office of Independent Adjudicator in England and Wales</a:t>
            </a:r>
            <a:endParaRPr lang="en-US" sz="2200" dirty="0" smtClean="0">
              <a:solidFill>
                <a:schemeClr val="tx1">
                  <a:lumMod val="95000"/>
                  <a:lumOff val="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3568" y="404664"/>
            <a:ext cx="7848872" cy="1154113"/>
          </a:xfrm>
        </p:spPr>
        <p:txBody>
          <a:bodyPr/>
          <a:lstStyle/>
          <a:p>
            <a:pPr algn="ctr"/>
            <a:r>
              <a:rPr lang="en-GB" altLang="en-US" sz="3200" b="1" dirty="0" smtClean="0">
                <a:latin typeface="Calibri" panose="020F0502020204030204" pitchFamily="34" charset="0"/>
              </a:rPr>
              <a:t>GOVERNANCE THAT EMPOWERS:</a:t>
            </a:r>
            <a:br>
              <a:rPr lang="en-GB" altLang="en-US" sz="3200" b="1" dirty="0" smtClean="0">
                <a:latin typeface="Calibri" panose="020F0502020204030204" pitchFamily="34" charset="0"/>
              </a:rPr>
            </a:br>
            <a:r>
              <a:rPr lang="en-GB" altLang="en-US" sz="3200" b="1" dirty="0" smtClean="0">
                <a:latin typeface="Calibri" panose="020F0502020204030204" pitchFamily="34" charset="0"/>
              </a:rPr>
              <a:t> A CASE STUDY</a:t>
            </a:r>
            <a:endParaRPr lang="en-GB" altLang="en-US" b="1" dirty="0" smtClean="0">
              <a:latin typeface="Calibri" panose="020F0502020204030204" pitchFamily="34" charset="0"/>
            </a:endParaRPr>
          </a:p>
        </p:txBody>
      </p:sp>
      <p:sp>
        <p:nvSpPr>
          <p:cNvPr id="11267" name="Subtitle 2"/>
          <p:cNvSpPr>
            <a:spLocks noGrp="1"/>
          </p:cNvSpPr>
          <p:nvPr>
            <p:ph type="subTitle" idx="1"/>
          </p:nvPr>
        </p:nvSpPr>
        <p:spPr>
          <a:xfrm>
            <a:off x="755576" y="1700808"/>
            <a:ext cx="7560840" cy="4392488"/>
          </a:xfrm>
        </p:spPr>
        <p:txBody>
          <a:bodyPr/>
          <a:lstStyle/>
          <a:p>
            <a:r>
              <a:rPr lang="en-GB" sz="1400" b="1" dirty="0">
                <a:latin typeface="Calibri" panose="020F0502020204030204" pitchFamily="34" charset="0"/>
              </a:rPr>
              <a:t>1. Southampton University</a:t>
            </a:r>
          </a:p>
          <a:p>
            <a:r>
              <a:rPr lang="en-GB" sz="1400" dirty="0">
                <a:latin typeface="Calibri" panose="020F0502020204030204" pitchFamily="34" charset="0"/>
              </a:rPr>
              <a:t>At the 31st OIA Board Meeting on 10 </a:t>
            </a:r>
            <a:r>
              <a:rPr lang="en-GB" sz="1400" dirty="0" smtClean="0">
                <a:latin typeface="Calibri" panose="020F0502020204030204" pitchFamily="34" charset="0"/>
              </a:rPr>
              <a:t>December 2010</a:t>
            </a:r>
            <a:r>
              <a:rPr lang="en-GB" sz="1400" dirty="0">
                <a:latin typeface="Calibri" panose="020F0502020204030204" pitchFamily="34" charset="0"/>
              </a:rPr>
              <a:t>, the Independent Adjudicator </a:t>
            </a:r>
            <a:r>
              <a:rPr lang="en-GB" sz="1400" dirty="0" smtClean="0">
                <a:latin typeface="Calibri" panose="020F0502020204030204" pitchFamily="34" charset="0"/>
              </a:rPr>
              <a:t>reported that </a:t>
            </a:r>
            <a:r>
              <a:rPr lang="en-GB" sz="1400" dirty="0">
                <a:latin typeface="Calibri" panose="020F0502020204030204" pitchFamily="34" charset="0"/>
              </a:rPr>
              <a:t>Southampton University was </a:t>
            </a:r>
            <a:r>
              <a:rPr lang="en-GB" sz="1400" dirty="0" smtClean="0">
                <a:latin typeface="Calibri" panose="020F0502020204030204" pitchFamily="34" charset="0"/>
              </a:rPr>
              <a:t>non-compliant under </a:t>
            </a:r>
            <a:r>
              <a:rPr lang="en-GB" sz="1400" dirty="0">
                <a:latin typeface="Calibri" panose="020F0502020204030204" pitchFamily="34" charset="0"/>
              </a:rPr>
              <a:t>Rule 7.5 in respect of 2 cases and </a:t>
            </a:r>
            <a:r>
              <a:rPr lang="en-GB" sz="1400" dirty="0" smtClean="0">
                <a:latin typeface="Calibri" panose="020F0502020204030204" pitchFamily="34" charset="0"/>
              </a:rPr>
              <a:t>that the </a:t>
            </a:r>
            <a:r>
              <a:rPr lang="en-GB" sz="1400" dirty="0">
                <a:latin typeface="Calibri" panose="020F0502020204030204" pitchFamily="34" charset="0"/>
              </a:rPr>
              <a:t>University was also in breach of Rule 6.5 in </a:t>
            </a:r>
            <a:r>
              <a:rPr lang="en-GB" sz="1400" dirty="0" smtClean="0">
                <a:latin typeface="Calibri" panose="020F0502020204030204" pitchFamily="34" charset="0"/>
              </a:rPr>
              <a:t>a further </a:t>
            </a:r>
            <a:r>
              <a:rPr lang="en-GB" sz="1400" dirty="0">
                <a:latin typeface="Calibri" panose="020F0502020204030204" pitchFamily="34" charset="0"/>
              </a:rPr>
              <a:t>case.</a:t>
            </a:r>
          </a:p>
          <a:p>
            <a:r>
              <a:rPr lang="en-GB" sz="1400" dirty="0">
                <a:latin typeface="Calibri" panose="020F0502020204030204" pitchFamily="34" charset="0"/>
              </a:rPr>
              <a:t>After consideration of the evidence </a:t>
            </a:r>
            <a:r>
              <a:rPr lang="en-GB" sz="1400" dirty="0" smtClean="0">
                <a:latin typeface="Calibri" panose="020F0502020204030204" pitchFamily="34" charset="0"/>
              </a:rPr>
              <a:t>including university </a:t>
            </a:r>
            <a:r>
              <a:rPr lang="en-GB" sz="1400" dirty="0">
                <a:latin typeface="Calibri" panose="020F0502020204030204" pitchFamily="34" charset="0"/>
              </a:rPr>
              <a:t>written submissions and in </a:t>
            </a:r>
            <a:r>
              <a:rPr lang="en-GB" sz="1400" dirty="0" smtClean="0">
                <a:latin typeface="Calibri" panose="020F0502020204030204" pitchFamily="34" charset="0"/>
              </a:rPr>
              <a:t>accordance with </a:t>
            </a:r>
            <a:r>
              <a:rPr lang="en-GB" sz="1400" dirty="0">
                <a:latin typeface="Calibri" panose="020F0502020204030204" pitchFamily="34" charset="0"/>
              </a:rPr>
              <a:t>Scheme Rule 7.7, the OIA Board </a:t>
            </a:r>
            <a:r>
              <a:rPr lang="en-GB" sz="1400" dirty="0" smtClean="0">
                <a:latin typeface="Calibri" panose="020F0502020204030204" pitchFamily="34" charset="0"/>
              </a:rPr>
              <a:t>agreed unanimously </a:t>
            </a:r>
            <a:r>
              <a:rPr lang="en-GB" sz="1400" dirty="0">
                <a:latin typeface="Calibri" panose="020F0502020204030204" pitchFamily="34" charset="0"/>
              </a:rPr>
              <a:t>that the non-compliance should </a:t>
            </a:r>
            <a:r>
              <a:rPr lang="en-GB" sz="1400" dirty="0" smtClean="0">
                <a:latin typeface="Calibri" panose="020F0502020204030204" pitchFamily="34" charset="0"/>
              </a:rPr>
              <a:t>be published </a:t>
            </a:r>
            <a:r>
              <a:rPr lang="en-GB" sz="1400" dirty="0">
                <a:latin typeface="Calibri" panose="020F0502020204030204" pitchFamily="34" charset="0"/>
              </a:rPr>
              <a:t>in the 2010 Annual </a:t>
            </a:r>
            <a:r>
              <a:rPr lang="en-GB" sz="1400" dirty="0" smtClean="0">
                <a:latin typeface="Calibri" panose="020F0502020204030204" pitchFamily="34" charset="0"/>
              </a:rPr>
              <a:t>Report. </a:t>
            </a:r>
          </a:p>
          <a:p>
            <a:r>
              <a:rPr lang="en-GB" sz="1400" dirty="0" smtClean="0">
                <a:latin typeface="Calibri" panose="020F0502020204030204" pitchFamily="34" charset="0"/>
              </a:rPr>
              <a:t>The </a:t>
            </a:r>
            <a:r>
              <a:rPr lang="en-GB" sz="1400" dirty="0">
                <a:latin typeface="Calibri" panose="020F0502020204030204" pitchFamily="34" charset="0"/>
              </a:rPr>
              <a:t>background to the non-compliance was </a:t>
            </a:r>
            <a:r>
              <a:rPr lang="en-GB" sz="1400" dirty="0" smtClean="0">
                <a:latin typeface="Calibri" panose="020F0502020204030204" pitchFamily="34" charset="0"/>
              </a:rPr>
              <a:t>a failure </a:t>
            </a:r>
            <a:r>
              <a:rPr lang="en-GB" sz="1400" dirty="0">
                <a:latin typeface="Calibri" panose="020F0502020204030204" pitchFamily="34" charset="0"/>
              </a:rPr>
              <a:t>(in one case), despite repeated requests, </a:t>
            </a:r>
            <a:r>
              <a:rPr lang="en-GB" sz="1400" dirty="0" smtClean="0">
                <a:latin typeface="Calibri" panose="020F0502020204030204" pitchFamily="34" charset="0"/>
              </a:rPr>
              <a:t>to provide </a:t>
            </a:r>
            <a:r>
              <a:rPr lang="en-GB" sz="1400" dirty="0">
                <a:latin typeface="Calibri" panose="020F0502020204030204" pitchFamily="34" charset="0"/>
              </a:rPr>
              <a:t>written confirmation of compliance </a:t>
            </a:r>
            <a:r>
              <a:rPr lang="en-GB" sz="1400" dirty="0" smtClean="0">
                <a:latin typeface="Calibri" panose="020F0502020204030204" pitchFamily="34" charset="0"/>
              </a:rPr>
              <a:t>with a </a:t>
            </a:r>
            <a:r>
              <a:rPr lang="en-GB" sz="1400" dirty="0">
                <a:latin typeface="Calibri" panose="020F0502020204030204" pitchFamily="34" charset="0"/>
              </a:rPr>
              <a:t>Formal Decision issued in March 2010, and (</a:t>
            </a:r>
            <a:r>
              <a:rPr lang="en-GB" sz="1400" dirty="0" smtClean="0">
                <a:latin typeface="Calibri" panose="020F0502020204030204" pitchFamily="34" charset="0"/>
              </a:rPr>
              <a:t>in the </a:t>
            </a:r>
            <a:r>
              <a:rPr lang="en-GB" sz="1400" dirty="0">
                <a:latin typeface="Calibri" panose="020F0502020204030204" pitchFamily="34" charset="0"/>
              </a:rPr>
              <a:t>second case) a continuing stated reluctance </a:t>
            </a:r>
            <a:r>
              <a:rPr lang="en-GB" sz="1400" dirty="0" smtClean="0">
                <a:latin typeface="Calibri" panose="020F0502020204030204" pitchFamily="34" charset="0"/>
              </a:rPr>
              <a:t>to comply </a:t>
            </a:r>
            <a:r>
              <a:rPr lang="en-GB" sz="1400" dirty="0">
                <a:latin typeface="Calibri" panose="020F0502020204030204" pitchFamily="34" charset="0"/>
              </a:rPr>
              <a:t>with a Formal Decision four months </a:t>
            </a:r>
            <a:r>
              <a:rPr lang="en-GB" sz="1400" dirty="0" smtClean="0">
                <a:latin typeface="Calibri" panose="020F0502020204030204" pitchFamily="34" charset="0"/>
              </a:rPr>
              <a:t>after it </a:t>
            </a:r>
            <a:r>
              <a:rPr lang="en-GB" sz="1400" dirty="0">
                <a:latin typeface="Calibri" panose="020F0502020204030204" pitchFamily="34" charset="0"/>
              </a:rPr>
              <a:t>had been issued. In the third case, the </a:t>
            </a:r>
            <a:r>
              <a:rPr lang="en-GB" sz="1400" dirty="0" smtClean="0">
                <a:latin typeface="Calibri" panose="020F0502020204030204" pitchFamily="34" charset="0"/>
              </a:rPr>
              <a:t>University delayed </a:t>
            </a:r>
            <a:r>
              <a:rPr lang="en-GB" sz="1400" dirty="0">
                <a:latin typeface="Calibri" panose="020F0502020204030204" pitchFamily="34" charset="0"/>
              </a:rPr>
              <a:t>in responding to requests for evidence in </a:t>
            </a:r>
            <a:r>
              <a:rPr lang="en-GB" sz="1400" dirty="0" smtClean="0">
                <a:latin typeface="Calibri" panose="020F0502020204030204" pitchFamily="34" charset="0"/>
              </a:rPr>
              <a:t>a case </a:t>
            </a:r>
            <a:r>
              <a:rPr lang="en-GB" sz="1400" dirty="0">
                <a:latin typeface="Calibri" panose="020F0502020204030204" pitchFamily="34" charset="0"/>
              </a:rPr>
              <a:t>over a period of ten months, </a:t>
            </a:r>
            <a:r>
              <a:rPr lang="en-GB" sz="1400" dirty="0" smtClean="0">
                <a:latin typeface="Calibri" panose="020F0502020204030204" pitchFamily="34" charset="0"/>
              </a:rPr>
              <a:t>notwithstanding repeated </a:t>
            </a:r>
            <a:r>
              <a:rPr lang="en-GB" sz="1400" dirty="0">
                <a:latin typeface="Calibri" panose="020F0502020204030204" pitchFamily="34" charset="0"/>
              </a:rPr>
              <a:t>reminders.</a:t>
            </a:r>
          </a:p>
          <a:p>
            <a:r>
              <a:rPr lang="en-GB" sz="1400" dirty="0">
                <a:latin typeface="Calibri" panose="020F0502020204030204" pitchFamily="34" charset="0"/>
              </a:rPr>
              <a:t>The Independent Adjudicator wrote to the </a:t>
            </a:r>
            <a:r>
              <a:rPr lang="en-GB" sz="1400" dirty="0" smtClean="0">
                <a:latin typeface="Calibri" panose="020F0502020204030204" pitchFamily="34" charset="0"/>
              </a:rPr>
              <a:t>Vice-Chancellor</a:t>
            </a:r>
            <a:r>
              <a:rPr lang="en-GB" sz="1400" dirty="0">
                <a:latin typeface="Calibri" panose="020F0502020204030204" pitchFamily="34" charset="0"/>
              </a:rPr>
              <a:t>, whose subsequent intervention </a:t>
            </a:r>
            <a:r>
              <a:rPr lang="en-GB" sz="1400" dirty="0" smtClean="0">
                <a:latin typeface="Calibri" panose="020F0502020204030204" pitchFamily="34" charset="0"/>
              </a:rPr>
              <a:t>began a </a:t>
            </a:r>
            <a:r>
              <a:rPr lang="en-GB" sz="1400" dirty="0">
                <a:latin typeface="Calibri" panose="020F0502020204030204" pitchFamily="34" charset="0"/>
              </a:rPr>
              <a:t>process of constructive engagement in which </a:t>
            </a:r>
            <a:r>
              <a:rPr lang="en-GB" sz="1400" dirty="0" smtClean="0">
                <a:latin typeface="Calibri" panose="020F0502020204030204" pitchFamily="34" charset="0"/>
              </a:rPr>
              <a:t>the University </a:t>
            </a:r>
            <a:r>
              <a:rPr lang="en-GB" sz="1400" dirty="0">
                <a:latin typeface="Calibri" panose="020F0502020204030204" pitchFamily="34" charset="0"/>
              </a:rPr>
              <a:t>accepted the feedback on the </a:t>
            </a:r>
            <a:r>
              <a:rPr lang="en-GB" sz="1400" dirty="0" smtClean="0">
                <a:latin typeface="Calibri" panose="020F0502020204030204" pitchFamily="34" charset="0"/>
              </a:rPr>
              <a:t>individual cases</a:t>
            </a:r>
            <a:r>
              <a:rPr lang="en-GB" sz="1400" dirty="0">
                <a:latin typeface="Calibri" panose="020F0502020204030204" pitchFamily="34" charset="0"/>
              </a:rPr>
              <a:t>, confirmed compliance in one case, </a:t>
            </a:r>
            <a:r>
              <a:rPr lang="en-GB" sz="1400" dirty="0" smtClean="0">
                <a:latin typeface="Calibri" panose="020F0502020204030204" pitchFamily="34" charset="0"/>
              </a:rPr>
              <a:t>complied with </a:t>
            </a:r>
            <a:r>
              <a:rPr lang="en-GB" sz="1400" dirty="0">
                <a:latin typeface="Calibri" panose="020F0502020204030204" pitchFamily="34" charset="0"/>
              </a:rPr>
              <a:t>OIA Recommendations in the second case, </a:t>
            </a:r>
            <a:r>
              <a:rPr lang="en-GB" sz="1400" dirty="0" smtClean="0">
                <a:latin typeface="Calibri" panose="020F0502020204030204" pitchFamily="34" charset="0"/>
              </a:rPr>
              <a:t>and submitted </a:t>
            </a:r>
            <a:r>
              <a:rPr lang="en-GB" sz="1400" dirty="0">
                <a:latin typeface="Calibri" panose="020F0502020204030204" pitchFamily="34" charset="0"/>
              </a:rPr>
              <a:t>evidence in the third </a:t>
            </a:r>
            <a:r>
              <a:rPr lang="en-GB" sz="1400" dirty="0" smtClean="0">
                <a:latin typeface="Calibri" panose="020F0502020204030204" pitchFamily="34" charset="0"/>
              </a:rPr>
              <a:t>case. </a:t>
            </a:r>
          </a:p>
          <a:p>
            <a:r>
              <a:rPr lang="en-GB" sz="1400" dirty="0" smtClean="0">
                <a:latin typeface="Calibri" panose="020F0502020204030204" pitchFamily="34" charset="0"/>
              </a:rPr>
              <a:t>The </a:t>
            </a:r>
            <a:r>
              <a:rPr lang="en-GB" sz="1400" dirty="0">
                <a:latin typeface="Calibri" panose="020F0502020204030204" pitchFamily="34" charset="0"/>
              </a:rPr>
              <a:t>University reviewed its complaints </a:t>
            </a:r>
            <a:r>
              <a:rPr lang="en-GB" sz="1400" dirty="0" smtClean="0">
                <a:latin typeface="Calibri" panose="020F0502020204030204" pitchFamily="34" charset="0"/>
              </a:rPr>
              <a:t>handling processes </a:t>
            </a:r>
            <a:r>
              <a:rPr lang="en-GB" sz="1400" dirty="0">
                <a:latin typeface="Calibri" panose="020F0502020204030204" pitchFamily="34" charset="0"/>
              </a:rPr>
              <a:t>in the light of the inadequacies </a:t>
            </a:r>
            <a:r>
              <a:rPr lang="en-GB" sz="1400" dirty="0" smtClean="0">
                <a:latin typeface="Calibri" panose="020F0502020204030204" pitchFamily="34" charset="0"/>
              </a:rPr>
              <a:t>exposed and </a:t>
            </a:r>
            <a:r>
              <a:rPr lang="en-GB" sz="1400" dirty="0">
                <a:latin typeface="Calibri" panose="020F0502020204030204" pitchFamily="34" charset="0"/>
              </a:rPr>
              <a:t>placed its bilateral relationship with the OIA </a:t>
            </a:r>
            <a:r>
              <a:rPr lang="en-GB" sz="1400" dirty="0" smtClean="0">
                <a:latin typeface="Calibri" panose="020F0502020204030204" pitchFamily="34" charset="0"/>
              </a:rPr>
              <a:t>on a new, positive basis.</a:t>
            </a:r>
            <a:endParaRPr lang="en-GB" altLang="en-US" sz="1400" dirty="0" smtClean="0">
              <a:latin typeface="Calibri" panose="020F0502020204030204" pitchFamily="34" charset="0"/>
            </a:endParaRP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dirty="0" smtClean="0"/>
              <a:t>					</a:t>
            </a:r>
          </a:p>
        </p:txBody>
      </p:sp>
    </p:spTree>
    <p:extLst>
      <p:ext uri="{BB962C8B-B14F-4D97-AF65-F5344CB8AC3E}">
        <p14:creationId xmlns:p14="http://schemas.microsoft.com/office/powerpoint/2010/main" val="2229102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3568" y="404664"/>
            <a:ext cx="7848872" cy="1154113"/>
          </a:xfrm>
        </p:spPr>
        <p:txBody>
          <a:bodyPr/>
          <a:lstStyle/>
          <a:p>
            <a:pPr algn="ctr"/>
            <a:r>
              <a:rPr lang="en-GB" altLang="en-US" sz="3200" b="1" dirty="0" smtClean="0">
                <a:latin typeface="Calibri" panose="020F0502020204030204" pitchFamily="34" charset="0"/>
              </a:rPr>
              <a:t>GOVERNANCE THAT EMPOWERS:</a:t>
            </a:r>
            <a:br>
              <a:rPr lang="en-GB" altLang="en-US" sz="3200" b="1" dirty="0" smtClean="0">
                <a:latin typeface="Calibri" panose="020F0502020204030204" pitchFamily="34" charset="0"/>
              </a:rPr>
            </a:br>
            <a:r>
              <a:rPr lang="en-GB" altLang="en-US" sz="3200" b="1" dirty="0" smtClean="0">
                <a:latin typeface="Calibri" panose="020F0502020204030204" pitchFamily="34" charset="0"/>
              </a:rPr>
              <a:t> A CASE STUDY</a:t>
            </a:r>
            <a:endParaRPr lang="en-GB" altLang="en-US" b="1" dirty="0" smtClean="0">
              <a:latin typeface="Calibri" panose="020F0502020204030204" pitchFamily="34" charset="0"/>
            </a:endParaRPr>
          </a:p>
        </p:txBody>
      </p:sp>
      <p:sp>
        <p:nvSpPr>
          <p:cNvPr id="11267" name="Subtitle 2"/>
          <p:cNvSpPr>
            <a:spLocks noGrp="1"/>
          </p:cNvSpPr>
          <p:nvPr>
            <p:ph type="subTitle" idx="1"/>
          </p:nvPr>
        </p:nvSpPr>
        <p:spPr>
          <a:xfrm>
            <a:off x="755576" y="1412776"/>
            <a:ext cx="7848872" cy="4968552"/>
          </a:xfrm>
        </p:spPr>
        <p:txBody>
          <a:bodyPr/>
          <a:lstStyle/>
          <a:p>
            <a:r>
              <a:rPr lang="en-GB" sz="1400" b="1" dirty="0">
                <a:latin typeface="Calibri" panose="020F0502020204030204" pitchFamily="34" charset="0"/>
              </a:rPr>
              <a:t>2. Westminster University</a:t>
            </a:r>
            <a:endParaRPr lang="en-GB" sz="1400" dirty="0">
              <a:latin typeface="Calibri" panose="020F0502020204030204" pitchFamily="34" charset="0"/>
            </a:endParaRPr>
          </a:p>
          <a:p>
            <a:r>
              <a:rPr lang="en-GB" sz="1400" dirty="0">
                <a:latin typeface="Calibri" panose="020F0502020204030204" pitchFamily="34" charset="0"/>
              </a:rPr>
              <a:t>At the 33rd (Special) OIA Board Meeting on 6 May 2011, the Independent Adjudicator reported that Westminster University was non-compliant under Rule 7.5 in respect of 2 cases. After consideration of the evidence, including university written submissions, and in accordance with Scheme </a:t>
            </a:r>
            <a:r>
              <a:rPr lang="en-GB" sz="1400" dirty="0" smtClean="0">
                <a:latin typeface="Calibri" panose="020F0502020204030204" pitchFamily="34" charset="0"/>
              </a:rPr>
              <a:t>Rule 7.7 </a:t>
            </a:r>
            <a:r>
              <a:rPr lang="en-GB" sz="1400" dirty="0">
                <a:latin typeface="Calibri" panose="020F0502020204030204" pitchFamily="34" charset="0"/>
              </a:rPr>
              <a:t>the OIA Board agreed unanimously that the non-compliance should be published in the 2010 Annual Report</a:t>
            </a:r>
            <a:r>
              <a:rPr lang="en-GB" sz="1400" dirty="0" smtClean="0">
                <a:latin typeface="Calibri" panose="020F0502020204030204" pitchFamily="34" charset="0"/>
              </a:rPr>
              <a:t>.</a:t>
            </a:r>
            <a:endParaRPr lang="en-GB" sz="1400" dirty="0">
              <a:latin typeface="Calibri" panose="020F0502020204030204" pitchFamily="34" charset="0"/>
            </a:endParaRPr>
          </a:p>
          <a:p>
            <a:r>
              <a:rPr lang="en-GB" sz="1400" dirty="0">
                <a:latin typeface="Calibri" panose="020F0502020204030204" pitchFamily="34" charset="0"/>
              </a:rPr>
              <a:t>The background to the non-compliance included significant delay in implementing and demonstrating implementation of </a:t>
            </a:r>
            <a:r>
              <a:rPr lang="en-GB" sz="1400" dirty="0" smtClean="0">
                <a:latin typeface="Calibri" panose="020F0502020204030204" pitchFamily="34" charset="0"/>
              </a:rPr>
              <a:t>OIA Recommendations </a:t>
            </a:r>
            <a:r>
              <a:rPr lang="en-GB" sz="1400" dirty="0">
                <a:latin typeface="Calibri" panose="020F0502020204030204" pitchFamily="34" charset="0"/>
              </a:rPr>
              <a:t>during 2010 and early 2011. In one case the University failed to provide evidence that it had satisfactorily reviewed the mitigating circumstances of a disabled student. In the other case, the University failed to provide evidence that it had properly conducted an independent review of  a contested examination question and its marking scheme.</a:t>
            </a:r>
          </a:p>
          <a:p>
            <a:r>
              <a:rPr lang="en-GB" sz="1400" dirty="0">
                <a:latin typeface="Calibri" panose="020F0502020204030204" pitchFamily="34" charset="0"/>
              </a:rPr>
              <a:t>There followed a constructive </a:t>
            </a:r>
            <a:r>
              <a:rPr lang="en-GB" sz="1400" dirty="0" smtClean="0">
                <a:latin typeface="Calibri" panose="020F0502020204030204" pitchFamily="34" charset="0"/>
              </a:rPr>
              <a:t>engagement between </a:t>
            </a:r>
            <a:r>
              <a:rPr lang="en-GB" sz="1400" dirty="0">
                <a:latin typeface="Calibri" panose="020F0502020204030204" pitchFamily="34" charset="0"/>
              </a:rPr>
              <a:t>the OIA and the University including the involvement of the Vice-Chancellor. In this process, the University satisfied the Independent Adjudicator that it had complied with some of the outstanding Recommendations and provided a timetable for compliance with others</a:t>
            </a:r>
            <a:r>
              <a:rPr lang="en-GB" sz="1400" dirty="0" smtClean="0">
                <a:latin typeface="Calibri" panose="020F0502020204030204" pitchFamily="34" charset="0"/>
              </a:rPr>
              <a:t>.</a:t>
            </a:r>
            <a:endParaRPr lang="en-GB" sz="1400" dirty="0">
              <a:latin typeface="Calibri" panose="020F0502020204030204" pitchFamily="34" charset="0"/>
            </a:endParaRPr>
          </a:p>
          <a:p>
            <a:r>
              <a:rPr lang="en-GB" sz="1400" dirty="0">
                <a:latin typeface="Calibri" panose="020F0502020204030204" pitchFamily="34" charset="0"/>
              </a:rPr>
              <a:t>The University also agreed to take further steps to comply with two outstanding Recommendations specific to the individual students</a:t>
            </a:r>
            <a:r>
              <a:rPr lang="en-GB" sz="1400" dirty="0" smtClean="0">
                <a:latin typeface="Calibri" panose="020F0502020204030204" pitchFamily="34" charset="0"/>
              </a:rPr>
              <a:t>.</a:t>
            </a:r>
            <a:endParaRPr lang="en-GB" sz="1400" dirty="0">
              <a:latin typeface="Calibri" panose="020F0502020204030204" pitchFamily="34" charset="0"/>
            </a:endParaRPr>
          </a:p>
          <a:p>
            <a:r>
              <a:rPr lang="en-GB" sz="1400" dirty="0">
                <a:latin typeface="Calibri" panose="020F0502020204030204" pitchFamily="34" charset="0"/>
              </a:rPr>
              <a:t>As a result of this process, lines of communication between the OIA and the University have been significantly improved. The University is working with the OIA towards compliance with </a:t>
            </a:r>
            <a:r>
              <a:rPr lang="en-GB" sz="1400" dirty="0" smtClean="0">
                <a:latin typeface="Calibri" panose="020F0502020204030204" pitchFamily="34" charset="0"/>
              </a:rPr>
              <a:t>the Recommendations</a:t>
            </a:r>
            <a:r>
              <a:rPr lang="en-GB" sz="1400" dirty="0">
                <a:latin typeface="Calibri" panose="020F0502020204030204" pitchFamily="34" charset="0"/>
              </a:rPr>
              <a:t>.</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dirty="0" smtClean="0"/>
              <a:t>					</a:t>
            </a:r>
          </a:p>
        </p:txBody>
      </p:sp>
    </p:spTree>
    <p:extLst>
      <p:ext uri="{BB962C8B-B14F-4D97-AF65-F5344CB8AC3E}">
        <p14:creationId xmlns:p14="http://schemas.microsoft.com/office/powerpoint/2010/main" val="877365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274638"/>
            <a:ext cx="8856984" cy="868362"/>
          </a:xfrm>
        </p:spPr>
        <p:txBody>
          <a:bodyPr/>
          <a:lstStyle/>
          <a:p>
            <a:pPr algn="ctr" eaLnBrk="1" hangingPunct="1"/>
            <a:r>
              <a:rPr lang="en-GB" altLang="en-US" sz="3200" b="1" dirty="0" smtClean="0">
                <a:latin typeface="Calibri" panose="020F0502020204030204" pitchFamily="34" charset="0"/>
              </a:rPr>
              <a:t>GOVERNANCE AND LIFE-EXPERIENCE </a:t>
            </a:r>
          </a:p>
        </p:txBody>
      </p:sp>
      <p:sp>
        <p:nvSpPr>
          <p:cNvPr id="5123" name="Text Placeholder 3"/>
          <p:cNvSpPr>
            <a:spLocks noGrp="1"/>
          </p:cNvSpPr>
          <p:nvPr>
            <p:ph type="body" idx="1"/>
          </p:nvPr>
        </p:nvSpPr>
        <p:spPr>
          <a:xfrm>
            <a:off x="2555776" y="908720"/>
            <a:ext cx="4040188" cy="618083"/>
          </a:xfrm>
        </p:spPr>
        <p:txBody>
          <a:bodyPr/>
          <a:lstStyle/>
          <a:p>
            <a:pPr algn="ctr" eaLnBrk="1" hangingPunct="1"/>
            <a:r>
              <a:rPr lang="en-GB" altLang="en-US" dirty="0" smtClean="0"/>
              <a:t>’</a:t>
            </a:r>
          </a:p>
          <a:p>
            <a:pPr algn="ctr" eaLnBrk="1" hangingPunct="1"/>
            <a:endParaRPr lang="en-GB" altLang="en-US" dirty="0" smtClean="0"/>
          </a:p>
          <a:p>
            <a:pPr algn="ctr" eaLnBrk="1" hangingPunct="1"/>
            <a:endParaRPr lang="en-GB" altLang="en-US" dirty="0" smtClean="0"/>
          </a:p>
          <a:p>
            <a:pPr algn="ctr" eaLnBrk="1" hangingPunct="1"/>
            <a:endParaRPr lang="en-GB" altLang="en-US" dirty="0" smtClean="0"/>
          </a:p>
          <a:p>
            <a:pPr algn="ctr" eaLnBrk="1" hangingPunct="1"/>
            <a:endParaRPr lang="en-GB" altLang="en-US" dirty="0" smtClean="0"/>
          </a:p>
          <a:p>
            <a:pPr algn="ctr" eaLnBrk="1" hangingPunct="1"/>
            <a:r>
              <a:rPr lang="en-GB" altLang="en-US" dirty="0" smtClean="0"/>
              <a:t>History  of an ‘</a:t>
            </a:r>
            <a:r>
              <a:rPr lang="en-GB" altLang="en-US" dirty="0" smtClean="0">
                <a:latin typeface="Calibri" panose="020F0502020204030204" pitchFamily="34" charset="0"/>
              </a:rPr>
              <a:t>Outsider</a:t>
            </a:r>
            <a:r>
              <a:rPr lang="en-GB" altLang="en-US" dirty="0" smtClean="0"/>
              <a:t>’</a:t>
            </a:r>
            <a:endParaRPr lang="en-US" altLang="en-US" dirty="0" smtClean="0"/>
          </a:p>
        </p:txBody>
      </p:sp>
      <p:sp>
        <p:nvSpPr>
          <p:cNvPr id="5124" name="Content Placeholder 4"/>
          <p:cNvSpPr>
            <a:spLocks noGrp="1"/>
          </p:cNvSpPr>
          <p:nvPr>
            <p:ph sz="half" idx="2"/>
          </p:nvPr>
        </p:nvSpPr>
        <p:spPr>
          <a:xfrm>
            <a:off x="323528" y="1772816"/>
            <a:ext cx="4392488" cy="4392488"/>
          </a:xfrm>
        </p:spPr>
        <p:txBody>
          <a:bodyPr/>
          <a:lstStyle/>
          <a:p>
            <a:pPr eaLnBrk="1" hangingPunct="1">
              <a:spcBef>
                <a:spcPts val="1000"/>
              </a:spcBef>
            </a:pPr>
            <a:r>
              <a:rPr lang="en-GB" altLang="en-US" b="1" dirty="0" smtClean="0">
                <a:latin typeface="Calibri" panose="020F0502020204030204" pitchFamily="34" charset="0"/>
              </a:rPr>
              <a:t>Refugee</a:t>
            </a:r>
          </a:p>
          <a:p>
            <a:pPr eaLnBrk="1" hangingPunct="1">
              <a:spcBef>
                <a:spcPts val="1000"/>
              </a:spcBef>
            </a:pPr>
            <a:r>
              <a:rPr lang="en-GB" altLang="en-US" b="1" dirty="0" smtClean="0">
                <a:latin typeface="Calibri" panose="020F0502020204030204" pitchFamily="34" charset="0"/>
              </a:rPr>
              <a:t>Business Background</a:t>
            </a:r>
          </a:p>
          <a:p>
            <a:pPr eaLnBrk="1" hangingPunct="1">
              <a:spcBef>
                <a:spcPts val="1000"/>
              </a:spcBef>
            </a:pPr>
            <a:r>
              <a:rPr lang="en-GB" altLang="en-US" b="1" dirty="0" smtClean="0">
                <a:latin typeface="Calibri" panose="020F0502020204030204" pitchFamily="34" charset="0"/>
              </a:rPr>
              <a:t>Experience of Public Sector Governance </a:t>
            </a:r>
          </a:p>
          <a:p>
            <a:pPr marL="576000" indent="-576000" eaLnBrk="1" hangingPunct="1">
              <a:spcBef>
                <a:spcPts val="600"/>
              </a:spcBef>
              <a:buFontTx/>
              <a:buNone/>
            </a:pPr>
            <a:r>
              <a:rPr lang="en-GB" altLang="en-US" sz="1800" b="1" dirty="0" smtClean="0">
                <a:latin typeface="Calibri" panose="020F0502020204030204" pitchFamily="34" charset="0"/>
              </a:rPr>
              <a:t>	Better Regulation Task Force</a:t>
            </a:r>
          </a:p>
          <a:p>
            <a:pPr marL="576000" indent="-576000" eaLnBrk="1" hangingPunct="1">
              <a:spcBef>
                <a:spcPts val="600"/>
              </a:spcBef>
              <a:buFontTx/>
              <a:buNone/>
            </a:pPr>
            <a:r>
              <a:rPr lang="en-GB" altLang="en-US" sz="1800" b="1" dirty="0" smtClean="0">
                <a:latin typeface="Calibri" panose="020F0502020204030204" pitchFamily="34" charset="0"/>
              </a:rPr>
              <a:t>	Immigration and Nationality Complaints Audit Committee</a:t>
            </a:r>
          </a:p>
          <a:p>
            <a:pPr marL="576000" indent="-576000" eaLnBrk="1" hangingPunct="1">
              <a:spcBef>
                <a:spcPts val="0"/>
              </a:spcBef>
              <a:buFontTx/>
              <a:buNone/>
            </a:pPr>
            <a:r>
              <a:rPr lang="en-GB" altLang="en-US" sz="1800" b="1" dirty="0">
                <a:latin typeface="Calibri" panose="020F0502020204030204" pitchFamily="34" charset="0"/>
              </a:rPr>
              <a:t>	</a:t>
            </a:r>
            <a:r>
              <a:rPr lang="en-GB" altLang="en-US" sz="1800" b="1" dirty="0" smtClean="0">
                <a:latin typeface="Calibri" panose="020F0502020204030204" pitchFamily="34" charset="0"/>
              </a:rPr>
              <a:t>(Home Office)</a:t>
            </a:r>
          </a:p>
          <a:p>
            <a:pPr marL="576000" indent="-576000" eaLnBrk="1" hangingPunct="1">
              <a:spcBef>
                <a:spcPts val="600"/>
              </a:spcBef>
              <a:buFontTx/>
              <a:buNone/>
            </a:pPr>
            <a:r>
              <a:rPr lang="en-GB" altLang="en-US" sz="1800" b="1" dirty="0" smtClean="0">
                <a:latin typeface="Calibri" panose="020F0502020204030204" pitchFamily="34" charset="0"/>
              </a:rPr>
              <a:t>	Epsom and St Helier NHS (hospital) Health Trust</a:t>
            </a:r>
          </a:p>
          <a:p>
            <a:pPr marL="576000" indent="-576000" eaLnBrk="1" hangingPunct="1">
              <a:spcBef>
                <a:spcPts val="600"/>
              </a:spcBef>
              <a:buFontTx/>
              <a:buNone/>
            </a:pPr>
            <a:r>
              <a:rPr lang="en-GB" altLang="en-US" sz="1800" b="1" dirty="0" smtClean="0">
                <a:latin typeface="Calibri" panose="020F0502020204030204" pitchFamily="34" charset="0"/>
              </a:rPr>
              <a:t>	Equalities &amp; Human Rights Commission Audit &amp; Risk Committee</a:t>
            </a:r>
          </a:p>
          <a:p>
            <a:pPr eaLnBrk="1" hangingPunct="1">
              <a:buFontTx/>
              <a:buNone/>
            </a:pPr>
            <a:endParaRPr lang="en-GB" altLang="en-US" sz="1800" b="1" dirty="0" smtClean="0">
              <a:latin typeface="Calibri" panose="020F0502020204030204" pitchFamily="34" charset="0"/>
            </a:endParaRPr>
          </a:p>
          <a:p>
            <a:pPr eaLnBrk="1" hangingPunct="1">
              <a:buFont typeface="Wingdings" pitchFamily="2" charset="2"/>
              <a:buChar char="Ø"/>
            </a:pPr>
            <a:endParaRPr lang="en-GB" altLang="en-US" sz="2800" b="1" dirty="0" smtClean="0">
              <a:latin typeface="Calibri" panose="020F0502020204030204" pitchFamily="34" charset="0"/>
            </a:endParaRPr>
          </a:p>
        </p:txBody>
      </p:sp>
      <p:sp>
        <p:nvSpPr>
          <p:cNvPr id="6150" name="Content Placeholder 9"/>
          <p:cNvSpPr>
            <a:spLocks noGrp="1"/>
          </p:cNvSpPr>
          <p:nvPr>
            <p:ph sz="quarter" idx="4"/>
          </p:nvPr>
        </p:nvSpPr>
        <p:spPr>
          <a:xfrm>
            <a:off x="4994274" y="1700808"/>
            <a:ext cx="4041775" cy="3951288"/>
          </a:xfrm>
        </p:spPr>
        <p:txBody>
          <a:bodyPr/>
          <a:lstStyle/>
          <a:p>
            <a:pPr eaLnBrk="1" hangingPunct="1">
              <a:defRPr/>
            </a:pPr>
            <a:r>
              <a:rPr lang="en-GB" b="1" dirty="0" smtClean="0">
                <a:latin typeface="Calibri" panose="020F0502020204030204" pitchFamily="34" charset="0"/>
              </a:rPr>
              <a:t>Non-Executive University Boards</a:t>
            </a:r>
          </a:p>
          <a:p>
            <a:pPr eaLnBrk="1" hangingPunct="1">
              <a:buFontTx/>
              <a:buNone/>
              <a:defRPr/>
            </a:pPr>
            <a:r>
              <a:rPr lang="en-GB" b="1" dirty="0" smtClean="0">
                <a:latin typeface="Calibri" panose="020F0502020204030204" pitchFamily="34" charset="0"/>
              </a:rPr>
              <a:t>		</a:t>
            </a:r>
            <a:r>
              <a:rPr lang="en-GB" sz="1800" b="1" dirty="0" smtClean="0">
                <a:latin typeface="Calibri" panose="020F0502020204030204" pitchFamily="34" charset="0"/>
              </a:rPr>
              <a:t>Court and Council of 	Imperial 	College, London</a:t>
            </a:r>
          </a:p>
          <a:p>
            <a:pPr eaLnBrk="1" hangingPunct="1">
              <a:buFontTx/>
              <a:buNone/>
              <a:defRPr/>
            </a:pPr>
            <a:r>
              <a:rPr lang="en-GB" sz="1800" b="1" dirty="0" smtClean="0">
                <a:latin typeface="Calibri" panose="020F0502020204030204" pitchFamily="34" charset="0"/>
              </a:rPr>
              <a:t>		St Georges, University of 	London</a:t>
            </a:r>
          </a:p>
          <a:p>
            <a:pPr eaLnBrk="1" hangingPunct="1">
              <a:buFontTx/>
              <a:buNone/>
              <a:defRPr/>
            </a:pPr>
            <a:r>
              <a:rPr lang="en-GB" sz="1800" b="1" dirty="0" smtClean="0">
                <a:latin typeface="Calibri" panose="020F0502020204030204" pitchFamily="34" charset="0"/>
              </a:rPr>
              <a:t>		Middlesex University (visiting 	professor)</a:t>
            </a:r>
          </a:p>
          <a:p>
            <a:pPr eaLnBrk="1" hangingPunct="1">
              <a:defRPr/>
            </a:pPr>
            <a:r>
              <a:rPr lang="en-GB" b="1" dirty="0" smtClean="0">
                <a:latin typeface="Calibri" panose="020F0502020204030204" pitchFamily="34" charset="0"/>
              </a:rPr>
              <a:t>Non-Executive Chair of OIA since 2009.</a:t>
            </a:r>
          </a:p>
          <a:p>
            <a:pPr marL="0" indent="0" eaLnBrk="1" hangingPunct="1">
              <a:buFontTx/>
              <a:buNone/>
              <a:defRPr/>
            </a:pPr>
            <a:endParaRPr lang="en-US" b="1" dirty="0" smtClean="0">
              <a:latin typeface="Calibri" panose="020F0502020204030204" pitchFamily="34" charset="0"/>
            </a:endParaRPr>
          </a:p>
          <a:p>
            <a:pPr eaLnBrk="1" hangingPunct="1">
              <a:buFontTx/>
              <a:buNone/>
              <a:defRPr/>
            </a:pPr>
            <a:endParaRPr lang="en-US" sz="3200" b="1" dirty="0" smtClean="0">
              <a:latin typeface="Calibri" panose="020F0502020204030204" pitchFamily="34" charset="0"/>
            </a:endParaRPr>
          </a:p>
        </p:txBody>
      </p:sp>
      <p:sp>
        <p:nvSpPr>
          <p:cNvPr id="3" name="Slide Number Placeholder 2"/>
          <p:cNvSpPr>
            <a:spLocks noGrp="1"/>
          </p:cNvSpPr>
          <p:nvPr>
            <p:ph type="sldNum" sz="quarter" idx="10"/>
          </p:nvPr>
        </p:nvSpPr>
        <p:spPr/>
        <p:txBody>
          <a:bodyPr/>
          <a:lstStyle/>
          <a:p>
            <a:pPr>
              <a:defRPr/>
            </a:pPr>
            <a:fld id="{14842F93-A360-4827-BB2A-DE3FA4844264}" type="slidenum">
              <a:rPr lang="en-GB"/>
              <a:pPr>
                <a:defRPr/>
              </a:pPr>
              <a:t>1</a:t>
            </a:fld>
            <a:endParaRPr lang="en-GB" dirty="0"/>
          </a:p>
        </p:txBody>
      </p:sp>
      <p:sp>
        <p:nvSpPr>
          <p:cNvPr id="5128" name="Rectangle 10"/>
          <p:cNvSpPr>
            <a:spLocks noChangeArrowheads="1"/>
          </p:cNvSpPr>
          <p:nvPr/>
        </p:nvSpPr>
        <p:spPr bwMode="auto">
          <a:xfrm>
            <a:off x="6143625" y="4714875"/>
            <a:ext cx="174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Arial" pitchFamily="34" charset="0"/>
                <a:ea typeface="ヒラギノ角ゴ Pro W3"/>
                <a:cs typeface="ヒラギノ角ゴ Pro W3"/>
              </a:defRPr>
            </a:lvl1pPr>
            <a:lvl2pPr marL="742950" indent="-285750" eaLnBrk="0" hangingPunct="0">
              <a:defRPr sz="1200">
                <a:solidFill>
                  <a:schemeClr val="bg1"/>
                </a:solidFill>
                <a:latin typeface="Arial" pitchFamily="34" charset="0"/>
                <a:ea typeface="ヒラギノ角ゴ Pro W3"/>
                <a:cs typeface="ヒラギノ角ゴ Pro W3"/>
              </a:defRPr>
            </a:lvl2pPr>
            <a:lvl3pPr marL="1143000" indent="-228600" eaLnBrk="0" hangingPunct="0">
              <a:defRPr sz="1200">
                <a:solidFill>
                  <a:schemeClr val="bg1"/>
                </a:solidFill>
                <a:latin typeface="Arial" pitchFamily="34" charset="0"/>
                <a:ea typeface="ヒラギノ角ゴ Pro W3"/>
                <a:cs typeface="ヒラギノ角ゴ Pro W3"/>
              </a:defRPr>
            </a:lvl3pPr>
            <a:lvl4pPr marL="1600200" indent="-228600" eaLnBrk="0" hangingPunct="0">
              <a:defRPr sz="1200">
                <a:solidFill>
                  <a:schemeClr val="bg1"/>
                </a:solidFill>
                <a:latin typeface="Arial" pitchFamily="34" charset="0"/>
                <a:ea typeface="ヒラギノ角ゴ Pro W3"/>
                <a:cs typeface="ヒラギノ角ゴ Pro W3"/>
              </a:defRPr>
            </a:lvl4pPr>
            <a:lvl5pPr marL="2057400" indent="-228600" eaLnBrk="0" hangingPunct="0">
              <a:defRPr sz="12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2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2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2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2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a:t>History of an ‘Outsider’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285750" y="0"/>
            <a:ext cx="8606730" cy="1341438"/>
          </a:xfrm>
        </p:spPr>
        <p:txBody>
          <a:bodyPr/>
          <a:lstStyle/>
          <a:p>
            <a:pPr algn="ctr" eaLnBrk="1" hangingPunct="1"/>
            <a:r>
              <a:rPr lang="en-GB" altLang="en-US" sz="3200" b="1" dirty="0" smtClean="0">
                <a:latin typeface="Calibri" panose="020F0502020204030204" pitchFamily="34" charset="0"/>
              </a:rPr>
              <a:t>GENERIC PRINCIPLES OF GOVERNANCE </a:t>
            </a:r>
            <a:endParaRPr lang="en-US" altLang="en-US" sz="3200" b="1" dirty="0" smtClean="0">
              <a:latin typeface="Calibri" panose="020F0502020204030204" pitchFamily="34" charset="0"/>
            </a:endParaRPr>
          </a:p>
        </p:txBody>
      </p:sp>
      <p:sp>
        <p:nvSpPr>
          <p:cNvPr id="6147" name="Content Placeholder 4"/>
          <p:cNvSpPr>
            <a:spLocks noGrp="1"/>
          </p:cNvSpPr>
          <p:nvPr>
            <p:ph sz="half" idx="1"/>
          </p:nvPr>
        </p:nvSpPr>
        <p:spPr>
          <a:xfrm>
            <a:off x="539552" y="1340768"/>
            <a:ext cx="7992888" cy="4537075"/>
          </a:xfrm>
        </p:spPr>
        <p:txBody>
          <a:bodyPr/>
          <a:lstStyle/>
          <a:p>
            <a:pPr eaLnBrk="1" hangingPunct="1"/>
            <a:r>
              <a:rPr lang="en-GB" altLang="en-US" b="1" dirty="0" smtClean="0">
                <a:latin typeface="Calibri" panose="020F0502020204030204" pitchFamily="34" charset="0"/>
              </a:rPr>
              <a:t>Independence</a:t>
            </a:r>
          </a:p>
          <a:p>
            <a:pPr eaLnBrk="1" hangingPunct="1"/>
            <a:r>
              <a:rPr lang="en-GB" altLang="en-US" b="1" dirty="0" smtClean="0">
                <a:latin typeface="Calibri" panose="020F0502020204030204" pitchFamily="34" charset="0"/>
              </a:rPr>
              <a:t>Openness and Transparency</a:t>
            </a:r>
          </a:p>
          <a:p>
            <a:pPr eaLnBrk="1" hangingPunct="1"/>
            <a:r>
              <a:rPr lang="en-GB" altLang="en-US" b="1" dirty="0" smtClean="0">
                <a:latin typeface="Calibri" panose="020F0502020204030204" pitchFamily="34" charset="0"/>
              </a:rPr>
              <a:t>Accountability</a:t>
            </a:r>
          </a:p>
          <a:p>
            <a:pPr eaLnBrk="1" hangingPunct="1"/>
            <a:r>
              <a:rPr lang="en-GB" altLang="en-US" b="1" dirty="0" smtClean="0">
                <a:latin typeface="Calibri" panose="020F0502020204030204" pitchFamily="34" charset="0"/>
              </a:rPr>
              <a:t>Integrity</a:t>
            </a:r>
          </a:p>
          <a:p>
            <a:pPr eaLnBrk="1" hangingPunct="1"/>
            <a:r>
              <a:rPr lang="en-GB" altLang="en-US" b="1" dirty="0" smtClean="0">
                <a:latin typeface="Calibri" panose="020F0502020204030204" pitchFamily="34" charset="0"/>
              </a:rPr>
              <a:t>Clarity of Purpose</a:t>
            </a:r>
          </a:p>
          <a:p>
            <a:pPr eaLnBrk="1" hangingPunct="1"/>
            <a:r>
              <a:rPr lang="en-GB" altLang="en-US" b="1" dirty="0" smtClean="0">
                <a:latin typeface="Calibri" panose="020F0502020204030204" pitchFamily="34" charset="0"/>
              </a:rPr>
              <a:t>Effectiveness</a:t>
            </a:r>
          </a:p>
          <a:p>
            <a:pPr eaLnBrk="1" hangingPunct="1">
              <a:buFontTx/>
              <a:buNone/>
            </a:pPr>
            <a:r>
              <a:rPr lang="en-GB" altLang="en-US" dirty="0" smtClean="0"/>
              <a:t>          </a:t>
            </a:r>
            <a:endParaRPr lang="en-GB" altLang="en-US" sz="800" b="1" dirty="0" smtClean="0"/>
          </a:p>
          <a:p>
            <a:pPr eaLnBrk="1" hangingPunct="1">
              <a:buFontTx/>
              <a:buNone/>
            </a:pPr>
            <a:endParaRPr lang="en-GB" altLang="en-US" sz="800" b="1" dirty="0" smtClean="0"/>
          </a:p>
          <a:p>
            <a:pPr algn="r" eaLnBrk="1" hangingPunct="1">
              <a:buFontTx/>
              <a:buNone/>
            </a:pPr>
            <a:r>
              <a:rPr lang="en-GB" altLang="en-US" sz="800" b="1" dirty="0" smtClean="0"/>
              <a:t>	</a:t>
            </a:r>
            <a:r>
              <a:rPr lang="en-GB" altLang="en-US" sz="1400" b="1" dirty="0" smtClean="0">
                <a:latin typeface="Calibri" panose="020F0502020204030204" pitchFamily="34" charset="0"/>
              </a:rPr>
              <a:t>Guide to principles of good governance</a:t>
            </a:r>
            <a:r>
              <a:rPr lang="en-GB" altLang="en-US" sz="1400" dirty="0" smtClean="0">
                <a:latin typeface="Calibri" panose="020F0502020204030204" pitchFamily="34" charset="0"/>
              </a:rPr>
              <a:t>,  British and Irish Ombudsman Association, 2009</a:t>
            </a:r>
            <a:endParaRPr lang="en-US" altLang="en-US" sz="1400" dirty="0" smtClean="0">
              <a:latin typeface="Calibri" panose="020F0502020204030204" pitchFamily="34" charset="0"/>
            </a:endParaRPr>
          </a:p>
          <a:p>
            <a:pPr eaLnBrk="1" hangingPunct="1">
              <a:buFontTx/>
              <a:buNone/>
            </a:pPr>
            <a:r>
              <a:rPr lang="en-GB" altLang="en-US" dirty="0" smtClean="0"/>
              <a:t>     </a:t>
            </a:r>
            <a:endParaRPr lang="en-US" altLang="en-US" dirty="0" smtClean="0"/>
          </a:p>
        </p:txBody>
      </p:sp>
      <p:sp>
        <p:nvSpPr>
          <p:cNvPr id="6148" name="Content Placeholder 5"/>
          <p:cNvSpPr>
            <a:spLocks noGrp="1"/>
          </p:cNvSpPr>
          <p:nvPr>
            <p:ph sz="half" idx="2"/>
          </p:nvPr>
        </p:nvSpPr>
        <p:spPr/>
        <p:txBody>
          <a:bodyPr/>
          <a:lstStyle/>
          <a:p>
            <a:pPr eaLnBrk="1" hangingPunct="1"/>
            <a:endParaRPr lang="en-GB" altLang="en-US" dirty="0" smtClean="0"/>
          </a:p>
          <a:p>
            <a:pPr eaLnBrk="1" hangingPunct="1"/>
            <a:endParaRPr lang="en-GB" altLang="en-US" dirty="0" smtClean="0"/>
          </a:p>
          <a:p>
            <a:pPr eaLnBrk="1" hangingPunct="1">
              <a:buFontTx/>
              <a:buNone/>
            </a:pPr>
            <a:endParaRPr lang="en-GB" altLang="en-US" dirty="0" smtClean="0"/>
          </a:p>
          <a:p>
            <a:pPr eaLnBrk="1" hangingPunct="1"/>
            <a:endParaRPr lang="en-GB" altLang="en-US" sz="1800" dirty="0" smtClean="0"/>
          </a:p>
          <a:p>
            <a:pPr eaLnBrk="1" hangingPunct="1"/>
            <a:endParaRPr lang="en-GB" altLang="en-US" sz="1800" b="1" dirty="0" smtClean="0"/>
          </a:p>
          <a:p>
            <a:pPr eaLnBrk="1" hangingPunct="1"/>
            <a:endParaRPr lang="en-GB" altLang="en-US" sz="1800" b="1" dirty="0" smtClean="0"/>
          </a:p>
          <a:p>
            <a:pPr eaLnBrk="1" hangingPunct="1"/>
            <a:endParaRPr lang="en-GB" altLang="en-US" sz="1800" b="1" dirty="0" smtClean="0"/>
          </a:p>
          <a:p>
            <a:pPr eaLnBrk="1" hangingPunct="1"/>
            <a:endParaRPr lang="en-GB" altLang="en-US" sz="1800" b="1" dirty="0" smtClean="0"/>
          </a:p>
          <a:p>
            <a:pPr eaLnBrk="1" hangingPunct="1"/>
            <a:endParaRPr lang="en-GB" altLang="en-US" sz="1800" b="1" dirty="0" smtClean="0"/>
          </a:p>
        </p:txBody>
      </p:sp>
      <p:sp>
        <p:nvSpPr>
          <p:cNvPr id="3" name="Slide Number Placeholder 2"/>
          <p:cNvSpPr>
            <a:spLocks noGrp="1"/>
          </p:cNvSpPr>
          <p:nvPr>
            <p:ph type="sldNum" sz="quarter" idx="10"/>
          </p:nvPr>
        </p:nvSpPr>
        <p:spPr/>
        <p:txBody>
          <a:bodyPr/>
          <a:lstStyle/>
          <a:p>
            <a:pPr>
              <a:defRPr/>
            </a:pPr>
            <a:fld id="{ECE6998A-9D3C-4B8E-A2B5-62BDDDAB6001}" type="slidenum">
              <a:rPr lang="en-GB"/>
              <a:pPr>
                <a:defRPr/>
              </a:pPr>
              <a:t>2</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85750" y="214313"/>
            <a:ext cx="8606730" cy="857250"/>
          </a:xfrm>
        </p:spPr>
        <p:txBody>
          <a:bodyPr/>
          <a:lstStyle/>
          <a:p>
            <a:pPr algn="ctr" eaLnBrk="1" hangingPunct="1"/>
            <a:r>
              <a:rPr lang="en-GB" altLang="en-US" sz="2800" b="1" dirty="0" smtClean="0">
                <a:latin typeface="Calibri" panose="020F0502020204030204" pitchFamily="34" charset="0"/>
              </a:rPr>
              <a:t>GOVERNANCE THAT EMPOWERS</a:t>
            </a:r>
            <a:endParaRPr lang="en-US" altLang="en-US" sz="2800" b="1" dirty="0" smtClean="0">
              <a:latin typeface="Calibri" panose="020F0502020204030204" pitchFamily="34" charset="0"/>
            </a:endParaRPr>
          </a:p>
        </p:txBody>
      </p:sp>
      <p:sp>
        <p:nvSpPr>
          <p:cNvPr id="7171" name="Content Placeholder 2"/>
          <p:cNvSpPr>
            <a:spLocks noGrp="1"/>
          </p:cNvSpPr>
          <p:nvPr>
            <p:ph sz="half" idx="1"/>
          </p:nvPr>
        </p:nvSpPr>
        <p:spPr>
          <a:xfrm>
            <a:off x="395536" y="1196752"/>
            <a:ext cx="8496944" cy="4537075"/>
          </a:xfrm>
        </p:spPr>
        <p:txBody>
          <a:bodyPr/>
          <a:lstStyle/>
          <a:p>
            <a:pPr eaLnBrk="1" hangingPunct="1">
              <a:buFontTx/>
              <a:buNone/>
            </a:pPr>
            <a:r>
              <a:rPr lang="en-GB" altLang="en-US" dirty="0" smtClean="0"/>
              <a:t>	</a:t>
            </a:r>
            <a:r>
              <a:rPr lang="en-GB" altLang="en-US" sz="2400" b="1" dirty="0" smtClean="0">
                <a:latin typeface="Calibri" panose="020F0502020204030204" pitchFamily="34" charset="0"/>
              </a:rPr>
              <a:t>Governance that empowers:</a:t>
            </a:r>
          </a:p>
          <a:p>
            <a:pPr eaLnBrk="1" hangingPunct="1">
              <a:spcBef>
                <a:spcPts val="1200"/>
              </a:spcBef>
            </a:pPr>
            <a:r>
              <a:rPr lang="en-GB" altLang="en-US" sz="2400" b="1" dirty="0" smtClean="0">
                <a:latin typeface="Calibri" panose="020F0502020204030204" pitchFamily="34" charset="0"/>
              </a:rPr>
              <a:t>Focus on organisation’s purpose and outcomes</a:t>
            </a:r>
          </a:p>
          <a:p>
            <a:pPr eaLnBrk="1" hangingPunct="1">
              <a:spcBef>
                <a:spcPts val="1200"/>
              </a:spcBef>
            </a:pPr>
            <a:r>
              <a:rPr lang="en-GB" altLang="en-US" sz="2400" b="1" dirty="0" smtClean="0">
                <a:latin typeface="Calibri" panose="020F0502020204030204" pitchFamily="34" charset="0"/>
              </a:rPr>
              <a:t>Performing effectively in clearly defined functions and roles</a:t>
            </a:r>
          </a:p>
          <a:p>
            <a:pPr eaLnBrk="1" hangingPunct="1">
              <a:spcBef>
                <a:spcPts val="1200"/>
              </a:spcBef>
            </a:pPr>
            <a:r>
              <a:rPr lang="en-GB" altLang="en-US" sz="2400" b="1" dirty="0" smtClean="0">
                <a:latin typeface="Calibri" panose="020F0502020204030204" pitchFamily="34" charset="0"/>
              </a:rPr>
              <a:t>Promoting and demonstrating values for the whole organisation</a:t>
            </a:r>
          </a:p>
          <a:p>
            <a:pPr eaLnBrk="1" hangingPunct="1">
              <a:spcBef>
                <a:spcPts val="1200"/>
              </a:spcBef>
            </a:pPr>
            <a:r>
              <a:rPr lang="en-GB" altLang="en-US" sz="2400" b="1" dirty="0" smtClean="0">
                <a:latin typeface="Calibri" panose="020F0502020204030204" pitchFamily="34" charset="0"/>
              </a:rPr>
              <a:t>Taking informed, transparent decisions and managing risk</a:t>
            </a:r>
          </a:p>
          <a:p>
            <a:pPr eaLnBrk="1" hangingPunct="1">
              <a:spcBef>
                <a:spcPts val="1200"/>
              </a:spcBef>
            </a:pPr>
            <a:r>
              <a:rPr lang="en-GB" altLang="en-US" sz="2400" b="1" dirty="0" smtClean="0">
                <a:latin typeface="Calibri" panose="020F0502020204030204" pitchFamily="34" charset="0"/>
              </a:rPr>
              <a:t>Developing the capacity of the  governing body to be effective</a:t>
            </a:r>
          </a:p>
          <a:p>
            <a:pPr eaLnBrk="1" hangingPunct="1">
              <a:spcBef>
                <a:spcPts val="1200"/>
              </a:spcBef>
            </a:pPr>
            <a:r>
              <a:rPr lang="en-GB" altLang="en-US" sz="2400" b="1" dirty="0" smtClean="0">
                <a:latin typeface="Calibri" panose="020F0502020204030204" pitchFamily="34" charset="0"/>
              </a:rPr>
              <a:t>Engaging stakeholders and making accountability real</a:t>
            </a:r>
          </a:p>
          <a:p>
            <a:pPr algn="r" eaLnBrk="1" hangingPunct="1">
              <a:buFontTx/>
              <a:buNone/>
            </a:pPr>
            <a:endParaRPr lang="en-GB" altLang="en-US" sz="1200" b="1" dirty="0" smtClean="0">
              <a:latin typeface="Calibri" panose="020F0502020204030204" pitchFamily="34" charset="0"/>
            </a:endParaRPr>
          </a:p>
          <a:p>
            <a:pPr algn="r" eaLnBrk="1" hangingPunct="1">
              <a:buFontTx/>
              <a:buNone/>
            </a:pPr>
            <a:endParaRPr lang="en-GB" altLang="en-US" sz="1200" b="1" dirty="0" smtClean="0">
              <a:latin typeface="Calibri" panose="020F0502020204030204" pitchFamily="34" charset="0"/>
            </a:endParaRPr>
          </a:p>
          <a:p>
            <a:pPr algn="r" eaLnBrk="1" hangingPunct="1">
              <a:buFontTx/>
              <a:buNone/>
            </a:pPr>
            <a:r>
              <a:rPr lang="en-GB" altLang="en-US" sz="1200" b="1" dirty="0" smtClean="0">
                <a:latin typeface="Calibri" panose="020F0502020204030204" pitchFamily="34" charset="0"/>
              </a:rPr>
              <a:t>The Independent Commission on Good Governance in Public Services, The Good Governance Standard for Public Services, 2004</a:t>
            </a:r>
            <a:r>
              <a:rPr lang="en-GB" altLang="en-US" sz="1100" b="1" dirty="0" smtClean="0">
                <a:latin typeface="Calibri" panose="020F0502020204030204" pitchFamily="34" charset="0"/>
              </a:rPr>
              <a:t>.</a:t>
            </a:r>
            <a:endParaRPr lang="en-US" altLang="en-US" sz="1100" b="1" dirty="0" smtClean="0">
              <a:latin typeface="Calibri" panose="020F0502020204030204" pitchFamily="34" charset="0"/>
            </a:endParaRPr>
          </a:p>
          <a:p>
            <a:pPr eaLnBrk="1" hangingPunct="1">
              <a:buFontTx/>
              <a:buNone/>
            </a:pPr>
            <a:r>
              <a:rPr lang="en-GB" altLang="en-US" sz="1800" dirty="0" smtClean="0"/>
              <a:t> </a:t>
            </a:r>
            <a:endParaRPr lang="en-US" altLang="en-US" sz="1800" dirty="0" smtClean="0"/>
          </a:p>
        </p:txBody>
      </p:sp>
      <p:sp>
        <p:nvSpPr>
          <p:cNvPr id="7172" name="Content Placeholder 3"/>
          <p:cNvSpPr>
            <a:spLocks noGrp="1"/>
          </p:cNvSpPr>
          <p:nvPr>
            <p:ph sz="half" idx="2"/>
          </p:nvPr>
        </p:nvSpPr>
        <p:spPr>
          <a:xfrm>
            <a:off x="4572000" y="1412875"/>
            <a:ext cx="3960813" cy="4516438"/>
          </a:xfrm>
        </p:spPr>
        <p:txBody>
          <a:bodyPr/>
          <a:lstStyle/>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sz="1200" dirty="0" smtClean="0"/>
          </a:p>
          <a:p>
            <a:pPr eaLnBrk="1" hangingPunct="1"/>
            <a:endParaRPr lang="en-GB" altLang="en-US" sz="1200" dirty="0" smtClean="0"/>
          </a:p>
          <a:p>
            <a:pPr eaLnBrk="1" hangingPunct="1"/>
            <a:endParaRPr lang="en-GB" altLang="en-US" sz="1200" dirty="0" smtClean="0"/>
          </a:p>
          <a:p>
            <a:pPr eaLnBrk="1" hangingPunct="1"/>
            <a:endParaRPr lang="en-GB" altLang="en-US" sz="1200" dirty="0" smtClean="0"/>
          </a:p>
          <a:p>
            <a:pPr eaLnBrk="1" hangingPunct="1"/>
            <a:endParaRPr lang="en-GB" altLang="en-US" sz="1200" dirty="0" smtClean="0"/>
          </a:p>
          <a:p>
            <a:pPr eaLnBrk="1" hangingPunct="1"/>
            <a:endParaRPr lang="en-GB" altLang="en-US" sz="1200" dirty="0" smtClean="0"/>
          </a:p>
          <a:p>
            <a:pPr eaLnBrk="1" hangingPunct="1"/>
            <a:endParaRPr lang="en-GB" altLang="en-US" sz="1200" dirty="0" smtClean="0"/>
          </a:p>
        </p:txBody>
      </p:sp>
      <p:sp>
        <p:nvSpPr>
          <p:cNvPr id="5" name="Slide Number Placeholder 4"/>
          <p:cNvSpPr>
            <a:spLocks noGrp="1"/>
          </p:cNvSpPr>
          <p:nvPr>
            <p:ph type="sldNum" sz="quarter" idx="10"/>
          </p:nvPr>
        </p:nvSpPr>
        <p:spPr/>
        <p:txBody>
          <a:bodyPr/>
          <a:lstStyle/>
          <a:p>
            <a:pPr>
              <a:defRPr/>
            </a:pPr>
            <a:fld id="{3A972203-9416-45A0-82EF-0FCF0ED35F72}" type="slidenum">
              <a:rPr lang="en-GB" smtClean="0"/>
              <a:pPr>
                <a:defRPr/>
              </a:pPr>
              <a:t>3</a:t>
            </a:fld>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528" y="116632"/>
            <a:ext cx="8568952" cy="792088"/>
          </a:xfrm>
        </p:spPr>
        <p:txBody>
          <a:bodyPr/>
          <a:lstStyle/>
          <a:p>
            <a:pPr algn="ctr" eaLnBrk="1" hangingPunct="1"/>
            <a:r>
              <a:rPr lang="en-GB" altLang="en-US" sz="3200" b="1" dirty="0" smtClean="0">
                <a:latin typeface="Calibri" panose="020F0502020204030204" pitchFamily="34" charset="0"/>
              </a:rPr>
              <a:t>KEY FEATURES OF OIA GOVERNANCE</a:t>
            </a:r>
            <a:endParaRPr lang="en-US" altLang="en-US" sz="3200" b="1" dirty="0" smtClean="0">
              <a:latin typeface="Calibri" panose="020F0502020204030204" pitchFamily="34" charset="0"/>
            </a:endParaRPr>
          </a:p>
        </p:txBody>
      </p:sp>
      <p:sp>
        <p:nvSpPr>
          <p:cNvPr id="8195" name="Content Placeholder 3"/>
          <p:cNvSpPr>
            <a:spLocks noGrp="1"/>
          </p:cNvSpPr>
          <p:nvPr>
            <p:ph sz="half" idx="1"/>
          </p:nvPr>
        </p:nvSpPr>
        <p:spPr>
          <a:xfrm>
            <a:off x="467544" y="836712"/>
            <a:ext cx="4176464" cy="4537075"/>
          </a:xfrm>
        </p:spPr>
        <p:txBody>
          <a:bodyPr/>
          <a:lstStyle/>
          <a:p>
            <a:pPr eaLnBrk="1" hangingPunct="1">
              <a:lnSpc>
                <a:spcPct val="110000"/>
              </a:lnSpc>
            </a:pPr>
            <a:r>
              <a:rPr lang="en-GB" altLang="en-US" sz="1800" b="1" dirty="0" smtClean="0">
                <a:latin typeface="Calibri" panose="020F0502020204030204" pitchFamily="34" charset="0"/>
              </a:rPr>
              <a:t>OIA Scheme is hybrid (public/private), overseeing Scheme created under national legislation, and operating under the 7 Principles of Public Life. (Selflessness, Integrity, Objectivity, Accountability, Openness, Honesty and Leadership)</a:t>
            </a:r>
          </a:p>
          <a:p>
            <a:pPr eaLnBrk="1" hangingPunct="1">
              <a:lnSpc>
                <a:spcPct val="110000"/>
              </a:lnSpc>
            </a:pPr>
            <a:r>
              <a:rPr lang="en-GB" altLang="en-US" sz="1800" b="1" dirty="0" smtClean="0">
                <a:latin typeface="Calibri" panose="020F0502020204030204" pitchFamily="34" charset="0"/>
              </a:rPr>
              <a:t>Non-Executive Board has 9 Independent members including the Chair, and 6 members nominated by sector stakeholders. An additional independent student representative was appointed in 2011.</a:t>
            </a:r>
          </a:p>
          <a:p>
            <a:pPr eaLnBrk="1" hangingPunct="1">
              <a:lnSpc>
                <a:spcPct val="110000"/>
              </a:lnSpc>
            </a:pPr>
            <a:r>
              <a:rPr lang="en-GB" altLang="en-US" sz="1800" b="1" dirty="0" smtClean="0">
                <a:latin typeface="Calibri" panose="020F0502020204030204" pitchFamily="34" charset="0"/>
              </a:rPr>
              <a:t>Board appoints Independent Adjudicator and Chief Executive and approves the Accounts</a:t>
            </a:r>
            <a:r>
              <a:rPr lang="en-GB" altLang="en-US" sz="2000" b="1" dirty="0" smtClean="0">
                <a:latin typeface="Calibri" panose="020F0502020204030204" pitchFamily="34" charset="0"/>
              </a:rPr>
              <a:t>. </a:t>
            </a:r>
          </a:p>
          <a:p>
            <a:pPr eaLnBrk="1" hangingPunct="1">
              <a:buFontTx/>
              <a:buNone/>
            </a:pPr>
            <a:endParaRPr lang="en-GB" altLang="en-US" sz="2000" dirty="0" smtClean="0"/>
          </a:p>
          <a:p>
            <a:pPr eaLnBrk="1" hangingPunct="1"/>
            <a:endParaRPr lang="en-GB" altLang="en-US" sz="2000" dirty="0" smtClean="0"/>
          </a:p>
          <a:p>
            <a:pPr eaLnBrk="1" hangingPunct="1"/>
            <a:endParaRPr lang="en-US" altLang="en-US" sz="2000" dirty="0" smtClean="0"/>
          </a:p>
        </p:txBody>
      </p:sp>
      <p:sp>
        <p:nvSpPr>
          <p:cNvPr id="8196" name="Content Placeholder 5"/>
          <p:cNvSpPr>
            <a:spLocks noGrp="1"/>
          </p:cNvSpPr>
          <p:nvPr>
            <p:ph sz="half" idx="2"/>
          </p:nvPr>
        </p:nvSpPr>
        <p:spPr>
          <a:xfrm>
            <a:off x="4788024" y="836141"/>
            <a:ext cx="4032448" cy="4537075"/>
          </a:xfrm>
        </p:spPr>
        <p:txBody>
          <a:bodyPr/>
          <a:lstStyle/>
          <a:p>
            <a:pPr eaLnBrk="1" hangingPunct="1">
              <a:lnSpc>
                <a:spcPct val="105000"/>
              </a:lnSpc>
              <a:spcBef>
                <a:spcPts val="800"/>
              </a:spcBef>
            </a:pPr>
            <a:r>
              <a:rPr lang="en-GB" altLang="en-US" sz="1800" b="1" dirty="0" smtClean="0">
                <a:latin typeface="Calibri" panose="020F0502020204030204" pitchFamily="34" charset="0"/>
              </a:rPr>
              <a:t>Board has oversight of policy and business process </a:t>
            </a:r>
            <a:r>
              <a:rPr lang="en-GB" altLang="en-US" sz="1800" b="1" u="sng" dirty="0" smtClean="0">
                <a:latin typeface="Calibri" panose="020F0502020204030204" pitchFamily="34" charset="0"/>
              </a:rPr>
              <a:t>but </a:t>
            </a:r>
          </a:p>
          <a:p>
            <a:pPr eaLnBrk="1" hangingPunct="1">
              <a:lnSpc>
                <a:spcPct val="105000"/>
              </a:lnSpc>
              <a:spcBef>
                <a:spcPts val="800"/>
              </a:spcBef>
            </a:pPr>
            <a:r>
              <a:rPr lang="en-GB" altLang="en-US" sz="1800" b="1" dirty="0" smtClean="0">
                <a:latin typeface="Calibri" panose="020F0502020204030204" pitchFamily="34" charset="0"/>
              </a:rPr>
              <a:t>Has duty to uphold independence of complaints Scheme</a:t>
            </a:r>
          </a:p>
          <a:p>
            <a:pPr eaLnBrk="1" hangingPunct="1">
              <a:lnSpc>
                <a:spcPct val="105000"/>
              </a:lnSpc>
              <a:spcBef>
                <a:spcPts val="800"/>
              </a:spcBef>
            </a:pPr>
            <a:r>
              <a:rPr lang="en-GB" altLang="en-US" sz="1800" b="1" u="sng" dirty="0" smtClean="0">
                <a:latin typeface="Calibri" panose="020F0502020204030204" pitchFamily="34" charset="0"/>
              </a:rPr>
              <a:t>and</a:t>
            </a:r>
            <a:r>
              <a:rPr lang="en-GB" altLang="en-US" sz="1800" b="1" dirty="0" smtClean="0">
                <a:latin typeface="Calibri" panose="020F0502020204030204" pitchFamily="34" charset="0"/>
              </a:rPr>
              <a:t> of Independent Adjudicator whose operational decisions must not be interfered with </a:t>
            </a:r>
          </a:p>
          <a:p>
            <a:pPr eaLnBrk="1" hangingPunct="1">
              <a:lnSpc>
                <a:spcPct val="105000"/>
              </a:lnSpc>
              <a:spcBef>
                <a:spcPts val="800"/>
              </a:spcBef>
            </a:pPr>
            <a:r>
              <a:rPr lang="en-GB" altLang="en-US" sz="1800" b="1" dirty="0" smtClean="0">
                <a:latin typeface="Calibri" panose="020F0502020204030204" pitchFamily="34" charset="0"/>
              </a:rPr>
              <a:t>Leaves Executive actions to Independent Adjudicator but requires him to be accountable for them.  </a:t>
            </a:r>
          </a:p>
          <a:p>
            <a:pPr eaLnBrk="1" hangingPunct="1">
              <a:lnSpc>
                <a:spcPct val="105000"/>
              </a:lnSpc>
              <a:spcBef>
                <a:spcPts val="800"/>
              </a:spcBef>
            </a:pPr>
            <a:r>
              <a:rPr lang="en-GB" altLang="en-US" sz="1800" b="1" dirty="0" smtClean="0">
                <a:latin typeface="Calibri" panose="020F0502020204030204" pitchFamily="34" charset="0"/>
              </a:rPr>
              <a:t>Quarterly Board Meetings and sub-committees of the Board dealing with finance, audit, remuneration policy and appointments.</a:t>
            </a:r>
          </a:p>
          <a:p>
            <a:pPr eaLnBrk="1" hangingPunct="1">
              <a:lnSpc>
                <a:spcPct val="105000"/>
              </a:lnSpc>
              <a:spcBef>
                <a:spcPts val="800"/>
              </a:spcBef>
            </a:pPr>
            <a:r>
              <a:rPr lang="en-GB" altLang="en-US" sz="1800" b="1" dirty="0" smtClean="0">
                <a:latin typeface="Calibri" panose="020F0502020204030204" pitchFamily="34" charset="0"/>
              </a:rPr>
              <a:t>Monthly meetings between Chair and Independent Adjudicator</a:t>
            </a:r>
          </a:p>
        </p:txBody>
      </p:sp>
      <p:sp>
        <p:nvSpPr>
          <p:cNvPr id="7" name="Slide Number Placeholder 6"/>
          <p:cNvSpPr>
            <a:spLocks noGrp="1"/>
          </p:cNvSpPr>
          <p:nvPr>
            <p:ph type="sldNum" sz="quarter" idx="10"/>
          </p:nvPr>
        </p:nvSpPr>
        <p:spPr/>
        <p:txBody>
          <a:bodyPr/>
          <a:lstStyle/>
          <a:p>
            <a:pPr>
              <a:defRPr/>
            </a:pPr>
            <a:fld id="{8C54F77F-543B-4F16-8F66-D422491E77EB}" type="slidenum">
              <a:rPr lang="en-GB" smtClean="0"/>
              <a:pPr>
                <a:defRPr/>
              </a:pPr>
              <a:t>4</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1188" y="214313"/>
            <a:ext cx="7993260" cy="785812"/>
          </a:xfrm>
        </p:spPr>
        <p:txBody>
          <a:bodyPr/>
          <a:lstStyle/>
          <a:p>
            <a:pPr algn="ctr"/>
            <a:r>
              <a:rPr lang="en-GB" altLang="en-US" sz="3200" b="1" dirty="0" smtClean="0">
                <a:latin typeface="Calibri" panose="020F0502020204030204" pitchFamily="34" charset="0"/>
              </a:rPr>
              <a:t>GOVERNANCE THAT EMPOWERS</a:t>
            </a:r>
            <a:endParaRPr lang="en-US" altLang="en-US" sz="3200" b="1" dirty="0" smtClean="0">
              <a:latin typeface="Calibri" panose="020F0502020204030204" pitchFamily="34" charset="0"/>
            </a:endParaRPr>
          </a:p>
        </p:txBody>
      </p:sp>
      <p:sp>
        <p:nvSpPr>
          <p:cNvPr id="9219" name="Content Placeholder 5"/>
          <p:cNvSpPr>
            <a:spLocks noGrp="1"/>
          </p:cNvSpPr>
          <p:nvPr>
            <p:ph idx="1"/>
          </p:nvPr>
        </p:nvSpPr>
        <p:spPr>
          <a:xfrm>
            <a:off x="539552" y="1124744"/>
            <a:ext cx="8137276" cy="4537075"/>
          </a:xfrm>
        </p:spPr>
        <p:txBody>
          <a:bodyPr/>
          <a:lstStyle/>
          <a:p>
            <a:pPr>
              <a:buFontTx/>
              <a:buNone/>
            </a:pPr>
            <a:r>
              <a:rPr lang="en-GB" altLang="en-US" dirty="0" smtClean="0"/>
              <a:t>	</a:t>
            </a:r>
            <a:r>
              <a:rPr lang="en-GB" altLang="en-US" sz="2600" b="1" dirty="0" smtClean="0">
                <a:latin typeface="Calibri" panose="020F0502020204030204" pitchFamily="34" charset="0"/>
              </a:rPr>
              <a:t>Ensuring and demonstrating the freedom of the Office-holder from interference in or undue influence over decision-making:</a:t>
            </a:r>
          </a:p>
          <a:p>
            <a:r>
              <a:rPr lang="en-GB" altLang="en-US" sz="2200" b="1" dirty="0" smtClean="0">
                <a:latin typeface="Calibri" panose="020F0502020204030204" pitchFamily="34" charset="0"/>
              </a:rPr>
              <a:t>Freedom from interference in decision-making on complaints</a:t>
            </a:r>
          </a:p>
          <a:p>
            <a:pPr>
              <a:spcBef>
                <a:spcPts val="1000"/>
              </a:spcBef>
            </a:pPr>
            <a:r>
              <a:rPr lang="en-GB" altLang="en-US" sz="2200" b="1" dirty="0" smtClean="0">
                <a:latin typeface="Calibri" panose="020F0502020204030204" pitchFamily="34" charset="0"/>
              </a:rPr>
              <a:t>Appropriate and proportionate structure and financial arrangements</a:t>
            </a:r>
          </a:p>
          <a:p>
            <a:pPr>
              <a:spcBef>
                <a:spcPts val="1000"/>
              </a:spcBef>
            </a:pPr>
            <a:r>
              <a:rPr lang="en-GB" altLang="en-US" sz="2200" b="1" dirty="0" smtClean="0">
                <a:latin typeface="Calibri" panose="020F0502020204030204" pitchFamily="34" charset="0"/>
              </a:rPr>
              <a:t>Appointment, re-appointment and remuneration of office-holder consistent with ensuring independence</a:t>
            </a:r>
          </a:p>
          <a:p>
            <a:pPr>
              <a:spcBef>
                <a:spcPts val="1000"/>
              </a:spcBef>
            </a:pPr>
            <a:r>
              <a:rPr lang="en-GB" altLang="en-US" sz="2200" b="1" dirty="0" smtClean="0">
                <a:latin typeface="Calibri" panose="020F0502020204030204" pitchFamily="34" charset="0"/>
              </a:rPr>
              <a:t>Governance arrangements which ensure and safeguard the independence of the office-holder and scheme</a:t>
            </a:r>
          </a:p>
          <a:p>
            <a:pPr>
              <a:spcBef>
                <a:spcPts val="1000"/>
              </a:spcBef>
            </a:pPr>
            <a:r>
              <a:rPr lang="en-GB" altLang="en-US" sz="2200" b="1" dirty="0" smtClean="0">
                <a:latin typeface="Calibri" panose="020F0502020204030204" pitchFamily="34" charset="0"/>
              </a:rPr>
              <a:t>Those involved in governance of scheme to conduct themselves at all times in scheme’s best interests</a:t>
            </a:r>
          </a:p>
          <a:p>
            <a:pPr algn="r">
              <a:spcBef>
                <a:spcPts val="0"/>
              </a:spcBef>
            </a:pPr>
            <a:r>
              <a:rPr lang="en-GB" altLang="en-US" sz="1100" b="1" dirty="0" smtClean="0"/>
              <a:t>Source: BIOA, 2009</a:t>
            </a:r>
            <a:r>
              <a:rPr lang="en-GB" altLang="en-US" dirty="0" smtClean="0"/>
              <a:t>.  </a:t>
            </a:r>
            <a:endParaRPr lang="en-US" altLang="en-US" dirty="0" smtClean="0"/>
          </a:p>
        </p:txBody>
      </p:sp>
      <p:sp>
        <p:nvSpPr>
          <p:cNvPr id="5" name="Slide Number Placeholder 4"/>
          <p:cNvSpPr>
            <a:spLocks noGrp="1"/>
          </p:cNvSpPr>
          <p:nvPr>
            <p:ph type="sldNum" sz="quarter" idx="10"/>
          </p:nvPr>
        </p:nvSpPr>
        <p:spPr/>
        <p:txBody>
          <a:bodyPr/>
          <a:lstStyle/>
          <a:p>
            <a:pPr>
              <a:defRPr/>
            </a:pPr>
            <a:fld id="{348950EE-71E4-4528-93C9-19817E75731B}" type="slidenum">
              <a:rPr lang="en-GB" smtClean="0"/>
              <a:pPr>
                <a:defRPr/>
              </a:pPr>
              <a:t>5</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611188" y="285750"/>
            <a:ext cx="7993260" cy="838994"/>
          </a:xfrm>
        </p:spPr>
        <p:txBody>
          <a:bodyPr/>
          <a:lstStyle/>
          <a:p>
            <a:pPr algn="ctr"/>
            <a:r>
              <a:rPr lang="en-GB" altLang="en-US" sz="2800" b="1" dirty="0" smtClean="0">
                <a:latin typeface="Calibri" panose="020F0502020204030204" pitchFamily="34" charset="0"/>
              </a:rPr>
              <a:t>KEY LESSONS  LEARNED: </a:t>
            </a:r>
            <a:br>
              <a:rPr lang="en-GB" altLang="en-US" sz="2800" b="1" dirty="0" smtClean="0">
                <a:latin typeface="Calibri" panose="020F0502020204030204" pitchFamily="34" charset="0"/>
              </a:rPr>
            </a:br>
            <a:r>
              <a:rPr lang="en-GB" altLang="en-US" sz="2800" b="1" dirty="0" smtClean="0">
                <a:latin typeface="Calibri" panose="020F0502020204030204" pitchFamily="34" charset="0"/>
              </a:rPr>
              <a:t>THE IMPORTANCE OF INDEPENDENCE</a:t>
            </a:r>
            <a:endParaRPr lang="en-US" altLang="en-US" sz="2800" b="1" dirty="0" smtClean="0">
              <a:latin typeface="Calibri" panose="020F0502020204030204" pitchFamily="34" charset="0"/>
            </a:endParaRPr>
          </a:p>
        </p:txBody>
      </p:sp>
      <p:sp>
        <p:nvSpPr>
          <p:cNvPr id="10243" name="Content Placeholder 5"/>
          <p:cNvSpPr>
            <a:spLocks noGrp="1"/>
          </p:cNvSpPr>
          <p:nvPr>
            <p:ph sz="half" idx="1"/>
          </p:nvPr>
        </p:nvSpPr>
        <p:spPr>
          <a:xfrm>
            <a:off x="251520" y="1124744"/>
            <a:ext cx="4463727" cy="4873625"/>
          </a:xfrm>
        </p:spPr>
        <p:txBody>
          <a:bodyPr/>
          <a:lstStyle/>
          <a:p>
            <a:pPr>
              <a:buFontTx/>
              <a:buAutoNum type="arabicPeriod"/>
            </a:pPr>
            <a:r>
              <a:rPr lang="en-GB" altLang="en-US" sz="1800" b="1" dirty="0" smtClean="0">
                <a:latin typeface="Calibri" panose="020F0502020204030204" pitchFamily="34" charset="0"/>
              </a:rPr>
              <a:t>Independence is a necessary not sufficient condition for effective governance. </a:t>
            </a:r>
          </a:p>
          <a:p>
            <a:pPr>
              <a:buFontTx/>
              <a:buAutoNum type="arabicPeriod"/>
            </a:pPr>
            <a:r>
              <a:rPr lang="en-GB" altLang="en-US" sz="1800" b="1" dirty="0" smtClean="0">
                <a:latin typeface="Calibri" panose="020F0502020204030204" pitchFamily="34" charset="0"/>
              </a:rPr>
              <a:t>Independence without Clarity of Purpose, Transparency or  Accountability does not guarantee effective governance.</a:t>
            </a:r>
          </a:p>
          <a:p>
            <a:pPr>
              <a:buFontTx/>
              <a:buAutoNum type="arabicPeriod"/>
            </a:pPr>
            <a:r>
              <a:rPr lang="en-GB" altLang="en-US" sz="1800" b="1" dirty="0" smtClean="0">
                <a:latin typeface="Calibri" panose="020F0502020204030204" pitchFamily="34" charset="0"/>
              </a:rPr>
              <a:t>Independence is not an absolute concept in governance.  Judgements need to be made about when recent experience becomes a conflict of interest</a:t>
            </a:r>
          </a:p>
          <a:p>
            <a:pPr>
              <a:buFontTx/>
              <a:buAutoNum type="arabicPeriod"/>
            </a:pPr>
            <a:r>
              <a:rPr lang="en-GB" altLang="en-US" sz="1800" b="1" dirty="0" smtClean="0">
                <a:latin typeface="Calibri" panose="020F0502020204030204" pitchFamily="34" charset="0"/>
              </a:rPr>
              <a:t>There is:</a:t>
            </a:r>
          </a:p>
          <a:p>
            <a:pPr>
              <a:buFontTx/>
              <a:buNone/>
            </a:pPr>
            <a:r>
              <a:rPr lang="en-GB" altLang="en-US" sz="1800" b="1" dirty="0" smtClean="0">
                <a:latin typeface="Calibri" panose="020F0502020204030204" pitchFamily="34" charset="0"/>
              </a:rPr>
              <a:t>	</a:t>
            </a:r>
            <a:r>
              <a:rPr lang="en-GB" altLang="en-US" sz="1800" b="1" dirty="0" err="1" smtClean="0">
                <a:latin typeface="Calibri" panose="020F0502020204030204" pitchFamily="34" charset="0"/>
              </a:rPr>
              <a:t>i</a:t>
            </a:r>
            <a:r>
              <a:rPr lang="en-GB" altLang="en-US" sz="1800" b="1" dirty="0" smtClean="0">
                <a:latin typeface="Calibri" panose="020F0502020204030204" pitchFamily="34" charset="0"/>
              </a:rPr>
              <a:t>) Independence from       G</a:t>
            </a:r>
            <a:r>
              <a:rPr lang="en-GB" altLang="en-US" sz="1600" b="1" dirty="0" smtClean="0">
                <a:latin typeface="Calibri" panose="020F0502020204030204" pitchFamily="34" charset="0"/>
              </a:rPr>
              <a:t>ov</a:t>
            </a:r>
            <a:r>
              <a:rPr lang="en-GB" altLang="en-US" sz="1800" b="1" dirty="0" smtClean="0">
                <a:latin typeface="Calibri" panose="020F0502020204030204" pitchFamily="34" charset="0"/>
              </a:rPr>
              <a:t>ernance</a:t>
            </a:r>
          </a:p>
          <a:p>
            <a:pPr>
              <a:buFontTx/>
              <a:buNone/>
            </a:pPr>
            <a:r>
              <a:rPr lang="en-GB" altLang="en-US" sz="1800" b="1" dirty="0" smtClean="0">
                <a:latin typeface="Calibri" panose="020F0502020204030204" pitchFamily="34" charset="0"/>
              </a:rPr>
              <a:t>	Actions which protect Executives from undue interference </a:t>
            </a:r>
          </a:p>
          <a:p>
            <a:pPr>
              <a:buFontTx/>
              <a:buNone/>
            </a:pPr>
            <a:r>
              <a:rPr lang="en-GB" altLang="en-US" sz="1600" dirty="0" smtClean="0"/>
              <a:t>	</a:t>
            </a:r>
            <a:endParaRPr lang="en-US" altLang="en-US" dirty="0" smtClean="0"/>
          </a:p>
        </p:txBody>
      </p:sp>
      <p:sp>
        <p:nvSpPr>
          <p:cNvPr id="10244" name="Content Placeholder 7"/>
          <p:cNvSpPr>
            <a:spLocks noGrp="1"/>
          </p:cNvSpPr>
          <p:nvPr>
            <p:ph sz="half" idx="2"/>
          </p:nvPr>
        </p:nvSpPr>
        <p:spPr>
          <a:xfrm>
            <a:off x="4788024" y="1124744"/>
            <a:ext cx="4104456" cy="4537075"/>
          </a:xfrm>
        </p:spPr>
        <p:txBody>
          <a:bodyPr/>
          <a:lstStyle/>
          <a:p>
            <a:pPr>
              <a:buFontTx/>
              <a:buNone/>
            </a:pPr>
            <a:r>
              <a:rPr lang="en-GB" altLang="en-US" sz="1600" dirty="0" smtClean="0"/>
              <a:t>	</a:t>
            </a:r>
            <a:r>
              <a:rPr lang="en-GB" altLang="en-US" sz="1800" b="1" dirty="0" smtClean="0">
                <a:latin typeface="Calibri" panose="020F0502020204030204" pitchFamily="34" charset="0"/>
              </a:rPr>
              <a:t>ii) Independence to        G</a:t>
            </a:r>
            <a:r>
              <a:rPr lang="en-GB" altLang="en-US" sz="1600" b="1" dirty="0" smtClean="0">
                <a:latin typeface="Calibri" panose="020F0502020204030204" pitchFamily="34" charset="0"/>
              </a:rPr>
              <a:t>ov</a:t>
            </a:r>
            <a:r>
              <a:rPr lang="en-GB" altLang="en-US" sz="1800" b="1" dirty="0" smtClean="0">
                <a:latin typeface="Calibri" panose="020F0502020204030204" pitchFamily="34" charset="0"/>
              </a:rPr>
              <a:t>ernance</a:t>
            </a:r>
          </a:p>
          <a:p>
            <a:pPr>
              <a:buFontTx/>
              <a:buNone/>
            </a:pPr>
            <a:r>
              <a:rPr lang="en-GB" altLang="en-US" sz="1800" b="1" dirty="0" smtClean="0">
                <a:latin typeface="Calibri" panose="020F0502020204030204" pitchFamily="34" charset="0"/>
              </a:rPr>
              <a:t>	Actions which question Executives about what the organisation is doing and how it does it.</a:t>
            </a:r>
          </a:p>
          <a:p>
            <a:pPr>
              <a:buFontTx/>
              <a:buAutoNum type="arabicPeriod" startAt="5"/>
            </a:pPr>
            <a:r>
              <a:rPr lang="en-GB" altLang="en-US" sz="1800" b="1" dirty="0" smtClean="0">
                <a:latin typeface="Calibri" panose="020F0502020204030204" pitchFamily="34" charset="0"/>
              </a:rPr>
              <a:t>Need for working philosophy of governance.  “Nose in, fingers out” principle is essential for managing Risk and making the organisation Accountable.</a:t>
            </a:r>
          </a:p>
          <a:p>
            <a:pPr>
              <a:buFontTx/>
              <a:buAutoNum type="arabicPeriod" startAt="5"/>
            </a:pPr>
            <a:r>
              <a:rPr lang="en-GB" altLang="en-US" sz="1800" b="1" dirty="0" smtClean="0">
                <a:latin typeface="Calibri" panose="020F0502020204030204" pitchFamily="34" charset="0"/>
              </a:rPr>
              <a:t>Independent nature of Non-Executive allows the ‘Elephant in the Room’ to be confronted.</a:t>
            </a:r>
          </a:p>
          <a:p>
            <a:pPr>
              <a:buFontTx/>
              <a:buAutoNum type="arabicPeriod" startAt="5"/>
            </a:pPr>
            <a:r>
              <a:rPr lang="en-GB" altLang="en-US" sz="1800" b="1" dirty="0" smtClean="0">
                <a:latin typeface="Calibri" panose="020F0502020204030204" pitchFamily="34" charset="0"/>
              </a:rPr>
              <a:t>Need for role clarity between Non-Executives and Executives.</a:t>
            </a:r>
          </a:p>
          <a:p>
            <a:pPr>
              <a:buFontTx/>
              <a:buAutoNum type="arabicPeriod" startAt="5"/>
            </a:pPr>
            <a:r>
              <a:rPr lang="en-GB" altLang="en-US" sz="1800" b="1" dirty="0" smtClean="0">
                <a:latin typeface="Calibri" panose="020F0502020204030204" pitchFamily="34" charset="0"/>
              </a:rPr>
              <a:t>Need for Trust between Board and Executives, especially between the Chair and Chief Executive.</a:t>
            </a:r>
          </a:p>
          <a:p>
            <a:pPr>
              <a:buFontTx/>
              <a:buNone/>
            </a:pPr>
            <a:endParaRPr lang="en-US" altLang="en-US" sz="3200" b="1" dirty="0" smtClean="0">
              <a:latin typeface="Calibri" panose="020F0502020204030204" pitchFamily="34" charset="0"/>
            </a:endParaRPr>
          </a:p>
        </p:txBody>
      </p:sp>
      <p:sp>
        <p:nvSpPr>
          <p:cNvPr id="3" name="Slide Number Placeholder 2"/>
          <p:cNvSpPr>
            <a:spLocks noGrp="1"/>
          </p:cNvSpPr>
          <p:nvPr>
            <p:ph type="sldNum" sz="quarter" idx="10"/>
          </p:nvPr>
        </p:nvSpPr>
        <p:spPr/>
        <p:txBody>
          <a:bodyPr/>
          <a:lstStyle/>
          <a:p>
            <a:pPr>
              <a:defRPr/>
            </a:pPr>
            <a:fld id="{4D9C64C2-2E22-4900-A4FE-D5F7BC42ACAF}" type="slidenum">
              <a:rPr lang="en-GB"/>
              <a:pPr>
                <a:defRPr/>
              </a:pPr>
              <a:t>6</a:t>
            </a:fld>
            <a:endParaRPr lang="en-GB" dirty="0"/>
          </a:p>
        </p:txBody>
      </p:sp>
      <p:cxnSp>
        <p:nvCxnSpPr>
          <p:cNvPr id="10246" name="Straight Arrow Connector 11"/>
          <p:cNvCxnSpPr>
            <a:cxnSpLocks noChangeShapeType="1"/>
          </p:cNvCxnSpPr>
          <p:nvPr/>
        </p:nvCxnSpPr>
        <p:spPr bwMode="auto">
          <a:xfrm>
            <a:off x="2772941" y="4869160"/>
            <a:ext cx="28575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47" name="Straight Arrow Connector 18"/>
          <p:cNvCxnSpPr>
            <a:cxnSpLocks noChangeShapeType="1"/>
          </p:cNvCxnSpPr>
          <p:nvPr/>
        </p:nvCxnSpPr>
        <p:spPr bwMode="auto">
          <a:xfrm>
            <a:off x="7166570" y="1339180"/>
            <a:ext cx="28575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3568" y="404664"/>
            <a:ext cx="7848872" cy="1154113"/>
          </a:xfrm>
        </p:spPr>
        <p:txBody>
          <a:bodyPr/>
          <a:lstStyle/>
          <a:p>
            <a:pPr algn="ctr"/>
            <a:r>
              <a:rPr lang="en-GB" altLang="en-US" sz="3200" b="1" dirty="0" smtClean="0">
                <a:latin typeface="Calibri" panose="020F0502020204030204" pitchFamily="34" charset="0"/>
              </a:rPr>
              <a:t>GOVERNANCE THAT EMPOWERS:</a:t>
            </a:r>
            <a:br>
              <a:rPr lang="en-GB" altLang="en-US" sz="3200" b="1" dirty="0" smtClean="0">
                <a:latin typeface="Calibri" panose="020F0502020204030204" pitchFamily="34" charset="0"/>
              </a:rPr>
            </a:br>
            <a:r>
              <a:rPr lang="en-GB" altLang="en-US" sz="3200" b="1" dirty="0" smtClean="0">
                <a:latin typeface="Calibri" panose="020F0502020204030204" pitchFamily="34" charset="0"/>
              </a:rPr>
              <a:t> A CASE STUDY</a:t>
            </a:r>
            <a:endParaRPr lang="en-GB" altLang="en-US" b="1" dirty="0" smtClean="0">
              <a:latin typeface="Calibri" panose="020F0502020204030204" pitchFamily="34" charset="0"/>
            </a:endParaRPr>
          </a:p>
        </p:txBody>
      </p:sp>
      <p:sp>
        <p:nvSpPr>
          <p:cNvPr id="11267" name="Subtitle 2"/>
          <p:cNvSpPr>
            <a:spLocks noGrp="1"/>
          </p:cNvSpPr>
          <p:nvPr>
            <p:ph type="subTitle" idx="1"/>
          </p:nvPr>
        </p:nvSpPr>
        <p:spPr>
          <a:xfrm>
            <a:off x="1042988" y="2708275"/>
            <a:ext cx="6729412" cy="2138363"/>
          </a:xfrm>
        </p:spPr>
        <p:txBody>
          <a:bodyPr/>
          <a:lstStyle/>
          <a:p>
            <a:r>
              <a:rPr lang="en-GB" altLang="en-US" sz="2400" b="1" dirty="0" smtClean="0">
                <a:latin typeface="Calibri" panose="020F0502020204030204" pitchFamily="34" charset="0"/>
              </a:rPr>
              <a:t>WHEN UNIVERSITIES FAIL TO IMPLEMENT OR COMPLY WITH THE  RECOMMENDATIONS OF THE OMBUDSMAN</a:t>
            </a:r>
          </a:p>
          <a:p>
            <a:r>
              <a:rPr lang="en-GB" altLang="en-US" sz="2400" b="1" dirty="0" smtClean="0">
                <a:latin typeface="Calibri" panose="020F0502020204030204" pitchFamily="34" charset="0"/>
              </a:rPr>
              <a:t>E.G. Westminster; Southampton</a:t>
            </a:r>
          </a:p>
          <a:p>
            <a:endParaRPr lang="en-GB" altLang="en-US" sz="2400" b="1" dirty="0" smtClean="0">
              <a:latin typeface="Calibri" panose="020F0502020204030204" pitchFamily="34" charset="0"/>
            </a:endParaRP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dirty="0" smtClean="0"/>
              <a:t>					</a:t>
            </a:r>
            <a:r>
              <a:rPr lang="en-GB" altLang="en-US" sz="900" dirty="0" smtClean="0"/>
              <a:t>source: OIA Annual Report 2011</a:t>
            </a:r>
          </a:p>
          <a:p>
            <a:endParaRPr lang="en-GB"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3568" y="404664"/>
            <a:ext cx="7848872" cy="1154113"/>
          </a:xfrm>
        </p:spPr>
        <p:txBody>
          <a:bodyPr/>
          <a:lstStyle/>
          <a:p>
            <a:pPr algn="ctr"/>
            <a:r>
              <a:rPr lang="en-GB" altLang="en-US" sz="3200" b="1" dirty="0" smtClean="0">
                <a:latin typeface="Calibri" panose="020F0502020204030204" pitchFamily="34" charset="0"/>
              </a:rPr>
              <a:t>GOVERNANCE THAT EMPOWERS:</a:t>
            </a:r>
            <a:br>
              <a:rPr lang="en-GB" altLang="en-US" sz="3200" b="1" dirty="0" smtClean="0">
                <a:latin typeface="Calibri" panose="020F0502020204030204" pitchFamily="34" charset="0"/>
              </a:rPr>
            </a:br>
            <a:r>
              <a:rPr lang="en-GB" altLang="en-US" sz="3200" b="1" dirty="0" smtClean="0">
                <a:latin typeface="Calibri" panose="020F0502020204030204" pitchFamily="34" charset="0"/>
              </a:rPr>
              <a:t> A CASE STUDY</a:t>
            </a:r>
            <a:endParaRPr lang="en-GB" altLang="en-US" b="1" dirty="0" smtClean="0">
              <a:latin typeface="Calibri" panose="020F0502020204030204" pitchFamily="34" charset="0"/>
            </a:endParaRPr>
          </a:p>
        </p:txBody>
      </p:sp>
      <p:sp>
        <p:nvSpPr>
          <p:cNvPr id="11267" name="Subtitle 2"/>
          <p:cNvSpPr>
            <a:spLocks noGrp="1"/>
          </p:cNvSpPr>
          <p:nvPr>
            <p:ph type="subTitle" idx="1"/>
          </p:nvPr>
        </p:nvSpPr>
        <p:spPr>
          <a:xfrm>
            <a:off x="1115616" y="1916832"/>
            <a:ext cx="6729412" cy="3816424"/>
          </a:xfrm>
        </p:spPr>
        <p:txBody>
          <a:bodyPr/>
          <a:lstStyle/>
          <a:p>
            <a:r>
              <a:rPr lang="en-GB" sz="2000" b="1" dirty="0" smtClean="0">
                <a:latin typeface="Calibri" panose="020F0502020204030204" pitchFamily="34" charset="0"/>
              </a:rPr>
              <a:t>OIA </a:t>
            </a:r>
            <a:r>
              <a:rPr lang="en-GB" sz="2000" b="1" dirty="0">
                <a:latin typeface="Calibri" panose="020F0502020204030204" pitchFamily="34" charset="0"/>
              </a:rPr>
              <a:t>Scheme Rules – compliance and non-compliance</a:t>
            </a:r>
            <a:endParaRPr lang="en-GB" sz="2000" dirty="0">
              <a:latin typeface="Calibri" panose="020F0502020204030204" pitchFamily="34" charset="0"/>
            </a:endParaRPr>
          </a:p>
          <a:p>
            <a:r>
              <a:rPr lang="en-GB" sz="2000" b="1" dirty="0">
                <a:latin typeface="Calibri" panose="020F0502020204030204" pitchFamily="34" charset="0"/>
              </a:rPr>
              <a:t>Rule 6.5   </a:t>
            </a:r>
            <a:r>
              <a:rPr lang="en-GB" sz="2000" dirty="0">
                <a:latin typeface="Calibri" panose="020F0502020204030204" pitchFamily="34" charset="0"/>
              </a:rPr>
              <a:t>“The parties shall comply promptly with any reasonable and lawful request for information the Reviewer may make relating to the Review.”</a:t>
            </a:r>
          </a:p>
          <a:p>
            <a:r>
              <a:rPr lang="en-GB" sz="2000" b="1" dirty="0">
                <a:latin typeface="Calibri" panose="020F0502020204030204" pitchFamily="34" charset="0"/>
              </a:rPr>
              <a:t>Rule 7.5   </a:t>
            </a:r>
            <a:r>
              <a:rPr lang="en-GB" sz="2000" dirty="0">
                <a:latin typeface="Calibri" panose="020F0502020204030204" pitchFamily="34" charset="0"/>
              </a:rPr>
              <a:t>“The OIA expects the HEI to comply with the Formal Decision and any Recommendation in full, and in a prompt manner.”</a:t>
            </a:r>
          </a:p>
          <a:p>
            <a:r>
              <a:rPr lang="en-GB" sz="2000" b="1" dirty="0">
                <a:latin typeface="Calibri" panose="020F0502020204030204" pitchFamily="34" charset="0"/>
              </a:rPr>
              <a:t>Rule 7.7   </a:t>
            </a:r>
            <a:r>
              <a:rPr lang="en-GB" sz="2000" dirty="0">
                <a:latin typeface="Calibri" panose="020F0502020204030204" pitchFamily="34" charset="0"/>
              </a:rPr>
              <a:t>“Any non-compliance by an HEI with a Recommendation will be reported to the Board </a:t>
            </a:r>
            <a:r>
              <a:rPr lang="en-GB" sz="2000" dirty="0" smtClean="0">
                <a:latin typeface="Calibri" panose="020F0502020204030204" pitchFamily="34" charset="0"/>
              </a:rPr>
              <a:t>and publicised </a:t>
            </a:r>
            <a:r>
              <a:rPr lang="en-GB" sz="2000" dirty="0">
                <a:latin typeface="Calibri" panose="020F0502020204030204" pitchFamily="34" charset="0"/>
              </a:rPr>
              <a:t>in the Annual Report.”</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dirty="0" smtClean="0"/>
              <a:t>					</a:t>
            </a:r>
            <a:r>
              <a:rPr lang="en-GB" altLang="en-US" sz="900" dirty="0" smtClean="0"/>
              <a:t>source: OIA Annual Report 2011</a:t>
            </a:r>
          </a:p>
          <a:p>
            <a:endParaRPr lang="en-GB" altLang="en-US" dirty="0" smtClean="0"/>
          </a:p>
        </p:txBody>
      </p:sp>
    </p:spTree>
    <p:extLst>
      <p:ext uri="{BB962C8B-B14F-4D97-AF65-F5344CB8AC3E}">
        <p14:creationId xmlns:p14="http://schemas.microsoft.com/office/powerpoint/2010/main" val="319260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Sitecor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tecor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lnDef>
  </a:objectDefaults>
  <a:extraClrSchemeLst>
    <a:extraClrScheme>
      <a:clrScheme name="Sitecor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tecor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tecor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tecor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tecor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tecor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tecor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tecor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tecor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tecor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tecor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tecor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tecore Presentation 13">
        <a:dk1>
          <a:srgbClr val="5F5F5F"/>
        </a:dk1>
        <a:lt1>
          <a:srgbClr val="FFFFFF"/>
        </a:lt1>
        <a:dk2>
          <a:srgbClr val="333333"/>
        </a:dk2>
        <a:lt2>
          <a:srgbClr val="DDDDDD"/>
        </a:lt2>
        <a:accent1>
          <a:srgbClr val="FFFFFF"/>
        </a:accent1>
        <a:accent2>
          <a:srgbClr val="99CCFF"/>
        </a:accent2>
        <a:accent3>
          <a:srgbClr val="FFFFFF"/>
        </a:accent3>
        <a:accent4>
          <a:srgbClr val="505050"/>
        </a:accent4>
        <a:accent5>
          <a:srgbClr val="FFFFFF"/>
        </a:accent5>
        <a:accent6>
          <a:srgbClr val="8AB9E7"/>
        </a:accent6>
        <a:hlink>
          <a:srgbClr val="5F5F5F"/>
        </a:hlink>
        <a:folHlink>
          <a:srgbClr val="777777"/>
        </a:folHlink>
      </a:clrScheme>
      <a:clrMap bg1="lt1" tx1="dk1" bg2="lt2" tx2="dk2" accent1="accent1" accent2="accent2" accent3="accent3" accent4="accent4" accent5="accent5" accent6="accent6" hlink="hlink" folHlink="folHlink"/>
    </a:extraClrScheme>
    <a:extraClrScheme>
      <a:clrScheme name="Sitecore Presentation 14">
        <a:dk1>
          <a:srgbClr val="5F5F5F"/>
        </a:dk1>
        <a:lt1>
          <a:srgbClr val="FFFFFF"/>
        </a:lt1>
        <a:dk2>
          <a:srgbClr val="EF4338"/>
        </a:dk2>
        <a:lt2>
          <a:srgbClr val="DDDDDD"/>
        </a:lt2>
        <a:accent1>
          <a:srgbClr val="FFFFFF"/>
        </a:accent1>
        <a:accent2>
          <a:srgbClr val="99CCFF"/>
        </a:accent2>
        <a:accent3>
          <a:srgbClr val="FFFFFF"/>
        </a:accent3>
        <a:accent4>
          <a:srgbClr val="505050"/>
        </a:accent4>
        <a:accent5>
          <a:srgbClr val="FFFFFF"/>
        </a:accent5>
        <a:accent6>
          <a:srgbClr val="8AB9E7"/>
        </a:accent6>
        <a:hlink>
          <a:srgbClr val="292929"/>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TotalTime>
  <Words>960</Words>
  <Application>Microsoft Office PowerPoint</Application>
  <PresentationFormat>On-screen Show (4:3)</PresentationFormat>
  <Paragraphs>166</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Powerpoint template</vt:lpstr>
      <vt:lpstr>Microsoft PowerPoint 97-2003 Presentation</vt:lpstr>
      <vt:lpstr>GOVERNANCE THAT EMPOWERS</vt:lpstr>
      <vt:lpstr>GOVERNANCE AND LIFE-EXPERIENCE </vt:lpstr>
      <vt:lpstr>GENERIC PRINCIPLES OF GOVERNANCE </vt:lpstr>
      <vt:lpstr>GOVERNANCE THAT EMPOWERS</vt:lpstr>
      <vt:lpstr>KEY FEATURES OF OIA GOVERNANCE</vt:lpstr>
      <vt:lpstr>GOVERNANCE THAT EMPOWERS</vt:lpstr>
      <vt:lpstr>KEY LESSONS  LEARNED:  THE IMPORTANCE OF INDEPENDENCE</vt:lpstr>
      <vt:lpstr>GOVERNANCE THAT EMPOWERS:  A CASE STUDY</vt:lpstr>
      <vt:lpstr>GOVERNANCE THAT EMPOWERS:  A CASE STUDY</vt:lpstr>
      <vt:lpstr>GOVERNANCE THAT EMPOWERS:  A CASE STUDY</vt:lpstr>
      <vt:lpstr>GOVERNANCE THAT EMPOWERS:  A CASE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Charlotte Corrish</dc:creator>
  <cp:lastModifiedBy>Sarah Liddell</cp:lastModifiedBy>
  <cp:revision>73</cp:revision>
  <dcterms:created xsi:type="dcterms:W3CDTF">2010-02-10T14:29:49Z</dcterms:created>
  <dcterms:modified xsi:type="dcterms:W3CDTF">2014-05-13T09:40:50Z</dcterms:modified>
</cp:coreProperties>
</file>