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286" r:id="rId4"/>
    <p:sldId id="337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6" r:id="rId13"/>
    <p:sldId id="333" r:id="rId14"/>
    <p:sldId id="334" r:id="rId15"/>
    <p:sldId id="345" r:id="rId16"/>
    <p:sldId id="335" r:id="rId17"/>
    <p:sldId id="341" r:id="rId18"/>
    <p:sldId id="338" r:id="rId19"/>
    <p:sldId id="342" r:id="rId20"/>
    <p:sldId id="344" r:id="rId21"/>
    <p:sldId id="343" r:id="rId22"/>
    <p:sldId id="339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F0A5A"/>
    <a:srgbClr val="379B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85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884F0D-7553-41D7-AF1A-138DED67CB30}" type="datetimeFigureOut">
              <a:rPr lang="en-GB"/>
              <a:pPr>
                <a:defRPr/>
              </a:pPr>
              <a:t>16/05/2014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6B25CDE-04B0-4024-83A4-64B5947A4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A0F8B-80F2-46A1-A06D-FF7AAB3BCD68}" type="datetimeFigureOut">
              <a:rPr lang="en-GB"/>
              <a:pPr>
                <a:defRPr/>
              </a:pPr>
              <a:t>16/05/2014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5" tIns="45884" rIns="91765" bIns="458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5600" cy="4443412"/>
          </a:xfrm>
          <a:prstGeom prst="rect">
            <a:avLst/>
          </a:prstGeom>
        </p:spPr>
        <p:txBody>
          <a:bodyPr vert="horz" lIns="91765" tIns="45884" rIns="91765" bIns="458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765" tIns="45884" rIns="91765" bIns="458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F17D6-F604-4D53-A74F-0B0B5BD1A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23850" y="3563938"/>
            <a:ext cx="5543550" cy="792162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82563" y="3694113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Subtitle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402263" y="5775325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1200" smtClean="0">
                <a:latin typeface="Calibri" pitchFamily="34" charset="0"/>
              </a:rPr>
              <a:t>Venue</a:t>
            </a:r>
          </a:p>
          <a:p>
            <a:pPr algn="r" eaLnBrk="1" hangingPunct="1">
              <a:defRPr/>
            </a:pPr>
            <a:r>
              <a:rPr lang="en-GB" sz="1200" smtClean="0">
                <a:latin typeface="Calibri" pitchFamily="34" charset="0"/>
              </a:rPr>
              <a:t>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878763" y="4797425"/>
            <a:ext cx="944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402263" y="5156200"/>
            <a:ext cx="3421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27763" y="5732463"/>
            <a:ext cx="2916237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/>
          <a:srcRect t="14154" r="9756" b="7533"/>
          <a:stretch>
            <a:fillRect/>
          </a:stretch>
        </p:blipFill>
        <p:spPr bwMode="auto">
          <a:xfrm>
            <a:off x="-107950" y="5259388"/>
            <a:ext cx="1244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61925" y="2417763"/>
            <a:ext cx="8428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cap="all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00675" y="5373688"/>
            <a:ext cx="3419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Email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2FAB-1ED3-43E5-B0EC-87EB515D3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92CBAE-3458-42BD-97C7-A01E6EB4B4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07911D-43FC-48C5-B731-8116BAC728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A758AD-8B24-4C2F-BD10-7E7FDA282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36D8-1E1D-4DB4-8F86-81360F4C8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23850" y="3563938"/>
            <a:ext cx="5543550" cy="792162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82563" y="3694113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Subtitle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402263" y="5775325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1200" smtClean="0">
                <a:solidFill>
                  <a:srgbClr val="000000"/>
                </a:solidFill>
                <a:latin typeface="Interstate Mono - Lgt" pitchFamily="2" charset="0"/>
              </a:rPr>
              <a:t>Venue</a:t>
            </a:r>
          </a:p>
          <a:p>
            <a:pPr algn="r" eaLnBrk="1" hangingPunct="1">
              <a:defRPr/>
            </a:pPr>
            <a:r>
              <a:rPr lang="en-GB" sz="1200" smtClean="0">
                <a:solidFill>
                  <a:srgbClr val="000000"/>
                </a:solidFill>
                <a:latin typeface="Interstate Mono - Lgt" pitchFamily="2" charset="0"/>
              </a:rPr>
              <a:t>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878763" y="4797425"/>
            <a:ext cx="944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402263" y="5156200"/>
            <a:ext cx="3421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Role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27763" y="5732463"/>
            <a:ext cx="2916237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/>
          <a:srcRect t="14154" r="9756" b="7533"/>
          <a:stretch>
            <a:fillRect/>
          </a:stretch>
        </p:blipFill>
        <p:spPr bwMode="auto">
          <a:xfrm>
            <a:off x="-107950" y="5259388"/>
            <a:ext cx="1244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61925" y="2417763"/>
            <a:ext cx="8428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cap="all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00675" y="5373688"/>
            <a:ext cx="3419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</a:rPr>
              <a:t>Email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5023C6-2F8C-4F4F-8648-8734556E2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+mj-lt"/>
              </a:rPr>
              <a:t>Click to edit Master title style</a:t>
            </a:r>
            <a:endParaRPr lang="en-GB" dirty="0"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564943-FCED-40FC-9407-495D469CC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+mj-lt"/>
              </a:rPr>
              <a:t>Click to edit Master title style</a:t>
            </a:r>
            <a:endParaRPr lang="en-GB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73CCC4-4E2D-483D-AACC-F9F1617F8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BE42B5-7195-4DE5-B3B0-4911D2B7D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15C14F-D10B-437E-8F9B-7777AF190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47FA89-1FFD-4C4F-A295-3AE47C8C1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64AC0-CCFF-41F2-B0C2-25CD115238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97D0D0-BDF1-4EB1-94D7-352030C09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BE9E5A-5CF7-45E1-A243-D72DFBED4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7A6B63-6C8B-421B-96A0-5B0A1A964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E09F66-8A09-44AB-AD3B-663A0EAA6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E2AE98-EDEE-43A0-99A1-2F92E2CA2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0952A1-3CB5-4110-A4E2-FBFFAB2AC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9604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7714DA-6D8D-4E10-AA02-BB2B052A2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+mj-lt"/>
              </a:rPr>
              <a:t>Click to edit Master title style</a:t>
            </a:r>
            <a:endParaRPr lang="en-GB" dirty="0"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F1A6F6-2BCE-4058-BEF5-4CAD2EA63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488566-160B-4FD0-8E50-A6A80E251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BBD042-2280-4DB1-A794-AC984954B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3D8E769-2B8D-43D7-B68B-3C4E757EC1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D96606-50E6-48E1-A46A-324052AA0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A7E058-83FE-4B6C-8BF4-D9FF3E541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AC15ED-8E95-4C4F-A59C-FC2E3C862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GB"/>
              <a:t>www.oiahe.org.uk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9ED1B1-68A7-47DA-912B-E8E056762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+mj-lt"/>
              </a:rPr>
              <a:t>Click to edit Master title style</a:t>
            </a:r>
            <a:endParaRPr lang="en-GB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D82-9DBF-4A7B-A69B-DD86A89EF1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EF7A6B-C0D8-4689-BFFB-08A5D20B30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 u="none">
                <a:solidFill>
                  <a:srgbClr val="AF0A5A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B6C929-4F32-4441-AA24-29C2F8250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44C2C0-5379-4542-BE0C-FBCEB17EB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7095C6-3DEC-4E86-A603-5744F63A1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2105A6-F3E0-4453-9B93-1F3F87AC06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7596336" y="260648"/>
            <a:ext cx="1224136" cy="515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434E29C-CB6E-4F79-9892-8815A20FA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  <p:sldLayoutId id="2147484739" r:id="rId12"/>
    <p:sldLayoutId id="214748472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596336" y="260648"/>
            <a:ext cx="1224136" cy="515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E406306-359A-4EB5-9B4C-C17CCA2C0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  <p:sldLayoutId id="214748475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7596336" y="260648"/>
            <a:ext cx="1224136" cy="515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9A3B47A-269B-4670-90F0-A6F394382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ertbehrens@oiahe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2582863"/>
            <a:ext cx="5905500" cy="1235075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850" y="2786063"/>
            <a:ext cx="5976938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AF0A5A"/>
                </a:solidFill>
                <a:latin typeface="+mj-lt"/>
              </a:rPr>
              <a:t>EMPOWERMENT, PUBLIC TRUST AND THE OMBUDSMAN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888" y="5775325"/>
            <a:ext cx="309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n-lt"/>
                <a:cs typeface="Arial" pitchFamily="34" charset="0"/>
              </a:rPr>
              <a:t>ENOHE ANNUAL CONFERENCE, WARSAW, POLAND</a:t>
            </a:r>
          </a:p>
          <a:p>
            <a:pPr>
              <a:defRPr/>
            </a:pPr>
            <a:r>
              <a:rPr lang="en-GB" sz="1200" b="1" dirty="0">
                <a:latin typeface="+mn-lt"/>
                <a:cs typeface="Arial" pitchFamily="34" charset="0"/>
              </a:rPr>
              <a:t>15-17 MAY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888" y="42926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atin typeface="+mj-lt"/>
              </a:rPr>
              <a:t>Rob Behrens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888" y="4652963"/>
            <a:ext cx="21605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400" dirty="0">
                <a:solidFill>
                  <a:srgbClr val="AF0A5A"/>
                </a:solidFill>
                <a:latin typeface="+mj-lt"/>
              </a:rPr>
              <a:t>Chief Executive and </a:t>
            </a:r>
          </a:p>
          <a:p>
            <a:pPr algn="just">
              <a:defRPr/>
            </a:pPr>
            <a:r>
              <a:rPr lang="en-GB" sz="1400" dirty="0">
                <a:solidFill>
                  <a:srgbClr val="AF0A5A"/>
                </a:solidFill>
                <a:latin typeface="+mj-lt"/>
              </a:rPr>
              <a:t>Independent Adjudicator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84888" y="5732463"/>
            <a:ext cx="3059112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4" name="Picture 9"/>
          <p:cNvPicPr>
            <a:picLocks noChangeAspect="1"/>
          </p:cNvPicPr>
          <p:nvPr/>
        </p:nvPicPr>
        <p:blipFill>
          <a:blip r:embed="rId2"/>
          <a:srcRect t="14154" r="9756" b="7533"/>
          <a:stretch>
            <a:fillRect/>
          </a:stretch>
        </p:blipFill>
        <p:spPr bwMode="auto">
          <a:xfrm>
            <a:off x="-107950" y="5259388"/>
            <a:ext cx="1244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950" y="1836738"/>
            <a:ext cx="8137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+mj-lt"/>
              </a:rPr>
              <a:t>HIGHER EDUCATION OMBUDSMEN AND EMPOWERMENT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888" y="5157788"/>
            <a:ext cx="2519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3"/>
              </a:rPr>
              <a:t>Robert.behrens@oiahe.org.uk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rgbClr val="AF0A5A"/>
                </a:solidFill>
                <a:latin typeface="+mj-lt"/>
              </a:rPr>
              <a:t>Twitter @</a:t>
            </a:r>
            <a:r>
              <a:rPr lang="en-GB" sz="1200" dirty="0" err="1">
                <a:solidFill>
                  <a:srgbClr val="AF0A5A"/>
                </a:solidFill>
                <a:latin typeface="+mj-lt"/>
              </a:rPr>
              <a:t>OIAChiefExec</a:t>
            </a:r>
            <a:endParaRPr lang="en-GB" sz="1200" dirty="0">
              <a:solidFill>
                <a:srgbClr val="AF0A5A"/>
              </a:solidFill>
              <a:latin typeface="+mj-lt"/>
            </a:endParaRPr>
          </a:p>
        </p:txBody>
      </p:sp>
      <p:sp>
        <p:nvSpPr>
          <p:cNvPr id="39947" name="TextBox 1"/>
          <p:cNvSpPr txBox="1">
            <a:spLocks noChangeArrowheads="1"/>
          </p:cNvSpPr>
          <p:nvPr/>
        </p:nvSpPr>
        <p:spPr bwMode="auto">
          <a:xfrm>
            <a:off x="1352550" y="4724400"/>
            <a:ext cx="4156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dirty="0" smtClean="0">
                <a:latin typeface="+mj-lt"/>
                <a:cs typeface="Arial" pitchFamily="34" charset="0"/>
              </a:rPr>
              <a:t>“</a:t>
            </a:r>
            <a:r>
              <a:rPr lang="en-GB" altLang="en-US" sz="1200" i="1" dirty="0" smtClean="0">
                <a:latin typeface="+mj-lt"/>
                <a:cs typeface="Arial" pitchFamily="34" charset="0"/>
              </a:rPr>
              <a:t>People were most suspicious when I called ...I had to feel my way , exchanging trust for trust’</a:t>
            </a:r>
            <a:r>
              <a:rPr lang="en-GB" altLang="en-US" sz="1200" dirty="0" smtClean="0">
                <a:latin typeface="+mj-lt"/>
                <a:cs typeface="Arial" pitchFamily="34" charset="0"/>
              </a:rPr>
              <a:t>. District nurse, practising in rural Norfolk, quoted in Ronald Blythe, </a:t>
            </a:r>
            <a:r>
              <a:rPr lang="en-GB" altLang="en-US" sz="1200" b="1" dirty="0" err="1" smtClean="0">
                <a:latin typeface="+mj-lt"/>
                <a:cs typeface="Arial" pitchFamily="34" charset="0"/>
              </a:rPr>
              <a:t>Akenfield</a:t>
            </a:r>
            <a:r>
              <a:rPr lang="en-GB" altLang="en-US" sz="1200" b="1" dirty="0" smtClean="0">
                <a:latin typeface="+mj-lt"/>
                <a:cs typeface="Arial" pitchFamily="34" charset="0"/>
              </a:rPr>
              <a:t>, </a:t>
            </a:r>
            <a:r>
              <a:rPr lang="en-GB" altLang="en-US" sz="1200" dirty="0" smtClean="0">
                <a:latin typeface="+mj-lt"/>
                <a:cs typeface="Arial" pitchFamily="34" charset="0"/>
              </a:rPr>
              <a:t>1968.</a:t>
            </a:r>
            <a:r>
              <a:rPr lang="en-GB" altLang="en-US" sz="1200" b="1" dirty="0" smtClean="0">
                <a:latin typeface="+mj-lt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endParaRPr lang="en-GB" altLang="en-US" sz="1200" b="1" dirty="0" smtClean="0">
              <a:latin typeface="+mj-lt"/>
              <a:cs typeface="Arial" pitchFamily="34" charset="0"/>
            </a:endParaRPr>
          </a:p>
          <a:p>
            <a:pPr eaLnBrk="1" hangingPunct="1">
              <a:defRPr/>
            </a:pPr>
            <a:r>
              <a:rPr lang="en-GB" altLang="en-US" sz="1200" dirty="0" smtClean="0">
                <a:latin typeface="+mj-lt"/>
                <a:cs typeface="Arial" pitchFamily="34" charset="0"/>
              </a:rPr>
              <a:t>“</a:t>
            </a:r>
            <a:r>
              <a:rPr lang="en-GB" altLang="en-US" sz="1200" i="1" dirty="0" smtClean="0">
                <a:latin typeface="+mj-lt"/>
                <a:cs typeface="Arial" pitchFamily="34" charset="0"/>
              </a:rPr>
              <a:t>Comrades! The first principle of the Revolution is effective time-keeping</a:t>
            </a:r>
            <a:r>
              <a:rPr lang="en-GB" altLang="en-US" sz="1200" dirty="0" smtClean="0">
                <a:latin typeface="+mj-lt"/>
                <a:cs typeface="Arial" pitchFamily="34" charset="0"/>
              </a:rPr>
              <a:t>.” - Govan Mbeki, after being released from </a:t>
            </a:r>
            <a:r>
              <a:rPr lang="en-GB" altLang="en-US" sz="1200" dirty="0" err="1" smtClean="0">
                <a:latin typeface="+mj-lt"/>
                <a:cs typeface="Arial" pitchFamily="34" charset="0"/>
              </a:rPr>
              <a:t>Robben</a:t>
            </a:r>
            <a:r>
              <a:rPr lang="en-GB" altLang="en-US" sz="1200" dirty="0" smtClean="0">
                <a:latin typeface="+mj-lt"/>
                <a:cs typeface="Arial" pitchFamily="34" charset="0"/>
              </a:rPr>
              <a:t> Island after 25 years. </a:t>
            </a:r>
          </a:p>
          <a:p>
            <a:pPr eaLnBrk="1" hangingPunct="1">
              <a:defRPr/>
            </a:pPr>
            <a:endParaRPr lang="en-GB" altLang="en-US" sz="1200" dirty="0" smtClean="0">
              <a:latin typeface="+mj-lt"/>
              <a:cs typeface="Arial" pitchFamily="34" charset="0"/>
            </a:endParaRPr>
          </a:p>
          <a:p>
            <a:pPr eaLnBrk="1" hangingPunct="1">
              <a:defRPr/>
            </a:pPr>
            <a:endParaRPr lang="en-GB" altLang="en-US" sz="1200" dirty="0" smtClean="0">
              <a:latin typeface="+mj-lt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0D0A8-C517-46F2-BB05-3D453A1767F6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3200" b="1" smtClean="0">
                <a:solidFill>
                  <a:srgbClr val="AF0A5A"/>
                </a:solidFill>
              </a:rPr>
              <a:t>A BURNING PLATFORM OF TRUST ?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918CC-A69B-4F71-AB25-01BC9B7A80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9156" name="Picture 2" descr="C:\Documents and Settings\Robert.HOMETWO\Local Settings\Temporary Internet Files\Content.IE5\W2M8K2RQ\MC90015080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3887787" cy="43211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 smtClean="0"/>
              <a:t>THE CRISIS OF TRUST  </a:t>
            </a:r>
            <a:endParaRPr lang="en-US" altLang="en-US" sz="320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546600" cy="5086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GB" sz="24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1"/>
                </a:solidFill>
                <a:effectLst/>
              </a:rPr>
              <a:t>Ministers and conflicts of interest (1998-2004)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1"/>
                </a:solidFill>
                <a:effectLst/>
              </a:rPr>
              <a:t>Systematic, widespread, </a:t>
            </a:r>
            <a:r>
              <a:rPr lang="en-GB" sz="2400" dirty="0" err="1" smtClean="0">
                <a:solidFill>
                  <a:schemeClr val="tx1"/>
                </a:solidFill>
                <a:effectLst/>
              </a:rPr>
              <a:t>mis</a:t>
            </a:r>
            <a:r>
              <a:rPr lang="en-GB" sz="2400" dirty="0" smtClean="0">
                <a:solidFill>
                  <a:schemeClr val="tx1"/>
                </a:solidFill>
                <a:effectLst/>
              </a:rPr>
              <a:t>-use of expenses by MPs (2009-10)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err="1" smtClean="0">
                <a:solidFill>
                  <a:schemeClr val="tx1"/>
                </a:solidFill>
                <a:effectLst/>
              </a:rPr>
              <a:t>Mis</a:t>
            </a:r>
            <a:r>
              <a:rPr lang="en-GB" sz="2400" dirty="0" smtClean="0">
                <a:solidFill>
                  <a:schemeClr val="tx1"/>
                </a:solidFill>
                <a:effectLst/>
              </a:rPr>
              <a:t>-selling of goods and services by banks (2001-8)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1"/>
                </a:solidFill>
                <a:effectLst/>
              </a:rPr>
              <a:t>Illegal telephone hacking by newspapers (2005-11)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>
                <a:solidFill>
                  <a:schemeClr val="tx1"/>
                </a:solidFill>
                <a:effectLst/>
              </a:rPr>
              <a:t>Failure to investigate avoidable deaths in hospitals (2008-12)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C067D-5126-493F-BF7E-CDCEF3DE2DEF}" type="slidenum">
              <a:rPr lang="en-US" altLang="en-US" smtClean="0">
                <a:solidFill>
                  <a:srgbClr val="898989"/>
                </a:solidFill>
                <a:latin typeface="Arial" charset="0"/>
              </a:rPr>
              <a:pPr/>
              <a:t>11</a:t>
            </a:fld>
            <a:endParaRPr lang="en-US" altLang="en-US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1188" y="1773238"/>
            <a:ext cx="4038600" cy="45259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</p:txBody>
      </p:sp>
      <p:pic>
        <p:nvPicPr>
          <p:cNvPr id="50182" name="Picture 2" descr="C:\Documents and Settings\Robert.HOMETWO\Local Settings\Temporary Internet Files\Content.IE5\60TIFLPY\MC90015119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644900"/>
            <a:ext cx="2546350" cy="19446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xfrm>
            <a:off x="395288" y="1052513"/>
            <a:ext cx="8218487" cy="704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>WHAT WE LEARN (1)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68313" y="1844675"/>
            <a:ext cx="4038600" cy="4205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2000" smtClean="0"/>
          </a:p>
          <a:p>
            <a:r>
              <a:rPr lang="en-GB" altLang="en-US" sz="2000" smtClean="0"/>
              <a:t>Public Trust is variable depending on perceptions of independence and honesty. Trust in higher education is currently high. </a:t>
            </a:r>
            <a:br>
              <a:rPr lang="en-GB" altLang="en-US" sz="2000" smtClean="0"/>
            </a:br>
            <a:r>
              <a:rPr lang="en-GB" altLang="en-US" sz="2000" smtClean="0"/>
              <a:t> </a:t>
            </a:r>
          </a:p>
          <a:p>
            <a:r>
              <a:rPr lang="en-GB" altLang="en-US" sz="2000" smtClean="0"/>
              <a:t>Trust ratings are susceptible to collateral damage.</a:t>
            </a:r>
          </a:p>
        </p:txBody>
      </p:sp>
      <p:sp>
        <p:nvSpPr>
          <p:cNvPr id="5120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3438" y="1844675"/>
            <a:ext cx="4038600" cy="4392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US" altLang="en-US" sz="2000" b="1" smtClean="0"/>
              <a:t>IPSOS MORI (1983-2013) 2011</a:t>
            </a:r>
          </a:p>
          <a:p>
            <a:pPr marL="0" indent="0">
              <a:buFont typeface="Arial" charset="0"/>
              <a:buNone/>
            </a:pPr>
            <a:r>
              <a:rPr lang="en-US" altLang="en-US" sz="1800" b="1" smtClean="0"/>
              <a:t>Do you ‘generally trust them to tell the truth or not?’ (%)</a:t>
            </a:r>
            <a:endParaRPr lang="en-US" altLang="en-US" sz="1800" smtClean="0"/>
          </a:p>
          <a:p>
            <a:pPr marL="0" indent="0">
              <a:spcBef>
                <a:spcPts val="475"/>
              </a:spcBef>
              <a:buFont typeface="Arial" charset="0"/>
              <a:buNone/>
            </a:pPr>
            <a:r>
              <a:rPr lang="en-US" altLang="en-US" sz="1800" smtClean="0"/>
              <a:t>Doctors			88</a:t>
            </a:r>
            <a:br>
              <a:rPr lang="en-US" altLang="en-US" sz="1800" smtClean="0"/>
            </a:br>
            <a:r>
              <a:rPr lang="en-US" altLang="en-US" sz="1800" smtClean="0"/>
              <a:t>Teachers			74</a:t>
            </a:r>
            <a:br>
              <a:rPr lang="en-US" altLang="en-US" sz="1800" smtClean="0"/>
            </a:br>
            <a:r>
              <a:rPr lang="en-US" altLang="en-US" sz="1800" smtClean="0"/>
              <a:t>Professors		74</a:t>
            </a:r>
            <a:br>
              <a:rPr lang="en-US" altLang="en-US" sz="1800" smtClean="0"/>
            </a:br>
            <a:r>
              <a:rPr lang="en-US" altLang="en-US" sz="1800" smtClean="0"/>
              <a:t>Judges			72</a:t>
            </a:r>
            <a:br>
              <a:rPr lang="en-US" altLang="en-US" sz="1800" smtClean="0"/>
            </a:br>
            <a:r>
              <a:rPr lang="en-US" altLang="en-US" sz="1800" smtClean="0"/>
              <a:t>…</a:t>
            </a:r>
            <a:br>
              <a:rPr lang="en-US" altLang="en-US" sz="1800" smtClean="0"/>
            </a:br>
            <a:r>
              <a:rPr lang="en-US" altLang="en-US" sz="1800" smtClean="0"/>
              <a:t>Police			63</a:t>
            </a:r>
            <a:br>
              <a:rPr lang="en-US" altLang="en-US" sz="1800" smtClean="0"/>
            </a:br>
            <a:r>
              <a:rPr lang="en-US" altLang="en-US" sz="1800" smtClean="0"/>
              <a:t>Ordinary person in street	55</a:t>
            </a:r>
            <a:br>
              <a:rPr lang="en-US" altLang="en-US" sz="1800" smtClean="0"/>
            </a:br>
            <a:r>
              <a:rPr lang="en-US" altLang="en-US" sz="1800" smtClean="0"/>
              <a:t>…</a:t>
            </a:r>
            <a:br>
              <a:rPr lang="en-US" altLang="en-US" sz="1800" smtClean="0"/>
            </a:br>
            <a:r>
              <a:rPr lang="en-US" altLang="en-US" sz="1800" smtClean="0"/>
              <a:t>Civil servants		47</a:t>
            </a:r>
            <a:br>
              <a:rPr lang="en-US" altLang="en-US" sz="1800" smtClean="0"/>
            </a:br>
            <a:r>
              <a:rPr lang="en-US" altLang="en-US" sz="1800" smtClean="0"/>
              <a:t>Journalists		19</a:t>
            </a:r>
            <a:br>
              <a:rPr lang="en-US" altLang="en-US" sz="1800" smtClean="0"/>
            </a:br>
            <a:r>
              <a:rPr lang="en-US" altLang="en-US" sz="1800" smtClean="0"/>
              <a:t>Government ministers	17</a:t>
            </a:r>
            <a:br>
              <a:rPr lang="en-US" altLang="en-US" sz="1800" smtClean="0"/>
            </a:br>
            <a:r>
              <a:rPr lang="en-US" altLang="en-US" sz="1800" smtClean="0"/>
              <a:t>Politicians generally	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C51BB-A0CA-4DCE-A0CE-A30CDFA1AB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385763" y="1211263"/>
            <a:ext cx="8218487" cy="704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>WHAT WE LEARN (2)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060575"/>
            <a:ext cx="4038600" cy="4205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smtClean="0"/>
              <a:t>Scandals occur where independent oversight is either non-existent, imperfect  or constrained.  </a:t>
            </a:r>
            <a:br>
              <a:rPr lang="en-GB" altLang="en-US" sz="2000" smtClean="0"/>
            </a:br>
            <a:endParaRPr lang="en-GB" altLang="en-US" sz="2000" smtClean="0"/>
          </a:p>
          <a:p>
            <a:r>
              <a:rPr lang="en-GB" altLang="en-US" sz="2000" smtClean="0"/>
              <a:t>At the start of many ‘scandals’ is a detriment to a person. </a:t>
            </a:r>
            <a:br>
              <a:rPr lang="en-GB" altLang="en-US" sz="2000" smtClean="0"/>
            </a:br>
            <a:endParaRPr lang="en-GB" altLang="en-US" sz="2000" smtClean="0"/>
          </a:p>
          <a:p>
            <a:r>
              <a:rPr lang="en-GB" altLang="en-US" sz="2000" smtClean="0"/>
              <a:t>Codes of Practice which carry authority are key to sector integrity. </a:t>
            </a:r>
          </a:p>
        </p:txBody>
      </p:sp>
      <p:sp>
        <p:nvSpPr>
          <p:cNvPr id="5222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2060575"/>
            <a:ext cx="4038600" cy="4133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smtClean="0"/>
              <a:t>Transparency is an aid to perceptions of independence and to good practice. </a:t>
            </a:r>
            <a:br>
              <a:rPr lang="en-GB" altLang="en-US" sz="2000" smtClean="0"/>
            </a:br>
            <a:endParaRPr lang="en-GB" altLang="en-US" sz="2000" smtClean="0"/>
          </a:p>
          <a:p>
            <a:r>
              <a:rPr lang="en-GB" altLang="en-US" sz="2000" smtClean="0"/>
              <a:t>The inter-personal becomes the strategic. Trustworthy behaviour is required on all sides and needs dialogue with newly empowered. (students empowered by social media). </a:t>
            </a:r>
            <a:endParaRPr lang="en-US" alt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99D17-21DD-4B43-85FF-AE88643074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1354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dirty="0" smtClean="0">
                <a:solidFill>
                  <a:srgbClr val="AF0A5A"/>
                </a:solidFill>
              </a:rPr>
              <a:t>SEVEN STEPS</a:t>
            </a:r>
            <a:br>
              <a:rPr lang="en-GB" altLang="en-US" sz="3200" b="1" dirty="0" smtClean="0">
                <a:solidFill>
                  <a:srgbClr val="AF0A5A"/>
                </a:solidFill>
              </a:rPr>
            </a:br>
            <a:r>
              <a:rPr lang="en-GB" altLang="en-US" sz="3200" b="1" dirty="0" smtClean="0">
                <a:solidFill>
                  <a:srgbClr val="AF0A5A"/>
                </a:solidFill>
              </a:rPr>
              <a:t>TOWARDS ETHICAL EMPOWERMENT </a:t>
            </a:r>
            <a:br>
              <a:rPr lang="en-GB" altLang="en-US" sz="3200" b="1" dirty="0" smtClean="0">
                <a:solidFill>
                  <a:srgbClr val="AF0A5A"/>
                </a:solidFill>
              </a:rPr>
            </a:br>
            <a:r>
              <a:rPr lang="en-GB" altLang="en-US" sz="2000" b="1" dirty="0" err="1" smtClean="0">
                <a:solidFill>
                  <a:srgbClr val="AF0A5A"/>
                </a:solidFill>
              </a:rPr>
              <a:t>empowerment</a:t>
            </a:r>
            <a:r>
              <a:rPr lang="en-GB" altLang="en-US" sz="2000" b="1" dirty="0" smtClean="0">
                <a:solidFill>
                  <a:srgbClr val="AF0A5A"/>
                </a:solidFill>
              </a:rPr>
              <a:t>  + search for trust = ethical empowerment</a:t>
            </a:r>
            <a:br>
              <a:rPr lang="en-GB" altLang="en-US" sz="2000" b="1" dirty="0" smtClean="0">
                <a:solidFill>
                  <a:srgbClr val="AF0A5A"/>
                </a:solidFill>
              </a:rPr>
            </a:br>
            <a:endParaRPr lang="en-US" altLang="en-US" sz="2000" b="1" dirty="0" smtClean="0">
              <a:solidFill>
                <a:srgbClr val="AF0A5A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205038"/>
            <a:ext cx="8291513" cy="4392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Core competence (‘doing what you say you will do’)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Centrality of Good Practice Codes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Learning from outside higher education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Learning from inside higher education 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Transparency engenders Trust as well as empowerment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Towards being a profession – but not on any terms. </a:t>
            </a:r>
          </a:p>
          <a:p>
            <a:pPr marL="457200" indent="-457200">
              <a:spcAft>
                <a:spcPts val="475"/>
              </a:spcAft>
              <a:buFont typeface="Calibri" pitchFamily="34" charset="0"/>
              <a:buAutoNum type="arabicPeriod"/>
            </a:pPr>
            <a:r>
              <a:rPr lang="en-GB" altLang="en-US" sz="2000" dirty="0" smtClean="0"/>
              <a:t>Trustworthy behaviour concretised 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B8C85-ADA4-41E3-9832-3584F3065A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250825" y="404813"/>
            <a:ext cx="7273925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COMPETENT DELIVERY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96FED-7FBC-4B17-B469-487B11A91D1E}" type="slidenum">
              <a:rPr lang="en-GB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15</a:t>
            </a:fld>
            <a:endParaRPr lang="en-GB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39952" y="1844824"/>
          <a:ext cx="3240361" cy="4424512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40361"/>
              </a:tblGrid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Increasing front-line capacity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A5A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Responsibility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 case approvals and management decided following a risk-based approach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(Early)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Assessment Team developed and expanded to assess eligibility and explore settlements</a:t>
                      </a:r>
                      <a:endParaRPr lang="en-GB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A5A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Triage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settlement processes to resolve cases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as early as possible.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8F8F8"/>
                          </a:solidFill>
                          <a:latin typeface="+mn-lt"/>
                          <a:ea typeface="Calibri"/>
                          <a:cs typeface="Times New Roman"/>
                        </a:rPr>
                        <a:t>Targets for</a:t>
                      </a:r>
                      <a:r>
                        <a:rPr lang="en-GB" sz="1400" b="1" baseline="0" dirty="0" smtClean="0">
                          <a:solidFill>
                            <a:srgbClr val="F8F8F8"/>
                          </a:solidFill>
                          <a:latin typeface="+mn-lt"/>
                          <a:ea typeface="Calibri"/>
                          <a:cs typeface="Times New Roman"/>
                        </a:rPr>
                        <a:t> monthly closures</a:t>
                      </a:r>
                      <a:endParaRPr lang="en-GB" sz="1400" dirty="0" smtClean="0">
                        <a:solidFill>
                          <a:srgbClr val="F8F8F8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0A5A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Targets for unit costs.</a:t>
                      </a:r>
                      <a:endParaRPr lang="en-GB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331913" y="2636838"/>
            <a:ext cx="25193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“</a:t>
            </a:r>
            <a:r>
              <a:rPr lang="en-GB" altLang="en-US" i="1"/>
              <a:t>Comrades! The first principle of the Revolution is effective time-keeping</a:t>
            </a:r>
            <a:r>
              <a:rPr lang="en-GB" altLang="en-US"/>
              <a:t>.” - Govan Mbeki, after being released from Robben Island after 25 years.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457200" y="620713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>GOOD PRACTICE CODES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69A66-C1E4-4589-8081-DC84E17C75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5300" name="Picture 2" descr="\\server02\users$\woottonc\My Pictures\Pages from OIA Good Practice Framework consultation, 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713" y="1600200"/>
            <a:ext cx="3203575" cy="4525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1" name="Picture 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00213"/>
            <a:ext cx="1800225" cy="7334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2" name="Content Placeholder 6" descr="nus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817938"/>
            <a:ext cx="237648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3" name="Content Placeholder 7" descr="arc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4965700"/>
            <a:ext cx="2232025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4" name="Picture 9" descr="qaa 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7188" y="2773363"/>
            <a:ext cx="2014537" cy="72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/>
            </a:r>
            <a:br>
              <a:rPr lang="en-GB" altLang="en-US" sz="3200" b="1" smtClean="0">
                <a:solidFill>
                  <a:srgbClr val="AF0A5A"/>
                </a:solidFill>
              </a:rPr>
            </a:br>
            <a:r>
              <a:rPr lang="en-GB" altLang="en-US" sz="3200" b="1" smtClean="0">
                <a:solidFill>
                  <a:srgbClr val="AF0A5A"/>
                </a:solidFill>
              </a:rPr>
              <a:t>TRANSPARENCY RULES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GB" altLang="en-US" sz="2000" smtClean="0"/>
              <a:t>     “Transparency certainly destroys secrecy: but it may not limit the deception and deliberate misinformation that undermine relations of trust. If we want to restore trust we need to reduce </a:t>
            </a:r>
            <a:r>
              <a:rPr lang="en-GB" altLang="en-US" sz="2000" i="1" smtClean="0"/>
              <a:t>deception</a:t>
            </a:r>
            <a:r>
              <a:rPr lang="en-GB" altLang="en-US" sz="2000" smtClean="0"/>
              <a:t> and lies rather than </a:t>
            </a:r>
            <a:r>
              <a:rPr lang="en-GB" altLang="en-US" sz="2000" i="1" smtClean="0"/>
              <a:t>secrecy</a:t>
            </a:r>
            <a:r>
              <a:rPr lang="en-GB" altLang="en-US" sz="2000" smtClean="0"/>
              <a:t>.”</a:t>
            </a:r>
            <a:endParaRPr lang="en-US" altLang="en-US" sz="2000" smtClean="0"/>
          </a:p>
          <a:p>
            <a:pPr>
              <a:buFont typeface="Arial" charset="0"/>
              <a:buNone/>
            </a:pPr>
            <a:r>
              <a:rPr lang="en-GB" altLang="en-US" sz="2000" smtClean="0"/>
              <a:t>      </a:t>
            </a:r>
            <a:r>
              <a:rPr lang="en-US" altLang="en-US" sz="2000" smtClean="0"/>
              <a:t>Onora O’Neill, </a:t>
            </a:r>
            <a:r>
              <a:rPr lang="en-GB" altLang="en-US" sz="2000" b="1" smtClean="0"/>
              <a:t>A Question of Trust</a:t>
            </a:r>
            <a:r>
              <a:rPr lang="en-GB" altLang="en-US" sz="2000" smtClean="0"/>
              <a:t>: The BBC Reith Lectures , 2002. </a:t>
            </a:r>
            <a:endParaRPr lang="en-US" altLang="en-US" sz="2000" smtClean="0"/>
          </a:p>
          <a:p>
            <a:pPr algn="ctr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A1034-1170-4A7B-B672-6D2F295E02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632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9363" y="1600200"/>
            <a:ext cx="3216275" cy="4525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/>
            </a:r>
            <a:br>
              <a:rPr lang="en-GB" altLang="en-US" sz="3200" b="1" smtClean="0">
                <a:solidFill>
                  <a:srgbClr val="AF0A5A"/>
                </a:solidFill>
              </a:rPr>
            </a:br>
            <a:r>
              <a:rPr lang="en-GB" altLang="en-US" sz="3200" b="1" smtClean="0">
                <a:solidFill>
                  <a:srgbClr val="AF0A5A"/>
                </a:solidFill>
              </a:rPr>
              <a:t>TOWARDS BEING A PROFESSION ?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23850" y="1700213"/>
            <a:ext cx="4038600" cy="4652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altLang="en-US" sz="1400" b="1" smtClean="0"/>
              <a:t>IOA CODE OF ETHICS</a:t>
            </a:r>
          </a:p>
          <a:p>
            <a:pPr>
              <a:buFont typeface="Arial" charset="0"/>
              <a:buNone/>
            </a:pPr>
            <a:r>
              <a:rPr lang="en-US" altLang="en-US" sz="1400" b="1" smtClean="0"/>
              <a:t>PREAMBLE </a:t>
            </a:r>
            <a:r>
              <a:rPr lang="en-US" altLang="en-US" sz="1400" smtClean="0"/>
              <a:t> </a:t>
            </a:r>
            <a:r>
              <a:rPr lang="en-US" altLang="en-US" sz="1200" smtClean="0"/>
              <a:t>The IOA Code of Ethics provides a common set of professional ethical principles to which members adhere in their organizational Ombudsman practice</a:t>
            </a:r>
            <a:r>
              <a:rPr lang="en-US" altLang="en-US" sz="1400" smtClean="0"/>
              <a:t>.</a:t>
            </a:r>
          </a:p>
          <a:p>
            <a:pPr>
              <a:buFont typeface="Arial" charset="0"/>
              <a:buNone/>
            </a:pPr>
            <a:r>
              <a:rPr lang="en-US" altLang="en-US" sz="1400" b="1" smtClean="0"/>
              <a:t>INDEPENDENCE </a:t>
            </a:r>
            <a:r>
              <a:rPr lang="en-US" altLang="en-US" sz="1200" smtClean="0"/>
              <a:t>The Ombudsman is independent in structure, function, and appearance to the highest degree possible within the organization</a:t>
            </a:r>
            <a:r>
              <a:rPr lang="en-US" altLang="en-US" sz="1400" smtClean="0"/>
              <a:t>.</a:t>
            </a:r>
          </a:p>
          <a:p>
            <a:pPr>
              <a:buFont typeface="Arial" charset="0"/>
              <a:buNone/>
            </a:pPr>
            <a:r>
              <a:rPr lang="en-US" altLang="en-US" sz="1400" b="1" smtClean="0"/>
              <a:t>NEUTRALITY AND IMPARTIALITY </a:t>
            </a:r>
            <a:r>
              <a:rPr lang="en-US" altLang="en-US" sz="1200" smtClean="0"/>
              <a:t>The Ombudsman, as a designated neutral, remains unaligned and impartial. The Ombudsman does not engage in any situation which could create a conflict of interest.</a:t>
            </a:r>
          </a:p>
          <a:p>
            <a:pPr>
              <a:buFont typeface="Arial" charset="0"/>
              <a:buNone/>
            </a:pPr>
            <a:r>
              <a:rPr lang="en-US" altLang="en-US" sz="1400" b="1" smtClean="0"/>
              <a:t>CONFIDENTIALITY </a:t>
            </a:r>
            <a:r>
              <a:rPr lang="en-US" altLang="en-US" sz="1200" smtClean="0"/>
              <a:t>The Ombudsman holds all communications with those seeking assistance in strict confidence, and does not disclose confidential communications unless given permission to do so… [except] where there appears to be imminent risk of serious harm.</a:t>
            </a:r>
          </a:p>
          <a:p>
            <a:pPr>
              <a:buFont typeface="Arial" charset="0"/>
              <a:buNone/>
            </a:pPr>
            <a:r>
              <a:rPr lang="en-US" altLang="en-US" sz="1400" b="1" smtClean="0"/>
              <a:t>INFORMALITY </a:t>
            </a:r>
            <a:r>
              <a:rPr lang="en-US" altLang="en-US" sz="1200" b="1" smtClean="0"/>
              <a:t>The Ombudsman, as an informal resource, does not participate in any formal adjudicative or administrative procedure related to concerns brought to his/her attention</a:t>
            </a:r>
            <a:r>
              <a:rPr lang="en-US" altLang="en-US" sz="1200" smtClean="0"/>
              <a:t>. [emphasis added]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95813" y="1844675"/>
            <a:ext cx="4038600" cy="1252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buFont typeface="Arial" charset="0"/>
              <a:buNone/>
            </a:pPr>
            <a:r>
              <a:rPr lang="en-US" altLang="en-US" sz="2000" smtClean="0"/>
              <a:t>‘I refuse to join any club that wouldn’t have me as a member.’</a:t>
            </a:r>
            <a:br>
              <a:rPr lang="en-US" altLang="en-US" sz="2000" smtClean="0"/>
            </a:br>
            <a:r>
              <a:rPr lang="en-US" altLang="en-US" sz="2000" smtClean="0"/>
              <a:t>Adapted from Groucho Marx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3613F-1D4B-425A-BB59-E0C5A5BBCF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735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213100"/>
            <a:ext cx="2789238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rgbClr val="AF0A5A"/>
                </a:solidFill>
              </a:rPr>
              <a:t/>
            </a:r>
            <a:br>
              <a:rPr lang="en-GB" altLang="en-US" smtClean="0">
                <a:solidFill>
                  <a:srgbClr val="AF0A5A"/>
                </a:solidFill>
              </a:rPr>
            </a:br>
            <a:r>
              <a:rPr lang="en-US" altLang="en-US" sz="3200" b="1" smtClean="0">
                <a:solidFill>
                  <a:srgbClr val="AF0A5A"/>
                </a:solidFill>
              </a:rPr>
              <a:t>TRUSTWORTHY BEHAVIOUR </a:t>
            </a:r>
            <a:endParaRPr lang="en-US" altLang="en-US" b="1" smtClean="0">
              <a:solidFill>
                <a:srgbClr val="AF0A5A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mtClean="0"/>
              <a:t>“</a:t>
            </a:r>
            <a:r>
              <a:rPr lang="en-GB" altLang="en-US" i="1" smtClean="0"/>
              <a:t>People were most suspicious when I called ...I had to feel my way , exchanging trust for trust’</a:t>
            </a:r>
            <a:r>
              <a:rPr lang="en-GB" altLang="en-US" smtClean="0"/>
              <a:t>. District nurse, practising in rural Norfolk, quoted in Ronald Blythe, </a:t>
            </a:r>
            <a:r>
              <a:rPr lang="en-GB" altLang="en-US" b="1" smtClean="0"/>
              <a:t>Akenfield, </a:t>
            </a:r>
            <a:r>
              <a:rPr lang="en-GB" altLang="en-US" smtClean="0"/>
              <a:t>1968.</a:t>
            </a: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C9FA0-0028-4289-A74F-56D1350CFB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837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89175"/>
            <a:ext cx="3810000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396081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ENOHE 2008-14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Experience of transitions to democracy – “we know you are reactionaries. Tell us your experience.”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Experience of Civil Service and Legal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</a:rPr>
              <a:t>OIA is classic Ombudsman scheme, established under 2004 Act to resolve student complaints after internal processes exhausted. 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endParaRPr lang="en-US" sz="2000" dirty="0" smtClean="0">
              <a:solidFill>
                <a:schemeClr val="tx1"/>
              </a:solidFill>
              <a:effectLst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2205038"/>
            <a:ext cx="4038600" cy="3960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smtClean="0">
                <a:solidFill>
                  <a:schemeClr val="tx1"/>
                </a:solidFill>
                <a:effectLst/>
              </a:rPr>
              <a:t>Free to students</a:t>
            </a:r>
          </a:p>
          <a:p>
            <a:r>
              <a:rPr lang="en-US" altLang="en-US" sz="2000" smtClean="0">
                <a:solidFill>
                  <a:schemeClr val="tx1"/>
                </a:solidFill>
                <a:effectLst/>
              </a:rPr>
              <a:t>Tests used.</a:t>
            </a:r>
          </a:p>
          <a:p>
            <a:r>
              <a:rPr lang="en-US" altLang="en-US" sz="2000" smtClean="0">
                <a:solidFill>
                  <a:schemeClr val="tx1"/>
                </a:solidFill>
                <a:effectLst/>
              </a:rPr>
              <a:t>With experience of resolving 10,000 cases</a:t>
            </a:r>
          </a:p>
          <a:p>
            <a:r>
              <a:rPr lang="en-US" altLang="en-US" sz="2000" smtClean="0">
                <a:solidFill>
                  <a:schemeClr val="tx1"/>
                </a:solidFill>
                <a:effectLst/>
              </a:rPr>
              <a:t>Subject to Judicial Review – ‘no reasonable person’ </a:t>
            </a:r>
            <a:endParaRPr lang="en-GB" altLang="en-US" sz="2000" smtClean="0">
              <a:solidFill>
                <a:schemeClr val="tx1"/>
              </a:solidFill>
              <a:effectLst/>
            </a:endParaRPr>
          </a:p>
          <a:p>
            <a:r>
              <a:rPr lang="en-GB" altLang="en-US" sz="2000" smtClean="0">
                <a:solidFill>
                  <a:schemeClr val="tx1"/>
                </a:solidFill>
                <a:effectLst/>
              </a:rPr>
              <a:t>The EU Directive</a:t>
            </a:r>
            <a:endParaRPr lang="en-US" altLang="en-US" sz="2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D99D5-B5FF-4375-A9E8-BCED6D117723}" type="slidenum">
              <a:rPr lang="en-GB" altLang="en-US" smtClean="0">
                <a:solidFill>
                  <a:srgbClr val="898989"/>
                </a:solidFill>
                <a:latin typeface="Arial" charset="0"/>
              </a:rPr>
              <a:pPr/>
              <a:t>2</a:t>
            </a:fld>
            <a:endParaRPr lang="en-GB" altLang="en-US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0965" name="Title 3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ON MY WAY TO WARSAW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 b="1" smtClean="0">
                <a:solidFill>
                  <a:srgbClr val="AF0A5A"/>
                </a:solidFill>
              </a:rPr>
              <a:t/>
            </a:r>
            <a:br>
              <a:rPr lang="en-GB" altLang="en-US" sz="3200" b="1" smtClean="0">
                <a:solidFill>
                  <a:srgbClr val="AF0A5A"/>
                </a:solidFill>
              </a:rPr>
            </a:br>
            <a:r>
              <a:rPr lang="en-GB" altLang="en-US" sz="3200" b="1" smtClean="0">
                <a:solidFill>
                  <a:srgbClr val="AF0A5A"/>
                </a:solidFill>
              </a:rPr>
              <a:t>MAKING A DIFFERENCE: BEFORE AND AFTER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2FAC98-A974-4F18-A1B2-2EAF99C75E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7538" y="5102225"/>
            <a:ext cx="18526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Cartoons by Cameron Law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89138"/>
            <a:ext cx="8229600" cy="5111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en-US" smtClean="0">
                <a:solidFill>
                  <a:schemeClr val="tx1"/>
                </a:solidFill>
                <a:effectLst/>
              </a:rPr>
              <a:t>“</a:t>
            </a:r>
            <a:r>
              <a:rPr lang="en-GB" altLang="en-US" sz="2800" b="1" smtClean="0">
                <a:solidFill>
                  <a:schemeClr val="tx1"/>
                </a:solidFill>
                <a:effectLst/>
              </a:rPr>
              <a:t>Empowerment</a:t>
            </a:r>
            <a:r>
              <a:rPr lang="en-GB" altLang="en-US" sz="2800" smtClean="0">
                <a:solidFill>
                  <a:schemeClr val="tx1"/>
                </a:solidFill>
                <a:effectLst/>
              </a:rPr>
              <a:t> is the process of enhancing the capacity of individuals and groups to make choices and to transform those choices into desired actions and outcomes.” (Adapted from World Bank).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z="2800" smtClean="0">
                <a:solidFill>
                  <a:schemeClr val="tx1"/>
                </a:solidFill>
                <a:effectLst/>
              </a:rPr>
              <a:t>Central to this process are actions which </a:t>
            </a:r>
            <a:r>
              <a:rPr lang="en-GB" altLang="en-US" sz="2800" b="1" smtClean="0">
                <a:solidFill>
                  <a:schemeClr val="tx1"/>
                </a:solidFill>
                <a:effectLst/>
              </a:rPr>
              <a:t>build individual and collective assets</a:t>
            </a:r>
            <a:r>
              <a:rPr lang="en-GB" altLang="en-US" sz="2800" smtClean="0">
                <a:solidFill>
                  <a:schemeClr val="tx1"/>
                </a:solidFill>
                <a:effectLst/>
              </a:rPr>
              <a:t> in a way which improves efficiency and fairness in interventions</a:t>
            </a:r>
            <a:r>
              <a:rPr lang="en-GB" altLang="en-US" smtClean="0">
                <a:solidFill>
                  <a:schemeClr val="tx1"/>
                </a:solidFill>
                <a:effectLst/>
              </a:rPr>
              <a:t>. </a:t>
            </a:r>
            <a:endParaRPr lang="en-US" altLang="en-US" smtClean="0">
              <a:solidFill>
                <a:schemeClr val="tx1"/>
              </a:solidFill>
              <a:effectLst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EBCD9-845E-431A-92AA-ADA275FAA0E2}" type="slidenum">
              <a:rPr lang="en-GB" altLang="en-US" smtClean="0">
                <a:solidFill>
                  <a:srgbClr val="898989"/>
                </a:solidFill>
                <a:latin typeface="Arial" charset="0"/>
              </a:rPr>
              <a:pPr/>
              <a:t>3</a:t>
            </a:fld>
            <a:endParaRPr lang="en-GB" altLang="en-US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1988" name="Title 2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EMPOWERMENT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250825" y="1196975"/>
            <a:ext cx="85693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RELEVANT INDIVIDUALS AND GROUPS: </a:t>
            </a:r>
            <a:br>
              <a:rPr lang="en-GB" altLang="en-US" dirty="0" smtClean="0"/>
            </a:br>
            <a:r>
              <a:rPr lang="en-GB" altLang="en-US" dirty="0" smtClean="0"/>
              <a:t>UNIVERSITIES</a:t>
            </a:r>
            <a:endParaRPr lang="en-US" alt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378F1A-3BD5-4139-B8AB-14580A1BD415}" type="slidenum">
              <a:rPr lang="en-GB" altLang="en-US" smtClean="0">
                <a:solidFill>
                  <a:srgbClr val="898989"/>
                </a:solidFill>
                <a:latin typeface="Arial" charset="0"/>
              </a:rPr>
              <a:pPr/>
              <a:t>4</a:t>
            </a:fld>
            <a:endParaRPr lang="en-GB" altLang="en-US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3438" y="2636838"/>
            <a:ext cx="2397125" cy="3671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 smtClean="0"/>
              <a:t>RELEVANT INDIVIDUALS AND GROUPS:</a:t>
            </a:r>
            <a:br>
              <a:rPr lang="en-GB" altLang="en-US" sz="3200" smtClean="0"/>
            </a:br>
            <a:r>
              <a:rPr lang="en-GB" altLang="en-US" sz="3200" smtClean="0"/>
              <a:t>HIGHER EDUCATION OMBUDSMEN/PERSONS</a:t>
            </a:r>
            <a:endParaRPr lang="en-US" altLang="en-US" sz="320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9B7B6-3E4D-48CA-9E5D-EEF118E1B83B}" type="slidenum">
              <a:rPr lang="en-GB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/>
              <a:t>5</a:t>
            </a:fld>
            <a:endParaRPr lang="en-GB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2506663"/>
            <a:ext cx="5292725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23850" y="908050"/>
            <a:ext cx="8229600" cy="1657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000" b="1" smtClean="0">
                <a:solidFill>
                  <a:srgbClr val="AF0A5A"/>
                </a:solidFill>
              </a:rPr>
              <a:t>RELEVANT INDIVIDUALS AND GROUPS: STUDENTS. </a:t>
            </a:r>
            <a:br>
              <a:rPr lang="en-GB" altLang="en-US" sz="4000" b="1" smtClean="0">
                <a:solidFill>
                  <a:srgbClr val="AF0A5A"/>
                </a:solidFill>
              </a:rPr>
            </a:br>
            <a:endParaRPr lang="en-US" altLang="en-US" sz="4000" b="1" smtClean="0">
              <a:solidFill>
                <a:srgbClr val="AF0A5A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B1DED-CD52-44B9-8222-8EE2CF153C84}" type="slidenum">
              <a:rPr lang="en-GB" altLang="en-US" smtClean="0">
                <a:solidFill>
                  <a:srgbClr val="898989"/>
                </a:solidFill>
                <a:latin typeface="Arial" charset="0"/>
              </a:rPr>
              <a:pPr/>
              <a:t>6</a:t>
            </a:fld>
            <a:endParaRPr lang="en-GB" altLang="en-US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8250" y="5516563"/>
            <a:ext cx="17557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Cartoon by Cameron Law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457200" y="908050"/>
            <a:ext cx="8229600" cy="64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3200" b="1" smtClean="0">
                <a:solidFill>
                  <a:srgbClr val="AF0A5A"/>
                </a:solidFill>
              </a:rPr>
              <a:t>KEY ELEMENTS OF EMPOWERMENT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sz="half" idx="1"/>
          </p:nvPr>
        </p:nvSpPr>
        <p:spPr bwMode="auto">
          <a:xfrm>
            <a:off x="468313" y="1989138"/>
            <a:ext cx="4038600" cy="3556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en-US" smtClean="0"/>
              <a:t>Access to Information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mtClean="0"/>
              <a:t>Inclusion and participation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mtClean="0"/>
              <a:t>Accountability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mtClean="0"/>
              <a:t>Local organisational capacity.</a:t>
            </a:r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 And consequential risks... </a:t>
            </a: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51EAE-A5AB-4509-84E8-27B93A3FD413}" type="slidenum">
              <a:rPr lang="en-GB" altLang="en-US" smtClean="0">
                <a:solidFill>
                  <a:srgbClr val="89898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20072" y="1700808"/>
            <a:ext cx="2592288" cy="3672408"/>
          </a:xfrm>
          <a:effectLst>
            <a:reflection blurRad="6350" stA="52000" endA="300" endPos="35000" dir="5400000" sy="-100000" algn="bl" rotWithShape="0"/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468313" y="850900"/>
            <a:ext cx="8229600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3200" b="1" smtClean="0">
                <a:solidFill>
                  <a:srgbClr val="AF0A5A"/>
                </a:solidFill>
              </a:rPr>
              <a:t>RISKS IN EMPOWERMENT 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47107" name="Content Placeholder 4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GB" altLang="en-US" sz="2000" dirty="0" smtClean="0"/>
              <a:t>Information is power and motivation to act. EG. social media empowers users (especially students) to unite in campaigning 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000" dirty="0" smtClean="0"/>
              <a:t>Participatory decision-making is rarely harmonious and leads to contested views of priorities and needs. Conflict is endemic.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000" dirty="0" smtClean="0"/>
              <a:t>Accountability which calls service providers to account elicits accusations of ‘washing dirty linen in public’ and reputation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ECEB-4485-486F-A1E5-56A1E506075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19925" y="5240338"/>
            <a:ext cx="1757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Cartoon by Cameron Law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446088" y="850900"/>
            <a:ext cx="8229600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en-US" sz="3200" b="1" smtClean="0">
                <a:solidFill>
                  <a:srgbClr val="AF0A5A"/>
                </a:solidFill>
              </a:rPr>
              <a:t>MITIGATING THE RISK : PUBLIC TRUST </a:t>
            </a:r>
            <a:endParaRPr lang="en-US" altLang="en-US" sz="3200" b="1" smtClean="0">
              <a:solidFill>
                <a:srgbClr val="AF0A5A"/>
              </a:solidFill>
            </a:endParaRPr>
          </a:p>
        </p:txBody>
      </p:sp>
      <p:sp>
        <p:nvSpPr>
          <p:cNvPr id="48131" name="Content Placeholder 7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708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000" smtClean="0"/>
              <a:t>What engenders Public Trust ?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000" smtClean="0"/>
              <a:t>Key elements include: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z="2000" smtClean="0"/>
              <a:t>Perceived honesty and independence of profession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smtClean="0"/>
              <a:t>Development of  internal culture fostering standards and openness to improve professional integrity and increase confidence in public institutions</a:t>
            </a:r>
            <a:endParaRPr lang="en-GB" altLang="en-US" sz="20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z="2000" smtClean="0"/>
              <a:t>Exhibits a core competence in serving users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GB" altLang="en-US" sz="2000" smtClean="0"/>
              <a:t>Manifestation of ‘trustworthy’ behaviour </a:t>
            </a:r>
            <a:endParaRPr lang="en-US" alt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EB53D-2D8C-4C49-95CF-159EBF8663A6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4813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2349500"/>
            <a:ext cx="1697038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 cap="flat" cmpd="thickThin">
          <a:solidFill>
            <a:srgbClr val="AF0A5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Introduction to the O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 cap="flat" cmpd="thickThin">
          <a:solidFill>
            <a:srgbClr val="AF0A5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I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 cap="flat" cmpd="thickThin">
          <a:solidFill>
            <a:srgbClr val="AF0A5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944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PowerPoint Template</vt:lpstr>
      <vt:lpstr>2_Introduction to the OIA PowerPoint</vt:lpstr>
      <vt:lpstr>1_OIA PowerPoint Template</vt:lpstr>
      <vt:lpstr>Slide 1</vt:lpstr>
      <vt:lpstr>ON MY WAY TO WARSAW</vt:lpstr>
      <vt:lpstr>EMPOWERMENT</vt:lpstr>
      <vt:lpstr>RELEVANT INDIVIDUALS AND GROUPS:  UNIVERSITIES</vt:lpstr>
      <vt:lpstr>RELEVANT INDIVIDUALS AND GROUPS: HIGHER EDUCATION OMBUDSMEN/PERSONS</vt:lpstr>
      <vt:lpstr>RELEVANT INDIVIDUALS AND GROUPS: STUDENTS.  </vt:lpstr>
      <vt:lpstr>KEY ELEMENTS OF EMPOWERMENT</vt:lpstr>
      <vt:lpstr>RISKS IN EMPOWERMENT </vt:lpstr>
      <vt:lpstr>MITIGATING THE RISK : PUBLIC TRUST </vt:lpstr>
      <vt:lpstr>A BURNING PLATFORM OF TRUST ?</vt:lpstr>
      <vt:lpstr>THE CRISIS OF TRUST  </vt:lpstr>
      <vt:lpstr>WHAT WE LEARN (1)</vt:lpstr>
      <vt:lpstr>WHAT WE LEARN (2)</vt:lpstr>
      <vt:lpstr>SEVEN STEPS TOWARDS ETHICAL EMPOWERMENT  empowerment  + search for trust = ethical empowerment </vt:lpstr>
      <vt:lpstr> COMPETENT DELIVERY</vt:lpstr>
      <vt:lpstr>GOOD PRACTICE CODES</vt:lpstr>
      <vt:lpstr> TRANSPARENCY RULES</vt:lpstr>
      <vt:lpstr> TOWARDS BEING A PROFESSION ?</vt:lpstr>
      <vt:lpstr> TRUSTWORTHY BEHAVIOUR </vt:lpstr>
      <vt:lpstr> MAKING A DIFFERENCE: BEFORE AND AFTER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Stephens</dc:creator>
  <cp:lastModifiedBy>OIAHE</cp:lastModifiedBy>
  <cp:revision>156</cp:revision>
  <cp:lastPrinted>2014-05-13T09:12:36Z</cp:lastPrinted>
  <dcterms:created xsi:type="dcterms:W3CDTF">2013-04-22T08:06:01Z</dcterms:created>
  <dcterms:modified xsi:type="dcterms:W3CDTF">2014-05-16T08:33:33Z</dcterms:modified>
</cp:coreProperties>
</file>