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1" r:id="rId3"/>
    <p:sldId id="266" r:id="rId4"/>
    <p:sldId id="259" r:id="rId5"/>
    <p:sldId id="262" r:id="rId6"/>
    <p:sldId id="263" r:id="rId7"/>
    <p:sldId id="268" r:id="rId8"/>
    <p:sldId id="264" r:id="rId9"/>
  </p:sldIdLst>
  <p:sldSz cx="9144000" cy="6858000" type="screen4x3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92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28DD9-DF0B-4C2D-B1DD-56702B8C5D1E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92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15ED0-CE58-478E-808D-3C68D757E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2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2" y="1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D06D-8954-493C-9639-D17F7A7C4925}" type="datetimeFigureOut">
              <a:rPr lang="en-GB" smtClean="0"/>
              <a:t>08/05/2014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4" y="3234175"/>
            <a:ext cx="7952739" cy="3063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6604A-F521-4129-8DC7-F4EB99838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3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6604A-F521-4129-8DC7-F4EB998387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9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636F-FE32-454C-815A-4573800C137A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327C-927F-4F21-98A2-DC6A6A1EF82E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4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C28B-4CD0-472D-986B-D688E73FE1B8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6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7924-5300-423A-AC58-6560927BACA0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1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534D-1307-4035-9075-E68CBE6B65C1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7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2467-EB40-4F66-8033-2537FF06D885}" type="datetime1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4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3F4C-220B-4438-9220-2AF84118BE11}" type="datetime1">
              <a:rPr lang="en-GB" smtClean="0"/>
              <a:t>08/05/2014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3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C99E3-5103-482C-AE99-C3F4E9F2C0E5}" type="datetime1">
              <a:rPr lang="en-GB" smtClean="0"/>
              <a:t>08/05/2014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9793-FCF9-4069-A183-349428FA42A8}" type="datetime1">
              <a:rPr lang="en-GB" smtClean="0"/>
              <a:t>08/05/2014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2D7A-7E42-4773-B8EF-AF8871C7B1F0}" type="datetime1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3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0542-E9B6-4D5E-B55F-08A1F072B387}" type="datetime1">
              <a:rPr lang="en-GB" smtClean="0"/>
              <a:t>08/05/2014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3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BBEA-3A49-41B1-9D28-0CD0820414F0}" type="datetime1">
              <a:rPr lang="en-GB" smtClean="0"/>
              <a:t>08/05/2014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F30F-2B68-4787-A629-60EAF6223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4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c.uk/" TargetMode="External"/><Relationship Id="rId2" Type="http://schemas.openxmlformats.org/officeDocument/2006/relationships/hyperlink" Target="http://www.ed.ac.uk/schools-departments/student-academic-services/student-complaint-procedure/student-complaint-procedur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Jean Grier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Investigations Manager and </a:t>
            </a:r>
          </a:p>
          <a:p>
            <a:r>
              <a:rPr lang="en-GB" sz="3200" b="1" dirty="0" smtClean="0"/>
              <a:t>Research and Projects Officer </a:t>
            </a:r>
          </a:p>
          <a:p>
            <a:r>
              <a:rPr lang="en-GB" sz="3200" b="1" dirty="0" smtClean="0"/>
              <a:t>for the Vice Principals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The University of Edinburgh</a:t>
            </a:r>
            <a:endParaRPr lang="en-GB" sz="32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64050" y="3429000"/>
            <a:ext cx="214313" cy="0"/>
          </a:xfrm>
          <a:prstGeom prst="rect">
            <a:avLst/>
          </a:prstGeom>
          <a:solidFill>
            <a:srgbClr val="3436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501" tIns="33327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29938"/>
            <a:ext cx="82809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Short, simple, effective?</a:t>
            </a:r>
          </a:p>
          <a:p>
            <a:endParaRPr lang="en-GB" sz="3200" b="1" dirty="0"/>
          </a:p>
          <a:p>
            <a:endParaRPr lang="en-GB" sz="3200" b="1" dirty="0" smtClean="0"/>
          </a:p>
          <a:p>
            <a:r>
              <a:rPr lang="en-GB" sz="3200" b="1" dirty="0" smtClean="0"/>
              <a:t>Implementing a new model Complaint Handling Procedure (CHP)</a:t>
            </a:r>
            <a:endParaRPr lang="en-GB" sz="3200" b="1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SPSO Statement of Complaint Handling Principles – in brief</a:t>
            </a:r>
          </a:p>
          <a:p>
            <a:endParaRPr lang="en-GB" sz="3200" dirty="0"/>
          </a:p>
          <a:p>
            <a:r>
              <a:rPr lang="en-GB" sz="2400" dirty="0" smtClean="0"/>
              <a:t>An effective complaints handling procedure is:</a:t>
            </a:r>
            <a:endParaRPr lang="en-GB" sz="2400" dirty="0"/>
          </a:p>
          <a:p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745809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User-focussed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Accessible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Simple and timely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Thorough, proportionate and consistent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Objective, impartial and fair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r>
              <a:rPr lang="en-GB" sz="2400" dirty="0" smtClean="0"/>
              <a:t>…and should:</a:t>
            </a:r>
          </a:p>
          <a:p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Seek early resolution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Deliver improvement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Stage 1: Frontline resolution</a:t>
            </a:r>
          </a:p>
          <a:p>
            <a:r>
              <a:rPr lang="en-GB" dirty="0" smtClean="0"/>
              <a:t>To be completed within five working days</a:t>
            </a:r>
          </a:p>
          <a:p>
            <a:endParaRPr lang="en-GB" dirty="0" smtClean="0"/>
          </a:p>
          <a:p>
            <a:r>
              <a:rPr lang="en-GB" dirty="0" smtClean="0"/>
              <a:t>For issues that are straightforward and easily resolved, requiring little or no investigation</a:t>
            </a:r>
          </a:p>
          <a:p>
            <a:endParaRPr lang="en-GB" dirty="0" smtClean="0"/>
          </a:p>
          <a:p>
            <a:r>
              <a:rPr lang="en-GB" dirty="0" smtClean="0"/>
              <a:t>(On-the-spot apology, explanation, or other action to resolve the complaint quickly)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284984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Stage 2:  Investigation</a:t>
            </a:r>
          </a:p>
          <a:p>
            <a:r>
              <a:rPr lang="en-GB" dirty="0" smtClean="0"/>
              <a:t>To be completed within 20 working days</a:t>
            </a:r>
          </a:p>
          <a:p>
            <a:endParaRPr lang="en-GB" dirty="0"/>
          </a:p>
          <a:p>
            <a:r>
              <a:rPr lang="en-GB" dirty="0" smtClean="0"/>
              <a:t>For issues that have not been resolved at frontline or that are complex, serious or high risk</a:t>
            </a:r>
          </a:p>
          <a:p>
            <a:endParaRPr lang="en-GB" dirty="0"/>
          </a:p>
          <a:p>
            <a:r>
              <a:rPr lang="en-GB" dirty="0" smtClean="0"/>
              <a:t>(A definitive response following a thorough investigation of the points raised, signed off by senior manager)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is NOT a complaint???</a:t>
            </a: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routine, first-time request for a service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request under </a:t>
            </a:r>
            <a:r>
              <a:rPr lang="en-GB" sz="2000" dirty="0" smtClean="0"/>
              <a:t>[Freedom of Information or Data Protection] legislation</a:t>
            </a: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request for information or an explanation of policy or practice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response to an invitation to provide feedback…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An insurance claim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An issue which is being, or has been, considered by a court or tribunal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request for compensation only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An attempt to have a complaint reconsidered where the procedure has already been completed and a final decision has been issued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 grievance by a member of staff…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An appeal about an academic decision on assessment or admission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789" y="548679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Is it working?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745809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How have institutions reacted?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What are the challenges in working to such tight deadlines?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Have early resolution rates improved?</a:t>
            </a:r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Has complaint handling improved overall?</a:t>
            </a:r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Is there evidence of ‘learning from complaints’?</a:t>
            </a: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64050" y="3429000"/>
            <a:ext cx="214313" cy="0"/>
          </a:xfrm>
          <a:prstGeom prst="rect">
            <a:avLst/>
          </a:prstGeom>
          <a:solidFill>
            <a:srgbClr val="3436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501" tIns="33327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0" name="Picture 2" descr="OLD COLLEGE - UNIVERSITY PROSPECTUS PHOTOGRAPHY FOR 20013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71500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1369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More information?</a:t>
            </a:r>
          </a:p>
          <a:p>
            <a:endParaRPr lang="en-GB" sz="3200" i="1" dirty="0"/>
          </a:p>
          <a:p>
            <a:r>
              <a:rPr lang="en-GB" sz="3200" i="1" dirty="0" smtClean="0">
                <a:hlinkClick r:id="rId2"/>
              </a:rPr>
              <a:t>http</a:t>
            </a:r>
            <a:r>
              <a:rPr lang="en-GB" sz="3200" i="1" dirty="0">
                <a:hlinkClick r:id="rId2"/>
              </a:rPr>
              <a:t>://</a:t>
            </a:r>
            <a:r>
              <a:rPr lang="en-GB" sz="3200" i="1" dirty="0" smtClean="0">
                <a:hlinkClick r:id="rId2"/>
              </a:rPr>
              <a:t>www.ed.ac.uk/schools-departments/student-academic-services/student-complaint-procedure/student-complaint-procedure</a:t>
            </a:r>
            <a:endParaRPr lang="en-GB" sz="3200" i="1" dirty="0" smtClean="0"/>
          </a:p>
          <a:p>
            <a:endParaRPr lang="en-GB" sz="3200" i="1" dirty="0" smtClean="0"/>
          </a:p>
          <a:p>
            <a:r>
              <a:rPr lang="en-GB" sz="3200" i="1" dirty="0" smtClean="0"/>
              <a:t>(or just </a:t>
            </a:r>
            <a:r>
              <a:rPr lang="en-GB" sz="3200" i="1" dirty="0" smtClean="0">
                <a:hlinkClick r:id="rId3"/>
              </a:rPr>
              <a:t>www.ed.ac.uk</a:t>
            </a:r>
            <a:r>
              <a:rPr lang="en-GB" sz="3200" i="1" dirty="0" smtClean="0"/>
              <a:t> and type ‘complaint’ into search box!)</a:t>
            </a:r>
          </a:p>
          <a:p>
            <a:endParaRPr lang="en-GB" sz="3200" i="1" dirty="0"/>
          </a:p>
          <a:p>
            <a:r>
              <a:rPr lang="en-GB" sz="3200" i="1" dirty="0" smtClean="0"/>
              <a:t>Thank </a:t>
            </a:r>
            <a:r>
              <a:rPr lang="en-GB" sz="3200" i="1" dirty="0" smtClean="0"/>
              <a:t>you</a:t>
            </a:r>
          </a:p>
          <a:p>
            <a:r>
              <a:rPr lang="en-GB" sz="3200" dirty="0" smtClean="0"/>
              <a:t>Jean.Grier@ed.ac.uk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F30F-2B68-4787-A629-60EAF62234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26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343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‘How can you write and implement policies and procedures that accommodate the very particular (and individual) needs of those with mental health issues – with reference to complaints generally and appeals?’</dc:title>
  <dc:creator>GRIER Jean</dc:creator>
  <cp:lastModifiedBy>GRIER Jean</cp:lastModifiedBy>
  <cp:revision>16</cp:revision>
  <cp:lastPrinted>2014-05-08T11:57:30Z</cp:lastPrinted>
  <dcterms:created xsi:type="dcterms:W3CDTF">2013-05-03T11:45:46Z</dcterms:created>
  <dcterms:modified xsi:type="dcterms:W3CDTF">2014-05-08T12:04:37Z</dcterms:modified>
</cp:coreProperties>
</file>