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8"/>
  </p:notesMasterIdLst>
  <p:sldIdLst>
    <p:sldId id="312" r:id="rId5"/>
    <p:sldId id="328" r:id="rId6"/>
    <p:sldId id="314" r:id="rId7"/>
    <p:sldId id="329" r:id="rId8"/>
    <p:sldId id="330" r:id="rId9"/>
    <p:sldId id="331" r:id="rId10"/>
    <p:sldId id="332" r:id="rId11"/>
    <p:sldId id="317" r:id="rId12"/>
    <p:sldId id="333" r:id="rId13"/>
    <p:sldId id="324" r:id="rId14"/>
    <p:sldId id="320" r:id="rId15"/>
    <p:sldId id="321" r:id="rId16"/>
    <p:sldId id="322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996E"/>
    <a:srgbClr val="F7F7F7"/>
    <a:srgbClr val="0A5065"/>
    <a:srgbClr val="98002E"/>
    <a:srgbClr val="771424"/>
    <a:srgbClr val="CAB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1DF58A-41F2-4BB5-8DFD-77BF1B3CA05B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649603-F710-4B23-907A-C9F8061D4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12/05/2014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12/05/2014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iversityOfDenver_PP_Template_17-0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Funding Higher Education in the USA, and the Impact on Students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ENOHE 2014</a:t>
            </a:r>
          </a:p>
          <a:p>
            <a:r>
              <a:rPr lang="en-US" dirty="0" smtClean="0"/>
              <a:t>Jenna Brown, Ombuds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4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7727"/>
            <a:ext cx="8229600" cy="2459181"/>
          </a:xfrm>
        </p:spPr>
        <p:txBody>
          <a:bodyPr>
            <a:normAutofit/>
          </a:bodyPr>
          <a:lstStyle/>
          <a:p>
            <a:r>
              <a:rPr lang="en-US" dirty="0" smtClean="0"/>
              <a:t>Impact on Students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14455"/>
            <a:ext cx="8229600" cy="131170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3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455"/>
            <a:ext cx="8229600" cy="976744"/>
          </a:xfrm>
        </p:spPr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persistence &amp; retention </a:t>
            </a:r>
            <a:endParaRPr lang="en-US" dirty="0"/>
          </a:p>
          <a:p>
            <a:r>
              <a:rPr lang="en-US" dirty="0" smtClean="0"/>
              <a:t>graduation rates</a:t>
            </a:r>
            <a:endParaRPr lang="en-US" dirty="0"/>
          </a:p>
          <a:p>
            <a:r>
              <a:rPr lang="en-US" dirty="0" smtClean="0"/>
              <a:t>transfer </a:t>
            </a:r>
            <a:r>
              <a:rPr lang="en-US" dirty="0"/>
              <a:t>rates from community colleges </a:t>
            </a:r>
            <a:r>
              <a:rPr lang="en-US" dirty="0" smtClean="0"/>
              <a:t>to four-year </a:t>
            </a:r>
            <a:r>
              <a:rPr lang="en-US" dirty="0"/>
              <a:t>colleges </a:t>
            </a:r>
          </a:p>
          <a:p>
            <a:r>
              <a:rPr lang="en-US" dirty="0" smtClean="0"/>
              <a:t>job </a:t>
            </a:r>
            <a:r>
              <a:rPr lang="en-US" dirty="0"/>
              <a:t>placement rates for graduates </a:t>
            </a:r>
          </a:p>
          <a:p>
            <a:r>
              <a:rPr lang="en-US" dirty="0" smtClean="0"/>
              <a:t>average </a:t>
            </a:r>
            <a:r>
              <a:rPr lang="en-US" dirty="0"/>
              <a:t>starting salaries </a:t>
            </a:r>
          </a:p>
          <a:p>
            <a:r>
              <a:rPr lang="en-US" dirty="0" smtClean="0"/>
              <a:t>rates </a:t>
            </a:r>
            <a:r>
              <a:rPr lang="en-US" dirty="0"/>
              <a:t>of passage on professional licensure exams </a:t>
            </a:r>
          </a:p>
          <a:p>
            <a:r>
              <a:rPr lang="en-US" dirty="0" smtClean="0"/>
              <a:t>satisfaction </a:t>
            </a:r>
            <a:r>
              <a:rPr lang="en-US" dirty="0"/>
              <a:t>of students </a:t>
            </a:r>
            <a:r>
              <a:rPr lang="en-US" dirty="0" smtClean="0"/>
              <a:t>&amp; others </a:t>
            </a:r>
            <a:r>
              <a:rPr lang="en-US" dirty="0"/>
              <a:t>with a </a:t>
            </a:r>
            <a:r>
              <a:rPr lang="en-US" dirty="0" smtClean="0"/>
              <a:t>HEI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3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82" y="1002002"/>
            <a:ext cx="8229600" cy="1143000"/>
          </a:xfrm>
        </p:spPr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382" y="2431474"/>
            <a:ext cx="8229600" cy="339898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quality </a:t>
            </a:r>
          </a:p>
          <a:p>
            <a:r>
              <a:rPr lang="en-US" sz="4000" dirty="0" smtClean="0"/>
              <a:t>consistency </a:t>
            </a:r>
          </a:p>
          <a:p>
            <a:r>
              <a:rPr lang="en-US" sz="4000" dirty="0" smtClean="0"/>
              <a:t>transparency</a:t>
            </a:r>
          </a:p>
          <a:p>
            <a:r>
              <a:rPr lang="en-US" sz="4000" dirty="0" smtClean="0"/>
              <a:t>responsiveness</a:t>
            </a:r>
          </a:p>
        </p:txBody>
      </p:sp>
    </p:spTree>
    <p:extLst>
      <p:ext uri="{BB962C8B-B14F-4D97-AF65-F5344CB8AC3E}">
        <p14:creationId xmlns:p14="http://schemas.microsoft.com/office/powerpoint/2010/main" val="235377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9821"/>
            <a:ext cx="8229600" cy="1143000"/>
          </a:xfrm>
        </p:spPr>
        <p:txBody>
          <a:bodyPr/>
          <a:lstStyle/>
          <a:p>
            <a:r>
              <a:rPr lang="en-US" i="1" dirty="0" smtClean="0"/>
              <a:t>Changes Ahead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75909"/>
            <a:ext cx="8229600" cy="14502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7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726"/>
            <a:ext cx="8229600" cy="1166092"/>
          </a:xfrm>
        </p:spPr>
        <p:txBody>
          <a:bodyPr>
            <a:norm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3636"/>
            <a:ext cx="8229600" cy="3613727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“tuition”</a:t>
            </a:r>
          </a:p>
          <a:p>
            <a:r>
              <a:rPr lang="en-US" sz="4000" dirty="0" smtClean="0"/>
              <a:t>“colleges &amp; universities”</a:t>
            </a:r>
          </a:p>
          <a:p>
            <a:r>
              <a:rPr lang="en-US" sz="4000" dirty="0" smtClean="0"/>
              <a:t>“faculty”</a:t>
            </a:r>
          </a:p>
          <a:p>
            <a:r>
              <a:rPr lang="en-US" sz="4000" dirty="0" smtClean="0"/>
              <a:t>“undergraduate”</a:t>
            </a:r>
          </a:p>
          <a:p>
            <a:r>
              <a:rPr lang="en-US" sz="4000" dirty="0" smtClean="0"/>
              <a:t>“graduate”</a:t>
            </a:r>
          </a:p>
        </p:txBody>
      </p:sp>
    </p:spTree>
    <p:extLst>
      <p:ext uri="{BB962C8B-B14F-4D97-AF65-F5344CB8AC3E}">
        <p14:creationId xmlns:p14="http://schemas.microsoft.com/office/powerpoint/2010/main" val="367375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726"/>
            <a:ext cx="8229600" cy="1166092"/>
          </a:xfrm>
        </p:spPr>
        <p:txBody>
          <a:bodyPr>
            <a:normAutofit/>
          </a:bodyPr>
          <a:lstStyle/>
          <a:p>
            <a:r>
              <a:rPr lang="en-US" dirty="0" smtClean="0"/>
              <a:t>American Higher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9272"/>
            <a:ext cx="8229600" cy="3198091"/>
          </a:xfrm>
        </p:spPr>
        <p:txBody>
          <a:bodyPr/>
          <a:lstStyle/>
          <a:p>
            <a:r>
              <a:rPr lang="en-US" sz="4000" dirty="0" smtClean="0"/>
              <a:t>Decentralized</a:t>
            </a:r>
          </a:p>
          <a:p>
            <a:r>
              <a:rPr lang="en-US" sz="4000" dirty="0" smtClean="0"/>
              <a:t>Varied</a:t>
            </a:r>
            <a:endParaRPr lang="en-US" sz="4000" dirty="0"/>
          </a:p>
          <a:p>
            <a:r>
              <a:rPr lang="en-US" sz="4000" dirty="0" smtClean="0"/>
              <a:t>Competitive</a:t>
            </a:r>
          </a:p>
        </p:txBody>
      </p:sp>
    </p:spTree>
    <p:extLst>
      <p:ext uri="{BB962C8B-B14F-4D97-AF65-F5344CB8AC3E}">
        <p14:creationId xmlns:p14="http://schemas.microsoft.com/office/powerpoint/2010/main" val="3360856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726"/>
            <a:ext cx="8229600" cy="1166092"/>
          </a:xfrm>
        </p:spPr>
        <p:txBody>
          <a:bodyPr>
            <a:normAutofit/>
          </a:bodyPr>
          <a:lstStyle/>
          <a:p>
            <a:r>
              <a:rPr lang="en-US" dirty="0" smtClean="0"/>
              <a:t>Decentralized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9818"/>
            <a:ext cx="8229600" cy="3775364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4000+ HEIs in USA</a:t>
            </a:r>
          </a:p>
          <a:p>
            <a:r>
              <a:rPr lang="en-US" sz="4000" dirty="0"/>
              <a:t>US federal government owns no colleges or universities</a:t>
            </a:r>
          </a:p>
          <a:p>
            <a:r>
              <a:rPr lang="en-US" sz="4000" dirty="0"/>
              <a:t>US federal government can create conditions for institutions that receive federal funds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177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726"/>
            <a:ext cx="8229600" cy="1166092"/>
          </a:xfrm>
        </p:spPr>
        <p:txBody>
          <a:bodyPr>
            <a:normAutofit/>
          </a:bodyPr>
          <a:lstStyle/>
          <a:p>
            <a:r>
              <a:rPr lang="en-US" dirty="0" smtClean="0"/>
              <a:t>Varied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9818"/>
            <a:ext cx="8229600" cy="3775364"/>
          </a:xfrm>
        </p:spPr>
        <p:txBody>
          <a:bodyPr>
            <a:normAutofit/>
          </a:bodyPr>
          <a:lstStyle/>
          <a:p>
            <a:r>
              <a:rPr lang="en-US" sz="4000" dirty="0"/>
              <a:t>“2-year” &amp; “4-year” institutions </a:t>
            </a:r>
          </a:p>
          <a:p>
            <a:r>
              <a:rPr lang="en-US" sz="4000" dirty="0"/>
              <a:t>Non-profit, For-profit</a:t>
            </a:r>
          </a:p>
          <a:p>
            <a:r>
              <a:rPr lang="en-US" sz="4000" dirty="0"/>
              <a:t>Public, Private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514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726"/>
            <a:ext cx="8229600" cy="1166092"/>
          </a:xfrm>
        </p:spPr>
        <p:txBody>
          <a:bodyPr>
            <a:normAutofit/>
          </a:bodyPr>
          <a:lstStyle/>
          <a:p>
            <a:r>
              <a:rPr lang="en-US" dirty="0" smtClean="0"/>
              <a:t>Competitive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9818"/>
            <a:ext cx="8229600" cy="3775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 student may </a:t>
            </a:r>
            <a:r>
              <a:rPr lang="en-US" sz="4000" dirty="0" smtClean="0"/>
              <a:t>apply to </a:t>
            </a:r>
            <a:r>
              <a:rPr lang="en-US" sz="4000" dirty="0"/>
              <a:t>many colleges.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2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726"/>
            <a:ext cx="8229600" cy="1166092"/>
          </a:xfrm>
        </p:spPr>
        <p:txBody>
          <a:bodyPr>
            <a:normAutofit/>
          </a:bodyPr>
          <a:lstStyle/>
          <a:p>
            <a:r>
              <a:rPr lang="en-US" dirty="0"/>
              <a:t>The American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9818"/>
            <a:ext cx="8229600" cy="3775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Accumulation of credits in some sort of acceptable pattern of:</a:t>
            </a:r>
          </a:p>
          <a:p>
            <a:pPr marL="514350" indent="-514350">
              <a:buAutoNum type="arabicParenBoth"/>
            </a:pPr>
            <a:r>
              <a:rPr lang="en-US" sz="4000" dirty="0"/>
              <a:t> general education</a:t>
            </a:r>
          </a:p>
          <a:p>
            <a:pPr marL="0" indent="0">
              <a:buNone/>
            </a:pPr>
            <a:r>
              <a:rPr lang="en-US" sz="4000" dirty="0"/>
              <a:t>(2) a major program, and</a:t>
            </a:r>
          </a:p>
          <a:p>
            <a:pPr marL="0" indent="0">
              <a:buNone/>
            </a:pPr>
            <a:r>
              <a:rPr lang="en-US" sz="4000" dirty="0"/>
              <a:t>(3) free electives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5559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5727"/>
            <a:ext cx="8229600" cy="1477817"/>
          </a:xfrm>
        </p:spPr>
        <p:txBody>
          <a:bodyPr/>
          <a:lstStyle/>
          <a:p>
            <a:r>
              <a:rPr lang="en-US" dirty="0" smtClean="0"/>
              <a:t>5 income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2182091"/>
            <a:ext cx="8229600" cy="39139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tuition </a:t>
            </a:r>
            <a:r>
              <a:rPr lang="en-US" dirty="0"/>
              <a:t>and </a:t>
            </a:r>
            <a:r>
              <a:rPr lang="en-US" dirty="0" smtClean="0"/>
              <a:t>fees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government appropriations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private </a:t>
            </a:r>
            <a:r>
              <a:rPr lang="en-US" dirty="0"/>
              <a:t>gifts and </a:t>
            </a:r>
            <a:r>
              <a:rPr lang="en-US" dirty="0" smtClean="0"/>
              <a:t>grants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endowment </a:t>
            </a:r>
            <a:r>
              <a:rPr lang="en-US" dirty="0"/>
              <a:t>income and investment </a:t>
            </a:r>
            <a:r>
              <a:rPr lang="en-US" dirty="0" smtClean="0"/>
              <a:t>returns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sales </a:t>
            </a:r>
            <a:r>
              <a:rPr lang="en-US" dirty="0"/>
              <a:t>and </a:t>
            </a:r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0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726"/>
            <a:ext cx="8229600" cy="1166092"/>
          </a:xfrm>
        </p:spPr>
        <p:txBody>
          <a:bodyPr>
            <a:normAutofit/>
          </a:bodyPr>
          <a:lstStyle/>
          <a:p>
            <a:r>
              <a:rPr lang="en-US" dirty="0"/>
              <a:t>Student Financial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39818"/>
            <a:ext cx="8229600" cy="3775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4 categories:</a:t>
            </a:r>
          </a:p>
          <a:p>
            <a:r>
              <a:rPr lang="en-US" sz="4000" dirty="0" smtClean="0"/>
              <a:t>Grants</a:t>
            </a:r>
          </a:p>
          <a:p>
            <a:r>
              <a:rPr lang="en-US" sz="4000" dirty="0" smtClean="0"/>
              <a:t>Work Study</a:t>
            </a:r>
          </a:p>
          <a:p>
            <a:r>
              <a:rPr lang="en-US" sz="4000" dirty="0" smtClean="0"/>
              <a:t>Loans</a:t>
            </a:r>
          </a:p>
          <a:p>
            <a:r>
              <a:rPr lang="en-US" sz="4000" dirty="0" smtClean="0"/>
              <a:t>Scholarships</a:t>
            </a:r>
          </a:p>
        </p:txBody>
      </p:sp>
    </p:spTree>
    <p:extLst>
      <p:ext uri="{BB962C8B-B14F-4D97-AF65-F5344CB8AC3E}">
        <p14:creationId xmlns:p14="http://schemas.microsoft.com/office/powerpoint/2010/main" val="171748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schemas.microsoft.com/sharepoint/v3/field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670</TotalTime>
  <Words>211</Words>
  <Application>Microsoft Macintosh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Funding Higher Education in the USA, and the Impact on Students </vt:lpstr>
      <vt:lpstr>Terms</vt:lpstr>
      <vt:lpstr>American Higher Education</vt:lpstr>
      <vt:lpstr>Decentralized</vt:lpstr>
      <vt:lpstr>Varied</vt:lpstr>
      <vt:lpstr>Competitive</vt:lpstr>
      <vt:lpstr>The American degree</vt:lpstr>
      <vt:lpstr>5 income streams</vt:lpstr>
      <vt:lpstr>Student Financial Aid</vt:lpstr>
      <vt:lpstr>Impact on Students </vt:lpstr>
      <vt:lpstr>Performance Measures</vt:lpstr>
      <vt:lpstr>Expectations</vt:lpstr>
      <vt:lpstr>Changes Ahead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Jenna Brown, Ombuds</cp:lastModifiedBy>
  <cp:revision>97</cp:revision>
  <cp:lastPrinted>2013-08-13T14:33:03Z</cp:lastPrinted>
  <dcterms:created xsi:type="dcterms:W3CDTF">2010-04-12T23:12:02Z</dcterms:created>
  <dcterms:modified xsi:type="dcterms:W3CDTF">2014-05-12T00:05:17Z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