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3" r:id="rId6"/>
    <p:sldId id="259" r:id="rId7"/>
    <p:sldId id="260" r:id="rId8"/>
    <p:sldId id="262" r:id="rId9"/>
    <p:sldId id="261" r:id="rId10"/>
    <p:sldId id="263" r:id="rId11"/>
    <p:sldId id="266" r:id="rId12"/>
    <p:sldId id="271" r:id="rId13"/>
    <p:sldId id="272" r:id="rId14"/>
    <p:sldId id="264" r:id="rId15"/>
    <p:sldId id="265" r:id="rId16"/>
    <p:sldId id="267" r:id="rId17"/>
    <p:sldId id="269" r:id="rId18"/>
    <p:sldId id="274" r:id="rId19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9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2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9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8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5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3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9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8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ECE7-48FE-4679-B382-3B2B47399BBC}" type="datetimeFigureOut">
              <a:rPr lang="en-GB" smtClean="0"/>
              <a:t>13/05/2014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68BD-AE70-41F5-B3A1-F042FF0A543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5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liament" TargetMode="External"/><Relationship Id="rId2" Type="http://schemas.openxmlformats.org/officeDocument/2006/relationships/hyperlink" Target="http://en.wikipedia.org/wiki/Govern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ubli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ochschulombudsmann.at" TargetMode="External"/><Relationship Id="rId2" Type="http://schemas.openxmlformats.org/officeDocument/2006/relationships/hyperlink" Target="http://www.hochschulombudsmann.a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Students and Money?</a:t>
            </a:r>
            <a:br>
              <a:rPr lang="en-GB" b="1" dirty="0" smtClean="0"/>
            </a:br>
            <a:r>
              <a:rPr lang="en-GB" b="1" dirty="0" smtClean="0"/>
              <a:t>Ombudsmen!</a:t>
            </a:r>
            <a:br>
              <a:rPr lang="en-GB" b="1" dirty="0" smtClean="0"/>
            </a:br>
            <a:r>
              <a:rPr lang="en-GB" b="1" dirty="0" smtClean="0"/>
              <a:t>Empowering Students:</a:t>
            </a:r>
            <a:br>
              <a:rPr lang="en-GB" b="1" dirty="0" smtClean="0"/>
            </a:br>
            <a:r>
              <a:rPr lang="en-GB" b="1" dirty="0" smtClean="0">
                <a:solidFill>
                  <a:srgbClr val="FF0000"/>
                </a:solidFill>
              </a:rPr>
              <a:t>A View From Austria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sz="2400" dirty="0" smtClean="0"/>
              <a:t>Marta Elena Alonso de la Varga</a:t>
            </a:r>
          </a:p>
          <a:p>
            <a:r>
              <a:rPr lang="en-GB" sz="2400" dirty="0" smtClean="0"/>
              <a:t>Josef Leidenfrost</a:t>
            </a:r>
          </a:p>
          <a:p>
            <a:r>
              <a:rPr lang="en-GB" sz="2400" dirty="0" smtClean="0"/>
              <a:t>ENOHE Warsaw Conference 2014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098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Austria 4: </a:t>
            </a:r>
            <a:br>
              <a:rPr lang="en-GB" sz="3600" b="1" dirty="0" smtClean="0"/>
            </a:br>
            <a:r>
              <a:rPr lang="en-GB" sz="3600" b="1" dirty="0" smtClean="0"/>
              <a:t>Systemic </a:t>
            </a:r>
            <a:r>
              <a:rPr lang="en-GB" sz="3600" b="1" dirty="0" err="1" smtClean="0"/>
              <a:t>Deficiences</a:t>
            </a:r>
            <a:r>
              <a:rPr lang="en-GB" sz="3600" b="1" dirty="0" smtClean="0"/>
              <a:t> within</a:t>
            </a:r>
            <a:br>
              <a:rPr lang="en-GB" sz="3600" b="1" dirty="0" smtClean="0"/>
            </a:br>
            <a:r>
              <a:rPr lang="en-GB" sz="3600" b="1" dirty="0" smtClean="0"/>
              <a:t>the Grants System</a:t>
            </a:r>
            <a:endParaRPr lang="en-GB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2800" dirty="0" smtClean="0"/>
              <a:t>automated application without </a:t>
            </a:r>
            <a:r>
              <a:rPr lang="en-GB" sz="2800" i="1" dirty="0" smtClean="0"/>
              <a:t>in situ </a:t>
            </a:r>
            <a:r>
              <a:rPr lang="en-GB" sz="2800" dirty="0" smtClean="0"/>
              <a:t>counter-checking</a:t>
            </a:r>
          </a:p>
          <a:p>
            <a:r>
              <a:rPr lang="en-GB" sz="2800" dirty="0" smtClean="0"/>
              <a:t>eligibility is checked on-line on the basis of official tax revenue income data of relatives</a:t>
            </a:r>
          </a:p>
          <a:p>
            <a:r>
              <a:rPr lang="en-GB" sz="2800" dirty="0" smtClean="0"/>
              <a:t>certificates of awards are couched in (very) bureaucratic language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Grant Awarding Authority does not have its own complaint / customer relationship management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Austria 5:</a:t>
            </a:r>
            <a:br>
              <a:rPr lang="en-GB" b="1" dirty="0" smtClean="0"/>
            </a:br>
            <a:r>
              <a:rPr lang="en-GB" b="1" dirty="0" smtClean="0"/>
              <a:t>Systemic Deficiencies within the</a:t>
            </a:r>
            <a:br>
              <a:rPr lang="en-GB" b="1" dirty="0" smtClean="0"/>
            </a:br>
            <a:r>
              <a:rPr lang="en-GB" b="1" dirty="0" smtClean="0"/>
              <a:t>HE System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at public universities: almost no entrance requirements, no entrance tests, almost no screening of candidates </a:t>
            </a:r>
          </a:p>
          <a:p>
            <a:r>
              <a:rPr lang="en-GB" sz="2800" dirty="0" smtClean="0"/>
              <a:t>overcrowded courses, classrooms in SOME disciplines (“massification2 of HE)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official confirmation of lack of infrastructure by </a:t>
            </a:r>
            <a:r>
              <a:rPr lang="en-GB" sz="2800" b="1" dirty="0" err="1" smtClean="0">
                <a:solidFill>
                  <a:srgbClr val="FF0000"/>
                </a:solidFill>
              </a:rPr>
              <a:t>HEIs</a:t>
            </a:r>
            <a:r>
              <a:rPr lang="en-GB" sz="2800" b="1" dirty="0" smtClean="0">
                <a:solidFill>
                  <a:srgbClr val="FF0000"/>
                </a:solidFill>
              </a:rPr>
              <a:t> if it is (supposedly) their fault (!)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8510" r="15027" b="14468"/>
          <a:stretch/>
        </p:blipFill>
        <p:spPr bwMode="auto">
          <a:xfrm>
            <a:off x="383357" y="980728"/>
            <a:ext cx="8404697" cy="52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Ombudsman?</a:t>
            </a:r>
            <a:br>
              <a:rPr lang="en-GB" b="1" dirty="0" smtClean="0"/>
            </a:br>
            <a:r>
              <a:rPr lang="en-GB" b="1" dirty="0" smtClean="0"/>
              <a:t>(</a:t>
            </a:r>
            <a:r>
              <a:rPr lang="en-GB" b="1" dirty="0" err="1" smtClean="0"/>
              <a:t>wikipedia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dirty="0" smtClean="0"/>
              <a:t>An </a:t>
            </a:r>
            <a:r>
              <a:rPr lang="en-US" b="1" dirty="0"/>
              <a:t>ombudsman</a:t>
            </a:r>
            <a:r>
              <a:rPr lang="en-US" dirty="0"/>
              <a:t> or </a:t>
            </a:r>
            <a:r>
              <a:rPr lang="en-US" b="1" dirty="0"/>
              <a:t>public advocate</a:t>
            </a:r>
            <a:r>
              <a:rPr lang="en-US" dirty="0"/>
              <a:t> is usually appointed by the </a:t>
            </a:r>
            <a:r>
              <a:rPr lang="en-US" dirty="0">
                <a:hlinkClick r:id="rId2" action="ppaction://hlinkfile" tooltip="Government"/>
              </a:rPr>
              <a:t>government</a:t>
            </a:r>
            <a:r>
              <a:rPr lang="en-US" dirty="0"/>
              <a:t> or by </a:t>
            </a:r>
            <a:r>
              <a:rPr lang="en-US" dirty="0">
                <a:hlinkClick r:id="rId3" action="ppaction://hlinkfile" tooltip="Parliament"/>
              </a:rPr>
              <a:t>parliament</a:t>
            </a:r>
            <a:r>
              <a:rPr lang="en-US" dirty="0"/>
              <a:t>, but with a significant degree of independence, who is charged with representing the interests of the </a:t>
            </a:r>
            <a:r>
              <a:rPr lang="en-US" dirty="0">
                <a:hlinkClick r:id="rId4" action="ppaction://hlinkfile" tooltip="Public"/>
              </a:rPr>
              <a:t>public</a:t>
            </a:r>
            <a:r>
              <a:rPr lang="en-US" dirty="0"/>
              <a:t> by investigating and addressing complaints of maladministration or violation of rights.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Austria 6:</a:t>
            </a:r>
            <a:br>
              <a:rPr lang="en-GB" b="1" dirty="0" smtClean="0"/>
            </a:br>
            <a:r>
              <a:rPr lang="en-GB" b="1" dirty="0" smtClean="0"/>
              <a:t>National Higher Education Ombudsman 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available to all national / international students (public / private universities, universities of applied sciences, teacher training colleges)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≈some 360,000 students nationwide</a:t>
            </a:r>
          </a:p>
          <a:p>
            <a:r>
              <a:rPr lang="en-GB" sz="2400" dirty="0" smtClean="0"/>
              <a:t>plus (first time) applicants, plus former students, plus students turned down at A and </a:t>
            </a:r>
            <a:r>
              <a:rPr lang="en-GB" sz="2400" dirty="0" err="1" smtClean="0"/>
              <a:t>tryingf</a:t>
            </a:r>
            <a:r>
              <a:rPr lang="en-GB" sz="2400" dirty="0" smtClean="0"/>
              <a:t> to be admitted at B</a:t>
            </a:r>
          </a:p>
          <a:p>
            <a:r>
              <a:rPr lang="en-GB" sz="2400" dirty="0" smtClean="0"/>
              <a:t>has right to investigate, institutions have duty to inform</a:t>
            </a:r>
          </a:p>
          <a:p>
            <a:r>
              <a:rPr lang="en-GB" sz="2400" dirty="0" smtClean="0"/>
              <a:t>reports in public reports to the minister, to parliament, recommendations to </a:t>
            </a:r>
            <a:r>
              <a:rPr lang="en-GB" sz="2400" dirty="0" err="1" smtClean="0"/>
              <a:t>HEIs</a:t>
            </a:r>
            <a:r>
              <a:rPr lang="en-GB" sz="2400" dirty="0" smtClean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798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Austria 7:</a:t>
            </a:r>
            <a:br>
              <a:rPr lang="en-GB" b="1" dirty="0" smtClean="0"/>
            </a:br>
            <a:r>
              <a:rPr lang="en-GB" b="1" dirty="0" smtClean="0"/>
              <a:t>What Can the Ombudsman Do?</a:t>
            </a:r>
            <a:br>
              <a:rPr lang="en-GB" b="1" dirty="0" smtClean="0"/>
            </a:br>
            <a:r>
              <a:rPr lang="en-GB" b="1" dirty="0" smtClean="0"/>
              <a:t>Empowerment by: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checking the facts (</a:t>
            </a:r>
            <a:r>
              <a:rPr lang="en-GB" dirty="0" smtClean="0">
                <a:sym typeface="Wingdings" panose="05000000000000000000" pitchFamily="2" charset="2"/>
              </a:rPr>
              <a:t>)</a:t>
            </a:r>
            <a:endParaRPr lang="en-GB" dirty="0" smtClean="0"/>
          </a:p>
          <a:p>
            <a:r>
              <a:rPr lang="en-GB" dirty="0" smtClean="0"/>
              <a:t>checking  the procedures</a:t>
            </a:r>
          </a:p>
          <a:p>
            <a:r>
              <a:rPr lang="en-GB" dirty="0" smtClean="0"/>
              <a:t>checking the information given (if on written record)</a:t>
            </a:r>
          </a:p>
          <a:p>
            <a:r>
              <a:rPr lang="en-GB" dirty="0" smtClean="0"/>
              <a:t>checking the legal regulations / requirements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informing the student(s)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giving recommendations to the </a:t>
            </a:r>
            <a:r>
              <a:rPr lang="en-GB" b="1" dirty="0" err="1" smtClean="0">
                <a:solidFill>
                  <a:srgbClr val="FF0000"/>
                </a:solidFill>
              </a:rPr>
              <a:t>HEIs</a:t>
            </a:r>
            <a:r>
              <a:rPr lang="en-GB" b="1" dirty="0" smtClean="0">
                <a:solidFill>
                  <a:srgbClr val="FF0000"/>
                </a:solidFill>
              </a:rPr>
              <a:t> / grant awarding authorities (both are autonomous authorities)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Not legally binding!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5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Austria 8: Worst Case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student asked (forced) to pay back approx. € 8,000- “excess payment”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had gotten (unjustified) grants for several semesters: without knowing, without being told</a:t>
            </a:r>
          </a:p>
          <a:p>
            <a:r>
              <a:rPr lang="en-GB" dirty="0" smtClean="0"/>
              <a:t>no university confirmation of his successful progress in studying (possible), since he was a </a:t>
            </a:r>
            <a:r>
              <a:rPr lang="en-GB" dirty="0" err="1" smtClean="0"/>
              <a:t>ph.D.</a:t>
            </a:r>
            <a:r>
              <a:rPr lang="en-GB" dirty="0" smtClean="0"/>
              <a:t> student</a:t>
            </a:r>
          </a:p>
          <a:p>
            <a:r>
              <a:rPr lang="en-GB" dirty="0" smtClean="0"/>
              <a:t>student DID (HAVE to) pay back!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regulations have been changed since that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904875" y="646113"/>
            <a:ext cx="7772400" cy="914400"/>
          </a:xfrm>
        </p:spPr>
        <p:txBody>
          <a:bodyPr/>
          <a:lstStyle/>
          <a:p>
            <a:r>
              <a:rPr lang="de-AT" sz="3200" b="1" dirty="0" err="1" smtClean="0"/>
              <a:t>Empowerment</a:t>
            </a:r>
            <a:r>
              <a:rPr lang="de-AT" sz="3200" dirty="0" smtClean="0"/>
              <a:t>  </a:t>
            </a:r>
            <a:endParaRPr lang="de-DE" sz="3200" dirty="0" smtClean="0"/>
          </a:p>
        </p:txBody>
      </p:sp>
      <p:sp>
        <p:nvSpPr>
          <p:cNvPr id="31746" name="Oval 3"/>
          <p:cNvSpPr>
            <a:spLocks noChangeArrowheads="1"/>
          </p:cNvSpPr>
          <p:nvPr/>
        </p:nvSpPr>
        <p:spPr bwMode="auto">
          <a:xfrm>
            <a:off x="2954338" y="2492375"/>
            <a:ext cx="3095625" cy="1223963"/>
          </a:xfrm>
          <a:prstGeom prst="ellipse">
            <a:avLst/>
          </a:prstGeom>
          <a:solidFill>
            <a:srgbClr val="E9B01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 dirty="0" err="1" smtClean="0">
                <a:ea typeface="ＭＳ Ｐゴシック"/>
                <a:cs typeface="ＭＳ Ｐゴシック"/>
              </a:rPr>
              <a:t>Students</a:t>
            </a:r>
            <a:endParaRPr lang="de-DE" sz="2400" b="1" dirty="0">
              <a:ea typeface="ＭＳ Ｐゴシック"/>
              <a:cs typeface="ＭＳ Ｐゴシック"/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6516688" y="2060575"/>
            <a:ext cx="2520950" cy="1368425"/>
          </a:xfrm>
          <a:prstGeom prst="cloudCallout">
            <a:avLst>
              <a:gd name="adj1" fmla="val -73616"/>
              <a:gd name="adj2" fmla="val 5917"/>
            </a:avLst>
          </a:prstGeom>
          <a:solidFill>
            <a:srgbClr val="0D69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Low </a:t>
            </a:r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threshold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!</a:t>
            </a:r>
          </a:p>
          <a:p>
            <a:pPr algn="ctr"/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No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costs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!</a:t>
            </a:r>
          </a:p>
          <a:p>
            <a:pPr algn="ctr"/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Confidential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!</a:t>
            </a: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6049963" y="4286000"/>
            <a:ext cx="2233612" cy="1223962"/>
          </a:xfrm>
          <a:prstGeom prst="cloudCallout">
            <a:avLst>
              <a:gd name="adj1" fmla="val -75444"/>
              <a:gd name="adj2" fmla="val -93060"/>
            </a:avLst>
          </a:prstGeom>
          <a:solidFill>
            <a:srgbClr val="0D69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Inclusion</a:t>
            </a:r>
            <a:r>
              <a:rPr lang="de-DE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of</a:t>
            </a:r>
            <a:endParaRPr lang="de-DE" b="1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„vulnerable“ </a:t>
            </a:r>
            <a:r>
              <a:rPr lang="de-DE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groups</a:t>
            </a:r>
            <a:endParaRPr lang="de-DE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290513" y="3573463"/>
            <a:ext cx="2663825" cy="1584325"/>
          </a:xfrm>
          <a:prstGeom prst="cloudCallout">
            <a:avLst>
              <a:gd name="adj1" fmla="val 54648"/>
              <a:gd name="adj2" fmla="val -80259"/>
            </a:avLst>
          </a:prstGeom>
          <a:solidFill>
            <a:srgbClr val="0D69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Conflict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Resolution </a:t>
            </a:r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Procedures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at HEI (</a:t>
            </a:r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if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available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)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85775" y="1476375"/>
            <a:ext cx="2663825" cy="1584325"/>
          </a:xfrm>
          <a:prstGeom prst="cloudCallout">
            <a:avLst>
              <a:gd name="adj1" fmla="val 126222"/>
              <a:gd name="adj2" fmla="val 27556"/>
            </a:avLst>
          </a:prstGeom>
          <a:solidFill>
            <a:srgbClr val="0D69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Information</a:t>
            </a:r>
          </a:p>
          <a:p>
            <a:pPr algn="ctr"/>
            <a:r>
              <a:rPr lang="de-AT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o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n</a:t>
            </a:r>
          </a:p>
          <a:p>
            <a:pPr algn="ctr"/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Ombuds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Services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2988678" y="4716630"/>
            <a:ext cx="2303462" cy="1152525"/>
          </a:xfrm>
          <a:prstGeom prst="cloudCallout">
            <a:avLst>
              <a:gd name="adj1" fmla="val 59579"/>
              <a:gd name="adj2" fmla="val -192838"/>
            </a:avLst>
          </a:prstGeom>
          <a:solidFill>
            <a:srgbClr val="0D69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Support </a:t>
            </a:r>
            <a:r>
              <a:rPr lang="de-AT" b="1" dirty="0" err="1" smtClean="0">
                <a:solidFill>
                  <a:schemeClr val="bg1"/>
                </a:solidFill>
                <a:ea typeface="ＭＳ Ｐゴシック"/>
                <a:cs typeface="ＭＳ Ｐゴシック"/>
              </a:rPr>
              <a:t>by</a:t>
            </a:r>
            <a:r>
              <a:rPr lang="de-AT" b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 Student Union </a:t>
            </a:r>
            <a:endParaRPr lang="de-DE" b="1" dirty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893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Contact Details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AT" b="1" dirty="0"/>
              <a:t>Dr. Josef Leidenfrost, MA (Mediation)</a:t>
            </a:r>
            <a:endParaRPr lang="de-DE" dirty="0"/>
          </a:p>
          <a:p>
            <a:pPr marL="0" indent="0" algn="ctr">
              <a:buNone/>
            </a:pPr>
            <a:r>
              <a:rPr lang="de-AT" b="1" dirty="0"/>
              <a:t>Ombudsstelle für </a:t>
            </a:r>
            <a:r>
              <a:rPr lang="de-AT" b="1" dirty="0" smtClean="0"/>
              <a:t>Studierende</a:t>
            </a:r>
          </a:p>
          <a:p>
            <a:pPr marL="0" indent="0" algn="ctr">
              <a:buNone/>
            </a:pPr>
            <a:r>
              <a:rPr lang="de-AT" b="1" dirty="0" smtClean="0"/>
              <a:t>Austrian </a:t>
            </a:r>
            <a:r>
              <a:rPr lang="de-AT" b="1" dirty="0"/>
              <a:t>Student Ombudsman</a:t>
            </a:r>
            <a:r>
              <a:rPr lang="de-AT" dirty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AT" b="1" dirty="0" err="1" smtClean="0"/>
              <a:t>Minoritenplatz</a:t>
            </a:r>
            <a:r>
              <a:rPr lang="de-AT" b="1" dirty="0" smtClean="0"/>
              <a:t> </a:t>
            </a:r>
            <a:r>
              <a:rPr lang="de-AT" b="1" dirty="0"/>
              <a:t>5</a:t>
            </a:r>
            <a:endParaRPr lang="de-DE" dirty="0"/>
          </a:p>
          <a:p>
            <a:pPr marL="0" indent="0" algn="ctr">
              <a:buNone/>
            </a:pPr>
            <a:r>
              <a:rPr lang="en-US" b="1" dirty="0" smtClean="0"/>
              <a:t>A-1014 </a:t>
            </a:r>
            <a:r>
              <a:rPr lang="en-US" b="1" dirty="0"/>
              <a:t>Wien / Vienna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(</a:t>
            </a:r>
            <a:r>
              <a:rPr lang="en-US" b="1" dirty="0"/>
              <a:t>43-1) 53120-5533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(43-1) 53120-995533 Fax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toll </a:t>
            </a:r>
            <a:r>
              <a:rPr lang="en-US" b="1" dirty="0"/>
              <a:t>free 0800-311 650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(</a:t>
            </a:r>
            <a:r>
              <a:rPr lang="en-US" b="1" dirty="0" smtClean="0"/>
              <a:t>MON-FRI </a:t>
            </a:r>
            <a:r>
              <a:rPr lang="en-US" b="1" dirty="0"/>
              <a:t>9-16h)</a:t>
            </a:r>
            <a:endParaRPr lang="de-DE" dirty="0"/>
          </a:p>
          <a:p>
            <a:pPr marL="0" indent="0" algn="ctr">
              <a:buNone/>
            </a:pPr>
            <a:r>
              <a:rPr lang="en-US" b="1" dirty="0"/>
              <a:t> </a:t>
            </a:r>
            <a:endParaRPr lang="de-DE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www.hochschulombudsmann.at</a:t>
            </a:r>
            <a:endParaRPr lang="de-DE" dirty="0"/>
          </a:p>
          <a:p>
            <a:pPr marL="0" indent="0" algn="ctr">
              <a:buNone/>
            </a:pPr>
            <a:r>
              <a:rPr lang="en-US" u="sng" dirty="0">
                <a:hlinkClick r:id="rId3"/>
              </a:rPr>
              <a:t>info@hochschulombudsmann.at</a:t>
            </a:r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0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27087" y="764704"/>
            <a:ext cx="7140575" cy="51974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2206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Student Population: Very Diverse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regular students</a:t>
            </a:r>
          </a:p>
          <a:p>
            <a:r>
              <a:rPr lang="en-GB" dirty="0" smtClean="0"/>
              <a:t>“irregular” students</a:t>
            </a:r>
          </a:p>
          <a:p>
            <a:r>
              <a:rPr lang="en-GB" dirty="0" smtClean="0"/>
              <a:t>“illegal” students</a:t>
            </a:r>
          </a:p>
          <a:p>
            <a:r>
              <a:rPr lang="en-GB" dirty="0" smtClean="0"/>
              <a:t>part time students</a:t>
            </a:r>
          </a:p>
          <a:p>
            <a:r>
              <a:rPr lang="en-GB" dirty="0" smtClean="0"/>
              <a:t>mobile students (nationally and internationally)</a:t>
            </a:r>
          </a:p>
          <a:p>
            <a:r>
              <a:rPr lang="en-GB" dirty="0" smtClean="0"/>
              <a:t>working students (studying while in employment)</a:t>
            </a:r>
          </a:p>
          <a:p>
            <a:r>
              <a:rPr lang="en-GB" dirty="0" smtClean="0"/>
              <a:t>traditional / non-traditional students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Students as </a:t>
            </a:r>
            <a:r>
              <a:rPr lang="en-GB" b="1" dirty="0"/>
              <a:t>financed </a:t>
            </a:r>
            <a:r>
              <a:rPr lang="en-GB" b="1" dirty="0" smtClean="0"/>
              <a:t>by</a:t>
            </a:r>
            <a:br>
              <a:rPr lang="en-GB" b="1" dirty="0" smtClean="0"/>
            </a:br>
            <a:r>
              <a:rPr lang="en-GB" b="1" dirty="0" smtClean="0"/>
              <a:t>(private) Money: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private: one’s own money</a:t>
            </a:r>
          </a:p>
          <a:p>
            <a:r>
              <a:rPr lang="en-GB" dirty="0" smtClean="0"/>
              <a:t>private: one’s parents / partner’s  money</a:t>
            </a:r>
          </a:p>
          <a:p>
            <a:r>
              <a:rPr lang="en-GB" dirty="0" smtClean="0"/>
              <a:t>private: one’ supporters money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public: social support scheme means tested funds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HE in general as financed</a:t>
            </a:r>
            <a:br>
              <a:rPr lang="en-GB" b="1" dirty="0" smtClean="0"/>
            </a:br>
            <a:r>
              <a:rPr lang="en-GB" b="1" dirty="0" smtClean="0"/>
              <a:t>by public money</a:t>
            </a:r>
            <a:endParaRPr lang="en-GB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" y="1744821"/>
            <a:ext cx="7185660" cy="42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2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FF0000"/>
                </a:solidFill>
              </a:rPr>
              <a:t>Regulations for Studying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with/without monetary support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laws</a:t>
            </a:r>
          </a:p>
          <a:p>
            <a:r>
              <a:rPr lang="en-GB" dirty="0" smtClean="0"/>
              <a:t>admission procedures</a:t>
            </a:r>
          </a:p>
          <a:p>
            <a:r>
              <a:rPr lang="en-GB" dirty="0" smtClean="0"/>
              <a:t>exemptions</a:t>
            </a:r>
          </a:p>
          <a:p>
            <a:r>
              <a:rPr lang="en-GB" dirty="0" smtClean="0"/>
              <a:t>special regulations (international  students, handicapped students)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8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Austria 1: </a:t>
            </a:r>
            <a:r>
              <a:rPr lang="en-GB" b="1" dirty="0" err="1" smtClean="0"/>
              <a:t>SSA</a:t>
            </a:r>
            <a:r>
              <a:rPr lang="en-GB" b="1" dirty="0" smtClean="0"/>
              <a:t> 1992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Student Support Act 1992: students are legally </a:t>
            </a:r>
            <a:r>
              <a:rPr lang="en-GB" b="1" dirty="0" err="1" smtClean="0">
                <a:solidFill>
                  <a:srgbClr val="FF0000"/>
                </a:solidFill>
              </a:rPr>
              <a:t>eintitled</a:t>
            </a:r>
            <a:r>
              <a:rPr lang="en-GB" b="1" dirty="0" smtClean="0">
                <a:solidFill>
                  <a:srgbClr val="FF0000"/>
                </a:solidFill>
              </a:rPr>
              <a:t> to social support scheme on certain conditions</a:t>
            </a:r>
          </a:p>
          <a:p>
            <a:r>
              <a:rPr lang="en-GB" dirty="0" smtClean="0"/>
              <a:t>§§: any regular student entitled to apply</a:t>
            </a:r>
          </a:p>
          <a:p>
            <a:r>
              <a:rPr lang="en-GB" dirty="0" smtClean="0"/>
              <a:t>§§: limits: own salary, parents’ / partner’s / spouse’s salary </a:t>
            </a:r>
          </a:p>
          <a:p>
            <a:r>
              <a:rPr lang="en-GB" dirty="0" smtClean="0"/>
              <a:t>§§: applicable for the regular duration of curricula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1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Austria 2: Students &amp; </a:t>
            </a:r>
            <a:r>
              <a:rPr lang="en-GB" b="1" dirty="0" err="1" smtClean="0"/>
              <a:t>HEIs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approx. 150 </a:t>
            </a:r>
            <a:r>
              <a:rPr lang="en-GB" b="1" dirty="0" err="1" smtClean="0">
                <a:solidFill>
                  <a:srgbClr val="FF0000"/>
                </a:solidFill>
              </a:rPr>
              <a:t>HEIs</a:t>
            </a:r>
            <a:r>
              <a:rPr lang="en-GB" b="1" dirty="0" smtClean="0">
                <a:solidFill>
                  <a:srgbClr val="FF0000"/>
                </a:solidFill>
              </a:rPr>
              <a:t> (from 100 to 92,000 students)</a:t>
            </a:r>
          </a:p>
          <a:p>
            <a:r>
              <a:rPr lang="en-GB" dirty="0" smtClean="0"/>
              <a:t>largely free access to HE (public universities)</a:t>
            </a:r>
          </a:p>
          <a:p>
            <a:r>
              <a:rPr lang="en-GB" dirty="0" smtClean="0"/>
              <a:t>Secondary School leaving certificate</a:t>
            </a:r>
          </a:p>
          <a:p>
            <a:r>
              <a:rPr lang="en-GB" dirty="0" smtClean="0"/>
              <a:t>admission on short notice (almost “walk-in” basis)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legally prescribed duration: 3ys bachelor, 2 </a:t>
            </a:r>
            <a:r>
              <a:rPr lang="en-GB" b="1" dirty="0" err="1" smtClean="0">
                <a:solidFill>
                  <a:srgbClr val="FF0000"/>
                </a:solidFill>
              </a:rPr>
              <a:t>ys</a:t>
            </a:r>
            <a:r>
              <a:rPr lang="en-GB" b="1" dirty="0" smtClean="0">
                <a:solidFill>
                  <a:srgbClr val="FF0000"/>
                </a:solidFill>
              </a:rPr>
              <a:t> master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Austria 3:</a:t>
            </a:r>
            <a:br>
              <a:rPr lang="en-GB" b="1" dirty="0" smtClean="0"/>
            </a:br>
            <a:r>
              <a:rPr lang="en-GB" b="1" dirty="0" smtClean="0"/>
              <a:t>How many </a:t>
            </a:r>
            <a:r>
              <a:rPr lang="en-GB" b="1" dirty="0" err="1" smtClean="0"/>
              <a:t>SSA</a:t>
            </a:r>
            <a:r>
              <a:rPr lang="en-GB" b="1" dirty="0" smtClean="0"/>
              <a:t> Grant Applicants?</a:t>
            </a:r>
            <a:endParaRPr lang="en-GB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some 80,000 applications (on-line) per year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some 47,000 grants awarded annually under the </a:t>
            </a:r>
            <a:r>
              <a:rPr lang="en-GB" b="1" dirty="0" err="1" smtClean="0">
                <a:solidFill>
                  <a:srgbClr val="FF0000"/>
                </a:solidFill>
              </a:rPr>
              <a:t>SSA</a:t>
            </a:r>
            <a:r>
              <a:rPr lang="en-GB" b="1" dirty="0" smtClean="0">
                <a:solidFill>
                  <a:srgbClr val="FF0000"/>
                </a:solidFill>
              </a:rPr>
              <a:t> (by “automated” follow-up application)</a:t>
            </a:r>
          </a:p>
          <a:p>
            <a:r>
              <a:rPr lang="en-GB" dirty="0" smtClean="0"/>
              <a:t>other special scholarship schemes (for socially needy students, for especially gifted students, for students studying abroad)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6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Bildschirmpräsentation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Students and Money? Ombudsmen! Empowering Students: A View From Austria</vt:lpstr>
      <vt:lpstr>PowerPoint-Präsentation</vt:lpstr>
      <vt:lpstr>Student Population: Very Diverse</vt:lpstr>
      <vt:lpstr> Students as financed by (private) Money: </vt:lpstr>
      <vt:lpstr>HE in general as financed by public money</vt:lpstr>
      <vt:lpstr> Regulations for Studying with/without monetary support</vt:lpstr>
      <vt:lpstr>Austria 1: SSA 1992</vt:lpstr>
      <vt:lpstr>Austria 2: Students &amp; HEIs</vt:lpstr>
      <vt:lpstr>Austria 3: How many SSA Grant Applicants?</vt:lpstr>
      <vt:lpstr> Austria 4:  Systemic Deficiences within the Grants System</vt:lpstr>
      <vt:lpstr>Austria 5: Systemic Deficiencies within the HE System</vt:lpstr>
      <vt:lpstr>PowerPoint-Präsentation</vt:lpstr>
      <vt:lpstr>Ombudsman? (wikipedia)</vt:lpstr>
      <vt:lpstr>Austria 6: National Higher Education Ombudsman </vt:lpstr>
      <vt:lpstr> Austria 7: What Can the Ombudsman Do? Empowerment by:</vt:lpstr>
      <vt:lpstr>Austria 8: Worst Case</vt:lpstr>
      <vt:lpstr>Empowerment  </vt:lpstr>
      <vt:lpstr>Contact Details</vt:lpstr>
    </vt:vector>
  </TitlesOfParts>
  <Company>bmwf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and Money? Ombudsmen! Empowering Students</dc:title>
  <dc:creator>leidenfrost</dc:creator>
  <cp:lastModifiedBy>leidenfrost</cp:lastModifiedBy>
  <cp:revision>14</cp:revision>
  <cp:lastPrinted>2014-05-08T14:04:56Z</cp:lastPrinted>
  <dcterms:created xsi:type="dcterms:W3CDTF">2014-05-07T13:38:31Z</dcterms:created>
  <dcterms:modified xsi:type="dcterms:W3CDTF">2014-05-13T12:43:02Z</dcterms:modified>
</cp:coreProperties>
</file>