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</p:sldMasterIdLst>
  <p:notesMasterIdLst>
    <p:notesMasterId r:id="rId11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58" r:id="rId9"/>
    <p:sldId id="26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BA2E"/>
    <a:srgbClr val="88BD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2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2543ACF8-3F51-854F-91E9-AD86E324A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798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14-19647-Stationary-PPT-cover-slide-V1-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2348880"/>
            <a:ext cx="5257800" cy="576064"/>
          </a:xfrm>
        </p:spPr>
        <p:txBody>
          <a:bodyPr anchor="ctr"/>
          <a:lstStyle>
            <a:lvl1pPr algn="l">
              <a:defRPr sz="2800">
                <a:solidFill>
                  <a:srgbClr val="8DBA2E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2924944"/>
            <a:ext cx="5257800" cy="432048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08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2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169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375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3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4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200">
          <a:solidFill>
            <a:schemeClr val="tx1"/>
          </a:solidFill>
          <a:latin typeface="Arial"/>
          <a:ea typeface="ＭＳ Ｐゴシック" pitchFamily="-3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Ombudsmanship</a:t>
            </a:r>
            <a:r>
              <a:rPr lang="en-US" dirty="0"/>
              <a:t> as a tool for empowering Canadian institutions of Higher Education (HE)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74440" y="4149080"/>
            <a:ext cx="525780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200">
                <a:solidFill>
                  <a:schemeClr val="tx1"/>
                </a:solidFill>
                <a:latin typeface="Arial"/>
                <a:ea typeface="ＭＳ Ｐゴシック" pitchFamily="-32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Arial"/>
                <a:ea typeface="ＭＳ Ｐゴシック" pitchFamily="-32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Arial"/>
                <a:ea typeface="ＭＳ Ｐゴシック" pitchFamily="-32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Arial"/>
                <a:ea typeface="ＭＳ Ｐゴシック" pitchFamily="-32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32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32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32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32" charset="-128"/>
              </a:defRPr>
            </a:lvl9pPr>
          </a:lstStyle>
          <a:p>
            <a:r>
              <a:rPr lang="en-US" sz="800" b="1" i="0" cap="all" dirty="0" smtClean="0"/>
              <a:t>Prepared</a:t>
            </a:r>
            <a:r>
              <a:rPr lang="en-US" sz="800" b="1" i="0" cap="all" baseline="0" dirty="0" smtClean="0"/>
              <a:t> by:</a:t>
            </a:r>
          </a:p>
          <a:p>
            <a:r>
              <a:rPr lang="en-US" dirty="0" smtClean="0"/>
              <a:t>KRISTEN </a:t>
            </a:r>
            <a:r>
              <a:rPr lang="en-US" dirty="0" smtClean="0"/>
              <a:t>ROBILLARD  UNIVERSITY OMBUDSPERSON</a:t>
            </a:r>
          </a:p>
          <a:p>
            <a:r>
              <a:rPr lang="en-US" dirty="0" smtClean="0"/>
              <a:t>CONCORDIA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Facts about Canada</a:t>
            </a:r>
            <a:endParaRPr lang="en-US" dirty="0">
              <a:latin typeface="Arial Bold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 provinces and 3 territories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9,984,670 km² (3x the size of Europe)</a:t>
            </a:r>
          </a:p>
          <a:p>
            <a:endParaRPr lang="en-US" dirty="0"/>
          </a:p>
          <a:p>
            <a:r>
              <a:rPr lang="en-US" dirty="0"/>
              <a:t>6 time zones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35 million people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231 institutions of higher education (English, French, Bilingual)</a:t>
            </a:r>
            <a:endParaRPr lang="en-US" dirty="0">
              <a:effectLst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Canadian institutions of Higher Education (HE)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98 Universities in 10 </a:t>
            </a:r>
            <a:r>
              <a:rPr lang="en-US" dirty="0" smtClean="0"/>
              <a:t>provinces</a:t>
            </a:r>
            <a:r>
              <a:rPr lang="en-US" dirty="0"/>
              <a:t> </a:t>
            </a:r>
          </a:p>
          <a:p>
            <a:r>
              <a:rPr lang="en-US" dirty="0"/>
              <a:t>133 Colleges in 10 provinces and 3 </a:t>
            </a:r>
            <a:r>
              <a:rPr lang="en-US" dirty="0" smtClean="0"/>
              <a:t>territories</a:t>
            </a:r>
            <a:endParaRPr lang="en-US" dirty="0"/>
          </a:p>
          <a:p>
            <a:r>
              <a:rPr lang="en-US" dirty="0"/>
              <a:t>Provincial jurisdiction </a:t>
            </a:r>
          </a:p>
          <a:p>
            <a:r>
              <a:rPr lang="en-US" dirty="0"/>
              <a:t>Funded through government grants and individual user fees </a:t>
            </a:r>
          </a:p>
          <a:p>
            <a:r>
              <a:rPr lang="en-US" dirty="0"/>
              <a:t>Canada is the only major industrialized country without national oversight over </a:t>
            </a:r>
            <a:r>
              <a:rPr lang="en-US" dirty="0" smtClean="0"/>
              <a:t>HE</a:t>
            </a:r>
            <a:r>
              <a:rPr lang="en-US" dirty="0"/>
              <a:t> </a:t>
            </a:r>
          </a:p>
          <a:p>
            <a:r>
              <a:rPr lang="en-US" dirty="0" err="1"/>
              <a:t>Ombuds</a:t>
            </a:r>
            <a:r>
              <a:rPr lang="en-US" dirty="0"/>
              <a:t> Office on campus is an institutional decision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1803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How does each Canadian HE </a:t>
            </a:r>
            <a:r>
              <a:rPr lang="en-US" sz="3200" dirty="0" err="1"/>
              <a:t>Ombuds</a:t>
            </a:r>
            <a:r>
              <a:rPr lang="en-US" sz="3200" dirty="0"/>
              <a:t> Office empower its institution?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Institutional </a:t>
            </a:r>
            <a:r>
              <a:rPr lang="en-US" dirty="0"/>
              <a:t>acknowledgement that conflict is </a:t>
            </a:r>
            <a:r>
              <a:rPr lang="en-US" dirty="0" smtClean="0"/>
              <a:t>ubiquitous</a:t>
            </a:r>
            <a:endParaRPr lang="en-US" dirty="0"/>
          </a:p>
          <a:p>
            <a:r>
              <a:rPr lang="en-US" dirty="0"/>
              <a:t>Institutional acknowledgement that informal means are best suited to resolve </a:t>
            </a:r>
            <a:r>
              <a:rPr lang="en-US" dirty="0" smtClean="0"/>
              <a:t>issues</a:t>
            </a:r>
            <a:endParaRPr lang="en-US" dirty="0"/>
          </a:p>
          <a:p>
            <a:r>
              <a:rPr lang="en-US" dirty="0"/>
              <a:t>Emphasis on good </a:t>
            </a:r>
            <a:r>
              <a:rPr lang="en-US" dirty="0" smtClean="0"/>
              <a:t>governance</a:t>
            </a:r>
            <a:endParaRPr lang="en-US" dirty="0"/>
          </a:p>
          <a:p>
            <a:r>
              <a:rPr lang="en-US" dirty="0"/>
              <a:t>Emphasis on natural </a:t>
            </a:r>
            <a:r>
              <a:rPr lang="en-US" dirty="0" smtClean="0"/>
              <a:t>justice</a:t>
            </a:r>
            <a:endParaRPr lang="en-US" dirty="0"/>
          </a:p>
          <a:p>
            <a:r>
              <a:rPr lang="en-US" dirty="0"/>
              <a:t>Emphasis on “reasonable” </a:t>
            </a:r>
            <a:r>
              <a:rPr lang="en-US" dirty="0" smtClean="0"/>
              <a:t>accommodation</a:t>
            </a:r>
            <a:endParaRPr lang="en-US" dirty="0"/>
          </a:p>
          <a:p>
            <a:r>
              <a:rPr lang="en-US" dirty="0"/>
              <a:t>Education and coaching foster better decision-making and promote </a:t>
            </a:r>
            <a:r>
              <a:rPr lang="en-US" dirty="0" smtClean="0"/>
              <a:t>prevention</a:t>
            </a:r>
            <a:endParaRPr lang="en-US" dirty="0"/>
          </a:p>
          <a:p>
            <a:r>
              <a:rPr lang="en-US" dirty="0"/>
              <a:t>Small investment for cost reduction (time, stress, absenteeism, lawsuits,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03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Empowerment through 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First </a:t>
            </a:r>
            <a:r>
              <a:rPr lang="en-US" dirty="0" err="1"/>
              <a:t>Ombuds</a:t>
            </a:r>
            <a:r>
              <a:rPr lang="en-US" dirty="0"/>
              <a:t> Office in HE in NA was at SFU in Vancouver in </a:t>
            </a:r>
            <a:r>
              <a:rPr lang="en-US" dirty="0" smtClean="0"/>
              <a:t>1965</a:t>
            </a:r>
            <a:endParaRPr lang="en-US" dirty="0"/>
          </a:p>
          <a:p>
            <a:r>
              <a:rPr lang="en-US" dirty="0"/>
              <a:t>Association of Canadian College and University Ombudspersons established in 1983 </a:t>
            </a:r>
          </a:p>
          <a:p>
            <a:r>
              <a:rPr lang="en-US" dirty="0"/>
              <a:t>ACCUO was the first organization of its kind in </a:t>
            </a:r>
            <a:r>
              <a:rPr lang="en-US" dirty="0" smtClean="0"/>
              <a:t>NA</a:t>
            </a:r>
            <a:r>
              <a:rPr lang="en-US" dirty="0"/>
              <a:t> </a:t>
            </a:r>
          </a:p>
          <a:p>
            <a:r>
              <a:rPr lang="en-US" dirty="0"/>
              <a:t>Membership of 48 individuals and 32 institutions (25 Universities, 7 Colleges) </a:t>
            </a:r>
          </a:p>
          <a:p>
            <a:r>
              <a:rPr lang="en-US" dirty="0"/>
              <a:t>26% of universities including 10 of the 15 leading research </a:t>
            </a:r>
            <a:r>
              <a:rPr lang="en-US" dirty="0" smtClean="0"/>
              <a:t>institutions (U15)</a:t>
            </a:r>
            <a:endParaRPr lang="en-US" dirty="0"/>
          </a:p>
          <a:p>
            <a:r>
              <a:rPr lang="en-US" dirty="0"/>
              <a:t>5% of colleges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472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aren’t there more </a:t>
            </a:r>
            <a:r>
              <a:rPr lang="en-US" dirty="0" err="1"/>
              <a:t>Ombuds</a:t>
            </a:r>
            <a:r>
              <a:rPr lang="en-US" dirty="0"/>
              <a:t> offices in Canadian HE?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</a:t>
            </a:r>
            <a:r>
              <a:rPr lang="en-US" dirty="0" smtClean="0"/>
              <a:t>requirement</a:t>
            </a:r>
            <a:endParaRPr lang="en-US" dirty="0"/>
          </a:p>
          <a:p>
            <a:r>
              <a:rPr lang="en-US" dirty="0"/>
              <a:t>Independence of Canadian HE </a:t>
            </a:r>
            <a:r>
              <a:rPr lang="en-US" dirty="0" smtClean="0"/>
              <a:t>institutions</a:t>
            </a:r>
            <a:endParaRPr lang="en-US" dirty="0"/>
          </a:p>
          <a:p>
            <a:r>
              <a:rPr lang="en-US" dirty="0"/>
              <a:t>Funding </a:t>
            </a:r>
            <a:r>
              <a:rPr lang="en-US" dirty="0" smtClean="0"/>
              <a:t>constraints</a:t>
            </a:r>
            <a:endParaRPr lang="en-US" dirty="0"/>
          </a:p>
          <a:p>
            <a:r>
              <a:rPr lang="en-US" dirty="0"/>
              <a:t>Size of the </a:t>
            </a:r>
            <a:r>
              <a:rPr lang="en-US" dirty="0" smtClean="0"/>
              <a:t>institution</a:t>
            </a:r>
            <a:endParaRPr lang="en-US" dirty="0"/>
          </a:p>
          <a:p>
            <a:r>
              <a:rPr lang="en-US" dirty="0"/>
              <a:t>Misunderstanding of the </a:t>
            </a:r>
            <a:r>
              <a:rPr lang="en-US" dirty="0" smtClean="0"/>
              <a:t>role</a:t>
            </a:r>
            <a:endParaRPr lang="en-US" dirty="0"/>
          </a:p>
          <a:p>
            <a:r>
              <a:rPr lang="en-US" dirty="0"/>
              <a:t>Lack of appreciation of benefits for the members and the overall health of the institution </a:t>
            </a:r>
          </a:p>
        </p:txBody>
      </p:sp>
    </p:spTree>
    <p:extLst>
      <p:ext uri="{BB962C8B-B14F-4D97-AF65-F5344CB8AC3E}">
        <p14:creationId xmlns:p14="http://schemas.microsoft.com/office/powerpoint/2010/main" val="1360654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Outreach on the part of ACCUO to the CFS?</a:t>
            </a:r>
          </a:p>
          <a:p>
            <a:pPr marL="0" indent="0">
              <a:buNone/>
            </a:pPr>
            <a:r>
              <a:rPr lang="en-US" dirty="0" smtClean="0"/>
              <a:t>Outreach on the part of ACCUO to the AUCC and ACCC?</a:t>
            </a:r>
          </a:p>
          <a:p>
            <a:pPr marL="0" indent="0">
              <a:buNone/>
            </a:pPr>
            <a:r>
              <a:rPr lang="en-US" dirty="0" smtClean="0"/>
              <a:t>Strategy by province/territory through Ministries of Education?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285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9792" y="263691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smtClean="0"/>
              <a:t>“The </a:t>
            </a:r>
            <a:r>
              <a:rPr lang="en-US" i="1" dirty="0"/>
              <a:t>secret of change is to focus all of your energy, not on fighting the old, but on building the new.” </a:t>
            </a:r>
            <a:endParaRPr lang="en-US" i="1" dirty="0" smtClean="0"/>
          </a:p>
          <a:p>
            <a:endParaRPr lang="en-US" dirty="0"/>
          </a:p>
          <a:p>
            <a:r>
              <a:rPr lang="en-US" dirty="0" smtClean="0"/>
              <a:t>- Socrates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JR MAY 11 FINALT14-19260-RRES-Ombuds-Office-Letterhead-V2-Final">
  <a:themeElements>
    <a:clrScheme name="CONCORDIA UNIVERSITY">
      <a:dk1>
        <a:srgbClr val="000000"/>
      </a:dk1>
      <a:lt1>
        <a:srgbClr val="FFFFFF"/>
      </a:lt1>
      <a:dk2>
        <a:srgbClr val="000000"/>
      </a:dk2>
      <a:lt2>
        <a:srgbClr val="BCBCBC"/>
      </a:lt2>
      <a:accent1>
        <a:srgbClr val="801329"/>
      </a:accent1>
      <a:accent2>
        <a:srgbClr val="E83F21"/>
      </a:accent2>
      <a:accent3>
        <a:srgbClr val="00776F"/>
      </a:accent3>
      <a:accent4>
        <a:srgbClr val="E90065"/>
      </a:accent4>
      <a:accent5>
        <a:srgbClr val="1598D6"/>
      </a:accent5>
      <a:accent6>
        <a:srgbClr val="7BC224"/>
      </a:accent6>
      <a:hlink>
        <a:srgbClr val="801329"/>
      </a:hlink>
      <a:folHlink>
        <a:srgbClr val="0E317B"/>
      </a:folHlink>
    </a:clrScheme>
    <a:fontScheme name="Concordia-PPT">
      <a:majorFont>
        <a:latin typeface="GillSans Bold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lnDef>
  </a:objectDefaults>
  <a:extraClrSchemeLst>
    <a:extraClrScheme>
      <a:clrScheme name="Concordia-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KJR MAY 11 FINALT14-19260-RRES-Ombuds-Office-Letterhead-V2-Final.potx</Template>
  <TotalTime>1490</TotalTime>
  <Words>255</Words>
  <Application>Microsoft Macintosh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KJR MAY 11 FINALT14-19260-RRES-Ombuds-Office-Letterhead-V2-Final</vt:lpstr>
      <vt:lpstr>Ombudsmanship as a tool for empowering Canadian institutions of Higher Education (HE)</vt:lpstr>
      <vt:lpstr>Facts about Canada</vt:lpstr>
      <vt:lpstr>Canadian institutions of Higher Education (HE)</vt:lpstr>
      <vt:lpstr>How does each Canadian HE Ombuds Office empower its institution?</vt:lpstr>
      <vt:lpstr>Empowerment through association</vt:lpstr>
      <vt:lpstr>Why aren’t there more Ombuds offices in Canadian HE?</vt:lpstr>
      <vt:lpstr>Next Steps? </vt:lpstr>
      <vt:lpstr>PowerPoint Presentation</vt:lpstr>
      <vt:lpstr>PowerPoint Presentation</vt:lpstr>
    </vt:vector>
  </TitlesOfParts>
  <Company>Marketing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Christopher Alleyne</dc:creator>
  <cp:lastModifiedBy>Michael Sendbuehler</cp:lastModifiedBy>
  <cp:revision>37</cp:revision>
  <dcterms:created xsi:type="dcterms:W3CDTF">2011-06-22T22:00:22Z</dcterms:created>
  <dcterms:modified xsi:type="dcterms:W3CDTF">2014-05-12T03:06:49Z</dcterms:modified>
</cp:coreProperties>
</file>