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5" r:id="rId2"/>
    <p:sldId id="306" r:id="rId3"/>
    <p:sldId id="307" r:id="rId4"/>
    <p:sldId id="308" r:id="rId5"/>
    <p:sldId id="300" r:id="rId6"/>
  </p:sldIdLst>
  <p:sldSz cx="9144000" cy="6858000" type="screen4x3"/>
  <p:notesSz cx="6858000" cy="9144000"/>
  <p:defaultTextStyle>
    <a:defPPr>
      <a:defRPr lang="nl-NL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5B9D"/>
    <a:srgbClr val="0089CF"/>
    <a:srgbClr val="00A389"/>
    <a:srgbClr val="33ADAC"/>
    <a:srgbClr val="0084A9"/>
    <a:srgbClr val="80B931"/>
    <a:srgbClr val="0078AE"/>
    <a:srgbClr val="8100A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72" autoAdjust="0"/>
    <p:restoredTop sz="94660"/>
  </p:normalViewPr>
  <p:slideViewPr>
    <p:cSldViewPr snapToGrid="0" snapToObjects="1">
      <p:cViewPr>
        <p:scale>
          <a:sx n="75" d="100"/>
          <a:sy n="75" d="100"/>
        </p:scale>
        <p:origin x="-3036" y="-876"/>
      </p:cViewPr>
      <p:guideLst>
        <p:guide orient="horz" pos="4273"/>
        <p:guide pos="2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7C58B11F-ABB3-4285-A6A2-261CAAC8FEE5}" type="datetime1">
              <a:rPr lang="nl-NL"/>
              <a:pPr>
                <a:defRPr/>
              </a:pPr>
              <a:t>12-5-2014</a:t>
            </a:fld>
            <a:endParaRPr lang="nl-NL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075F3215-4156-4651-9EB0-5E7FFBB0A87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4F71B45A-4335-4184-B050-27D7A4B0AEA2}" type="datetime1">
              <a:rPr lang="nl-NL"/>
              <a:pPr>
                <a:defRPr/>
              </a:pPr>
              <a:t>12-5-2014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nl-NL" noProof="0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l-NL" noProof="0" smtClean="0"/>
              <a:t>Klik om de tekststijl van het model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C1B35750-7711-41E1-886D-36BC565FC2E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1229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9314F89-4970-45EC-AA10-FEC660D0EC17}" type="slidenum">
              <a:rPr lang="nl-NL" smtClean="0">
                <a:latin typeface="Arial" pitchFamily="34" charset="0"/>
                <a:ea typeface="ＭＳ Ｐゴシック" pitchFamily="34" charset="-128"/>
              </a:rPr>
              <a:pPr/>
              <a:t>1</a:t>
            </a:fld>
            <a:endParaRPr lang="nl-NL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 tekstdia me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17"/>
          <p:cNvSpPr/>
          <p:nvPr userDrawn="1"/>
        </p:nvSpPr>
        <p:spPr>
          <a:xfrm>
            <a:off x="0" y="-33338"/>
            <a:ext cx="9144000" cy="1095376"/>
          </a:xfrm>
          <a:prstGeom prst="rect">
            <a:avLst/>
          </a:prstGeom>
          <a:solidFill>
            <a:srgbClr val="0089CF"/>
          </a:solidFill>
          <a:ln>
            <a:noFill/>
          </a:ln>
          <a:effectLst>
            <a:outerShdw blurRad="165100" dist="63500" dir="8040000">
              <a:schemeClr val="bg1">
                <a:lumMod val="65000"/>
                <a:alpha val="5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5" name="Vrije vorm 18"/>
          <p:cNvSpPr/>
          <p:nvPr userDrawn="1"/>
        </p:nvSpPr>
        <p:spPr>
          <a:xfrm>
            <a:off x="508000" y="1055688"/>
            <a:ext cx="196850" cy="98425"/>
          </a:xfrm>
          <a:custGeom>
            <a:avLst/>
            <a:gdLst>
              <a:gd name="connsiteX0" fmla="*/ 0 w 196850"/>
              <a:gd name="connsiteY0" fmla="*/ 3175 h 98425"/>
              <a:gd name="connsiteX1" fmla="*/ 95250 w 196850"/>
              <a:gd name="connsiteY1" fmla="*/ 98425 h 98425"/>
              <a:gd name="connsiteX2" fmla="*/ 196850 w 196850"/>
              <a:gd name="connsiteY2" fmla="*/ 0 h 98425"/>
              <a:gd name="connsiteX3" fmla="*/ 0 w 196850"/>
              <a:gd name="connsiteY3" fmla="*/ 3175 h 98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850" h="98425">
                <a:moveTo>
                  <a:pt x="0" y="3175"/>
                </a:moveTo>
                <a:lnTo>
                  <a:pt x="95250" y="98425"/>
                </a:lnTo>
                <a:lnTo>
                  <a:pt x="196850" y="0"/>
                </a:lnTo>
                <a:lnTo>
                  <a:pt x="0" y="3175"/>
                </a:lnTo>
                <a:close/>
              </a:path>
            </a:pathLst>
          </a:custGeom>
          <a:solidFill>
            <a:srgbClr val="0089CF"/>
          </a:solidFill>
          <a:ln>
            <a:noFill/>
          </a:ln>
          <a:effectLst>
            <a:outerShdw blurRad="50800" dist="38100" dir="2700000" algn="br">
              <a:schemeClr val="bg1">
                <a:lumMod val="75000"/>
                <a:alpha val="43000"/>
              </a:scheme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7" name="Rechthoek 19"/>
          <p:cNvSpPr/>
          <p:nvPr userDrawn="1"/>
        </p:nvSpPr>
        <p:spPr>
          <a:xfrm>
            <a:off x="0" y="6616700"/>
            <a:ext cx="9144000" cy="258763"/>
          </a:xfrm>
          <a:prstGeom prst="rect">
            <a:avLst/>
          </a:prstGeom>
          <a:solidFill>
            <a:srgbClr val="005B9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8" name="Tijdelijke aanduiding voor dianummer 16"/>
          <p:cNvSpPr txBox="1">
            <a:spLocks/>
          </p:cNvSpPr>
          <p:nvPr userDrawn="1"/>
        </p:nvSpPr>
        <p:spPr>
          <a:xfrm>
            <a:off x="0" y="6492875"/>
            <a:ext cx="611188" cy="365125"/>
          </a:xfrm>
          <a:prstGeom prst="rect">
            <a:avLst/>
          </a:prstGeom>
        </p:spPr>
        <p:txBody>
          <a:bodyPr anchor="b"/>
          <a:lstStyle>
            <a:defPPr>
              <a:defRPr lang="nl-NL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bg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>
              <a:defRPr/>
            </a:pPr>
            <a:fld id="{73232F96-342A-4A85-87E9-08F771A5EC77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  <p:pic>
        <p:nvPicPr>
          <p:cNvPr id="9" name="VUlogo" descr="F:\PPT logos\Corporate\VUlogo_NL_Blauw_HR_RGB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415213" y="6119813"/>
            <a:ext cx="1355725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jdelijke aanduiding voor titel 1"/>
          <p:cNvSpPr>
            <a:spLocks noGrp="1"/>
          </p:cNvSpPr>
          <p:nvPr>
            <p:ph type="title"/>
          </p:nvPr>
        </p:nvSpPr>
        <p:spPr>
          <a:xfrm>
            <a:off x="596900" y="0"/>
            <a:ext cx="8547100" cy="1080000"/>
          </a:xfrm>
          <a:prstGeom prst="rect">
            <a:avLst/>
          </a:prstGeom>
        </p:spPr>
        <p:txBody>
          <a:bodyPr vert="horz" lIns="0" tIns="180000" rIns="360000" bIns="108000" rtlCol="0" anchor="b">
            <a:noAutofit/>
          </a:bodyPr>
          <a:lstStyle>
            <a:lvl1pPr algn="l">
              <a:defRPr sz="2800" b="0" i="0" cap="all" baseline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10" name="Tijdelijke aanduiding voor tekst 19"/>
          <p:cNvSpPr>
            <a:spLocks noGrp="1"/>
          </p:cNvSpPr>
          <p:nvPr>
            <p:ph type="body" sz="quarter" idx="17"/>
          </p:nvPr>
        </p:nvSpPr>
        <p:spPr>
          <a:xfrm>
            <a:off x="324000" y="1440000"/>
            <a:ext cx="8460000" cy="471095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71463" indent="0">
              <a:buFontTx/>
              <a:buNone/>
              <a:defRPr sz="2400">
                <a:latin typeface="Arial"/>
                <a:cs typeface="Arial"/>
              </a:defRPr>
            </a:lvl1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 tekstdia zonder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17"/>
          <p:cNvSpPr/>
          <p:nvPr userDrawn="1"/>
        </p:nvSpPr>
        <p:spPr>
          <a:xfrm>
            <a:off x="0" y="-33338"/>
            <a:ext cx="9144000" cy="1095376"/>
          </a:xfrm>
          <a:prstGeom prst="rect">
            <a:avLst/>
          </a:prstGeom>
          <a:solidFill>
            <a:srgbClr val="0089CF"/>
          </a:solidFill>
          <a:ln>
            <a:noFill/>
          </a:ln>
          <a:effectLst>
            <a:outerShdw blurRad="165100" dist="63500" dir="8040000">
              <a:schemeClr val="bg1">
                <a:lumMod val="65000"/>
                <a:alpha val="5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5" name="Vrije vorm 18"/>
          <p:cNvSpPr/>
          <p:nvPr userDrawn="1"/>
        </p:nvSpPr>
        <p:spPr>
          <a:xfrm>
            <a:off x="508000" y="1055688"/>
            <a:ext cx="196850" cy="98425"/>
          </a:xfrm>
          <a:custGeom>
            <a:avLst/>
            <a:gdLst>
              <a:gd name="connsiteX0" fmla="*/ 0 w 196850"/>
              <a:gd name="connsiteY0" fmla="*/ 3175 h 98425"/>
              <a:gd name="connsiteX1" fmla="*/ 95250 w 196850"/>
              <a:gd name="connsiteY1" fmla="*/ 98425 h 98425"/>
              <a:gd name="connsiteX2" fmla="*/ 196850 w 196850"/>
              <a:gd name="connsiteY2" fmla="*/ 0 h 98425"/>
              <a:gd name="connsiteX3" fmla="*/ 0 w 196850"/>
              <a:gd name="connsiteY3" fmla="*/ 3175 h 98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850" h="98425">
                <a:moveTo>
                  <a:pt x="0" y="3175"/>
                </a:moveTo>
                <a:lnTo>
                  <a:pt x="95250" y="98425"/>
                </a:lnTo>
                <a:lnTo>
                  <a:pt x="196850" y="0"/>
                </a:lnTo>
                <a:lnTo>
                  <a:pt x="0" y="3175"/>
                </a:lnTo>
                <a:close/>
              </a:path>
            </a:pathLst>
          </a:custGeom>
          <a:solidFill>
            <a:srgbClr val="0089CF"/>
          </a:solidFill>
          <a:ln>
            <a:noFill/>
          </a:ln>
          <a:effectLst>
            <a:outerShdw blurRad="50800" dist="38100" dir="2700000" algn="br">
              <a:schemeClr val="bg1">
                <a:lumMod val="75000"/>
                <a:alpha val="43000"/>
              </a:scheme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7" name="Rechthoek 19"/>
          <p:cNvSpPr/>
          <p:nvPr userDrawn="1"/>
        </p:nvSpPr>
        <p:spPr>
          <a:xfrm>
            <a:off x="0" y="6616700"/>
            <a:ext cx="9144000" cy="258763"/>
          </a:xfrm>
          <a:prstGeom prst="rect">
            <a:avLst/>
          </a:prstGeom>
          <a:solidFill>
            <a:srgbClr val="005B9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8" name="Tijdelijke aanduiding voor dianummer 16"/>
          <p:cNvSpPr txBox="1">
            <a:spLocks/>
          </p:cNvSpPr>
          <p:nvPr userDrawn="1"/>
        </p:nvSpPr>
        <p:spPr>
          <a:xfrm>
            <a:off x="0" y="6492875"/>
            <a:ext cx="611188" cy="365125"/>
          </a:xfrm>
          <a:prstGeom prst="rect">
            <a:avLst/>
          </a:prstGeom>
        </p:spPr>
        <p:txBody>
          <a:bodyPr anchor="b"/>
          <a:lstStyle>
            <a:defPPr>
              <a:defRPr lang="nl-NL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bg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>
              <a:defRPr/>
            </a:pPr>
            <a:fld id="{C396B7D5-2D40-4501-A245-D5870A0E2186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9" name="Tekstvak 7"/>
          <p:cNvSpPr txBox="1"/>
          <p:nvPr userDrawn="1"/>
        </p:nvSpPr>
        <p:spPr>
          <a:xfrm>
            <a:off x="5292725" y="6626225"/>
            <a:ext cx="3454400" cy="230188"/>
          </a:xfrm>
          <a:prstGeom prst="rect">
            <a:avLst/>
          </a:prstGeom>
          <a:noFill/>
        </p:spPr>
        <p:txBody>
          <a:bodyPr anchor="b">
            <a:spAutoFit/>
          </a:bodyPr>
          <a:lstStyle/>
          <a:p>
            <a:pPr algn="r">
              <a:defRPr/>
            </a:pPr>
            <a:r>
              <a:rPr lang="nl-NL" sz="900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Vrije Universiteit Amsterdam</a:t>
            </a:r>
          </a:p>
        </p:txBody>
      </p:sp>
      <p:sp>
        <p:nvSpPr>
          <p:cNvPr id="6" name="Tijdelijke aanduiding voor titel 1"/>
          <p:cNvSpPr>
            <a:spLocks noGrp="1"/>
          </p:cNvSpPr>
          <p:nvPr>
            <p:ph type="title"/>
          </p:nvPr>
        </p:nvSpPr>
        <p:spPr>
          <a:xfrm>
            <a:off x="596900" y="0"/>
            <a:ext cx="8547100" cy="1080000"/>
          </a:xfrm>
          <a:prstGeom prst="rect">
            <a:avLst/>
          </a:prstGeom>
        </p:spPr>
        <p:txBody>
          <a:bodyPr vert="horz" lIns="0" tIns="180000" rIns="360000" bIns="108000" rtlCol="0" anchor="b">
            <a:noAutofit/>
          </a:bodyPr>
          <a:lstStyle>
            <a:lvl1pPr algn="l">
              <a:defRPr sz="2800" b="0" i="0" cap="all" baseline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10" name="Tijdelijke aanduiding voor tekst 19"/>
          <p:cNvSpPr>
            <a:spLocks noGrp="1"/>
          </p:cNvSpPr>
          <p:nvPr>
            <p:ph type="body" sz="quarter" idx="17"/>
          </p:nvPr>
        </p:nvSpPr>
        <p:spPr>
          <a:xfrm>
            <a:off x="324000" y="1440000"/>
            <a:ext cx="8460000" cy="471095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71463" indent="0">
              <a:buFontTx/>
              <a:buNone/>
              <a:defRPr sz="2400">
                <a:latin typeface="Arial"/>
                <a:cs typeface="Arial"/>
              </a:defRPr>
            </a:lvl1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ekst 3"/>
          <p:cNvSpPr>
            <a:spLocks noGrp="1"/>
          </p:cNvSpPr>
          <p:nvPr>
            <p:ph type="body" idx="1"/>
          </p:nvPr>
        </p:nvSpPr>
        <p:spPr bwMode="auto">
          <a:xfrm>
            <a:off x="457200" y="1443038"/>
            <a:ext cx="8229600" cy="468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6" r:id="rId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 Narrow Bold"/>
          <a:ea typeface="ＭＳ Ｐゴシック" charset="-128"/>
          <a:cs typeface="Arial Narrow Bold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Narrow Bold" charset="0"/>
          <a:ea typeface="ＭＳ Ｐゴシック" charset="-128"/>
          <a:cs typeface="Arial Narrow Bold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Narrow Bold" charset="0"/>
          <a:ea typeface="ＭＳ Ｐゴシック" charset="-128"/>
          <a:cs typeface="Arial Narrow Bold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Narrow Bold" charset="0"/>
          <a:ea typeface="ＭＳ Ｐゴシック" charset="-128"/>
          <a:cs typeface="Arial Narrow Bold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Narrow Bold" charset="0"/>
          <a:ea typeface="ＭＳ Ｐゴシック" charset="-128"/>
          <a:cs typeface="Arial Narrow Bold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Narrow Bold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Narrow Bold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Narrow Bold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Narrow Bold" charset="0"/>
          <a:ea typeface="ＭＳ Ｐゴシック" charset="-128"/>
        </a:defRPr>
      </a:lvl9pPr>
    </p:titleStyle>
    <p:bodyStyle>
      <a:lvl1pPr marL="271463" indent="-271463" algn="l" defTabSz="457200" rtl="0" eaLnBrk="0" fontAlgn="base" hangingPunct="0">
        <a:spcBef>
          <a:spcPct val="2000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271463" indent="-271463" algn="l" defTabSz="457200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80000"/>
        <a:buFont typeface="Lucida Grande"/>
        <a:buChar char="&gt;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542925" indent="-271463" algn="l" defTabSz="457200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80000"/>
        <a:buFont typeface="Lucida Grande"/>
        <a:buChar char="&gt;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885825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80000"/>
        <a:buFont typeface="Lucida Grande"/>
        <a:buChar char="&gt;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885825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80000"/>
        <a:buFont typeface="Lucida Grande"/>
        <a:buChar char="&gt;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Tijdelijke aanduiding voor afbeelding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Vrije vorm 5"/>
          <p:cNvSpPr/>
          <p:nvPr/>
        </p:nvSpPr>
        <p:spPr>
          <a:xfrm>
            <a:off x="936625" y="1509713"/>
            <a:ext cx="196850" cy="98425"/>
          </a:xfrm>
          <a:custGeom>
            <a:avLst/>
            <a:gdLst>
              <a:gd name="connsiteX0" fmla="*/ 0 w 196850"/>
              <a:gd name="connsiteY0" fmla="*/ 3175 h 98425"/>
              <a:gd name="connsiteX1" fmla="*/ 95250 w 196850"/>
              <a:gd name="connsiteY1" fmla="*/ 98425 h 98425"/>
              <a:gd name="connsiteX2" fmla="*/ 196850 w 196850"/>
              <a:gd name="connsiteY2" fmla="*/ 0 h 98425"/>
              <a:gd name="connsiteX3" fmla="*/ 0 w 196850"/>
              <a:gd name="connsiteY3" fmla="*/ 3175 h 98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850" h="98425">
                <a:moveTo>
                  <a:pt x="0" y="3175"/>
                </a:moveTo>
                <a:lnTo>
                  <a:pt x="95250" y="98425"/>
                </a:lnTo>
                <a:lnTo>
                  <a:pt x="196850" y="0"/>
                </a:lnTo>
                <a:lnTo>
                  <a:pt x="0" y="3175"/>
                </a:lnTo>
                <a:close/>
              </a:path>
            </a:pathLst>
          </a:custGeom>
          <a:solidFill>
            <a:srgbClr val="0089CF">
              <a:alpha val="90000"/>
            </a:srgb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4100" name="Titel 1"/>
          <p:cNvSpPr txBox="1">
            <a:spLocks/>
          </p:cNvSpPr>
          <p:nvPr/>
        </p:nvSpPr>
        <p:spPr bwMode="auto">
          <a:xfrm>
            <a:off x="428625" y="406400"/>
            <a:ext cx="5473700" cy="1108075"/>
          </a:xfrm>
          <a:prstGeom prst="rect">
            <a:avLst/>
          </a:prstGeom>
          <a:solidFill>
            <a:srgbClr val="0089CF">
              <a:alpha val="90195"/>
            </a:srgbClr>
          </a:solidFill>
          <a:ln w="9525">
            <a:noFill/>
            <a:miter lim="800000"/>
            <a:headEnd/>
            <a:tailEnd/>
          </a:ln>
        </p:spPr>
        <p:txBody>
          <a:bodyPr lIns="180000" anchor="ctr"/>
          <a:lstStyle/>
          <a:p>
            <a:pPr algn="ctr" eaLnBrk="0" hangingPunct="0">
              <a:lnSpc>
                <a:spcPts val="3300"/>
              </a:lnSpc>
            </a:pPr>
            <a:r>
              <a:rPr lang="nl-NL" i="1" dirty="0" err="1" smtClean="0"/>
              <a:t>Difficult</a:t>
            </a:r>
            <a:r>
              <a:rPr lang="nl-NL" i="1" dirty="0" smtClean="0"/>
              <a:t> </a:t>
            </a:r>
            <a:r>
              <a:rPr lang="nl-NL" i="1" dirty="0" err="1" smtClean="0"/>
              <a:t>complaining</a:t>
            </a:r>
            <a:r>
              <a:rPr lang="nl-NL" i="1" dirty="0" smtClean="0"/>
              <a:t> </a:t>
            </a:r>
            <a:r>
              <a:rPr lang="nl-NL" i="1" dirty="0" err="1" smtClean="0"/>
              <a:t>behaviour</a:t>
            </a:r>
            <a:r>
              <a:rPr lang="nl-NL" i="1" dirty="0" smtClean="0"/>
              <a:t> </a:t>
            </a:r>
            <a:r>
              <a:rPr lang="nl-NL" i="1" dirty="0" err="1" smtClean="0"/>
              <a:t>by</a:t>
            </a:r>
            <a:r>
              <a:rPr lang="nl-NL" i="1" dirty="0" smtClean="0"/>
              <a:t> </a:t>
            </a:r>
            <a:r>
              <a:rPr lang="nl-NL" i="1" dirty="0" err="1" smtClean="0"/>
              <a:t>students</a:t>
            </a:r>
            <a:endParaRPr lang="nl-NL" sz="3200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4101" name="Afbeelding 11" descr="VUlogo_NL_Taglineblauw_Wit_HR_RGB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24638" y="5205413"/>
            <a:ext cx="216058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 bwMode="auto">
          <a:xfrm>
            <a:off x="596900" y="0"/>
            <a:ext cx="8547100" cy="10795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GB" b="1" dirty="0" smtClean="0"/>
              <a:t>What types of complaining behaviour are there?</a:t>
            </a:r>
            <a:endParaRPr lang="en-US" dirty="0" smtClean="0"/>
          </a:p>
        </p:txBody>
      </p:sp>
      <p:sp>
        <p:nvSpPr>
          <p:cNvPr id="5123" name="Tijdelijke aanduiding voor tekst 2"/>
          <p:cNvSpPr>
            <a:spLocks noGrp="1"/>
          </p:cNvSpPr>
          <p:nvPr>
            <p:ph type="body" sz="quarter" idx="17"/>
          </p:nvPr>
        </p:nvSpPr>
        <p:spPr>
          <a:xfrm>
            <a:off x="323850" y="1439863"/>
            <a:ext cx="8459788" cy="4711700"/>
          </a:xfrm>
        </p:spPr>
        <p:txBody>
          <a:bodyPr/>
          <a:lstStyle/>
          <a:p>
            <a:endParaRPr lang="en-US" sz="2000" dirty="0" smtClean="0"/>
          </a:p>
          <a:p>
            <a:r>
              <a:rPr lang="en-GB" sz="2000" dirty="0" smtClean="0"/>
              <a:t>* excessive</a:t>
            </a:r>
            <a:endParaRPr lang="en-US" sz="2000" dirty="0" smtClean="0"/>
          </a:p>
          <a:p>
            <a:r>
              <a:rPr lang="en-GB" sz="2000" dirty="0" smtClean="0"/>
              <a:t>* psychological </a:t>
            </a:r>
            <a:endParaRPr lang="en-US" sz="2000" dirty="0" smtClean="0"/>
          </a:p>
          <a:p>
            <a:r>
              <a:rPr lang="en-GB" sz="2000" dirty="0" smtClean="0"/>
              <a:t>* emotional </a:t>
            </a:r>
            <a:endParaRPr lang="en-US" sz="2000" dirty="0" smtClean="0"/>
          </a:p>
          <a:p>
            <a:r>
              <a:rPr lang="en-GB" sz="2000" dirty="0" smtClean="0"/>
              <a:t>* obsessive </a:t>
            </a:r>
            <a:endParaRPr lang="en-US" sz="2000" dirty="0" smtClean="0"/>
          </a:p>
          <a:p>
            <a:r>
              <a:rPr lang="en-GB" sz="2000" dirty="0" smtClean="0"/>
              <a:t>* dominant/ pedantic</a:t>
            </a:r>
            <a:endParaRPr lang="en-US" sz="2000" dirty="0" smtClean="0"/>
          </a:p>
          <a:p>
            <a:r>
              <a:rPr lang="en-GB" sz="2000" dirty="0" smtClean="0"/>
              <a:t>* manipulative</a:t>
            </a:r>
            <a:endParaRPr lang="en-US" sz="2000" dirty="0" smtClean="0"/>
          </a:p>
          <a:p>
            <a:r>
              <a:rPr lang="en-GB" sz="2000" dirty="0" smtClean="0"/>
              <a:t>* (verbal) aggressive </a:t>
            </a:r>
            <a:endParaRPr lang="en-US" sz="2000" dirty="0" smtClean="0"/>
          </a:p>
          <a:p>
            <a:r>
              <a:rPr lang="en-GB" sz="2000" dirty="0" smtClean="0"/>
              <a:t>Combinations of the above also occur, of course.</a:t>
            </a:r>
            <a:endParaRPr lang="en-US" sz="2000" dirty="0" smtClean="0"/>
          </a:p>
          <a:p>
            <a:pPr marL="0" indent="271463"/>
            <a:endParaRPr lang="en-US" sz="2000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5124" name="Tekstvak 6"/>
          <p:cNvSpPr txBox="1">
            <a:spLocks noChangeArrowheads="1"/>
          </p:cNvSpPr>
          <p:nvPr/>
        </p:nvSpPr>
        <p:spPr bwMode="auto">
          <a:xfrm>
            <a:off x="5702300" y="4467225"/>
            <a:ext cx="12287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NL" sz="1000"/>
              <a:t>Windows menu</a:t>
            </a:r>
          </a:p>
        </p:txBody>
      </p:sp>
      <p:sp>
        <p:nvSpPr>
          <p:cNvPr id="5125" name="Tekstvak 7"/>
          <p:cNvSpPr txBox="1">
            <a:spLocks noChangeArrowheads="1"/>
          </p:cNvSpPr>
          <p:nvPr/>
        </p:nvSpPr>
        <p:spPr bwMode="auto">
          <a:xfrm>
            <a:off x="7346950" y="5678488"/>
            <a:ext cx="12287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NL" sz="1000"/>
              <a:t>Mac menu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596900" y="0"/>
            <a:ext cx="8547100" cy="1079500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b="1" dirty="0" smtClean="0"/>
              <a:t>As an ombudsman, what can you do, and where do the limits lie</a:t>
            </a:r>
            <a:r>
              <a:rPr lang="en-GB" b="1" dirty="0" smtClean="0"/>
              <a:t>?</a:t>
            </a:r>
            <a:endParaRPr lang="en-US" cap="none" dirty="0" smtClean="0">
              <a:latin typeface="Arial Narrow" pitchFamily="34" charset="0"/>
              <a:ea typeface="ＭＳ Ｐゴシック"/>
              <a:cs typeface="Arial Narrow Bold" pitchFamily="34" charset="0"/>
            </a:endParaRPr>
          </a:p>
        </p:txBody>
      </p:sp>
      <p:sp>
        <p:nvSpPr>
          <p:cNvPr id="6147" name="Tijdelijke aanduiding voor tekst 2"/>
          <p:cNvSpPr>
            <a:spLocks noGrp="1"/>
          </p:cNvSpPr>
          <p:nvPr>
            <p:ph type="body" sz="quarter" idx="17"/>
          </p:nvPr>
        </p:nvSpPr>
        <p:spPr>
          <a:xfrm>
            <a:off x="323850" y="1439863"/>
            <a:ext cx="8459788" cy="4711700"/>
          </a:xfrm>
        </p:spPr>
        <p:txBody>
          <a:bodyPr/>
          <a:lstStyle/>
          <a:p>
            <a:r>
              <a:rPr lang="en-GB" sz="2000" dirty="0" smtClean="0"/>
              <a:t>* Structure</a:t>
            </a:r>
            <a:endParaRPr lang="en-US" sz="2000" dirty="0" smtClean="0"/>
          </a:p>
          <a:p>
            <a:r>
              <a:rPr lang="en-GB" sz="2000" dirty="0" smtClean="0"/>
              <a:t>* Control</a:t>
            </a:r>
            <a:endParaRPr lang="en-US" sz="2000" dirty="0" smtClean="0"/>
          </a:p>
          <a:p>
            <a:r>
              <a:rPr lang="en-GB" sz="2000" dirty="0" smtClean="0"/>
              <a:t>* Prepare well and collect information </a:t>
            </a:r>
            <a:endParaRPr lang="en-US" sz="2000" dirty="0" smtClean="0"/>
          </a:p>
          <a:p>
            <a:r>
              <a:rPr lang="en-GB" sz="2000" dirty="0" smtClean="0"/>
              <a:t>* Discussion techniques</a:t>
            </a:r>
            <a:endParaRPr lang="en-US" sz="2000" dirty="0" smtClean="0"/>
          </a:p>
          <a:p>
            <a:r>
              <a:rPr lang="en-GB" sz="2000" dirty="0" smtClean="0"/>
              <a:t>* Communicate effectively</a:t>
            </a:r>
            <a:endParaRPr lang="en-US" sz="2000" dirty="0" smtClean="0"/>
          </a:p>
          <a:p>
            <a:r>
              <a:rPr lang="en-GB" sz="2000" dirty="0" smtClean="0"/>
              <a:t>* Set boundaries</a:t>
            </a:r>
            <a:endParaRPr lang="en-US" sz="2000" dirty="0" smtClean="0"/>
          </a:p>
          <a:p>
            <a:r>
              <a:rPr lang="en-GB" sz="2000" dirty="0" smtClean="0"/>
              <a:t>* No two cases are the same – treat them accordingly</a:t>
            </a:r>
            <a:endParaRPr lang="en-US" sz="2000" dirty="0" smtClean="0"/>
          </a:p>
          <a:p>
            <a:pPr marL="0" indent="271463">
              <a:buFontTx/>
              <a:buChar char="•"/>
            </a:pPr>
            <a:endParaRPr lang="nl-NL" sz="2000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0" indent="271463"/>
            <a:endParaRPr lang="en-US" sz="2000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16675" y="1838325"/>
            <a:ext cx="6397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6900" y="0"/>
            <a:ext cx="8547100" cy="1079500"/>
          </a:xfrm>
        </p:spPr>
        <p:txBody>
          <a:bodyPr/>
          <a:lstStyle/>
          <a:p>
            <a:pPr>
              <a:defRPr/>
            </a:pPr>
            <a:r>
              <a:rPr lang="en-GB" sz="2400" b="1" dirty="0" smtClean="0"/>
              <a:t>How can you encourage a student to stop this kind of difficult complaining behaviour?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nl-NL" sz="2400" dirty="0"/>
          </a:p>
        </p:txBody>
      </p:sp>
      <p:sp>
        <p:nvSpPr>
          <p:cNvPr id="7171" name="Tijdelijke aanduiding voor tekst 2"/>
          <p:cNvSpPr>
            <a:spLocks noGrp="1"/>
          </p:cNvSpPr>
          <p:nvPr>
            <p:ph type="body" sz="quarter" idx="17"/>
          </p:nvPr>
        </p:nvSpPr>
        <p:spPr>
          <a:xfrm>
            <a:off x="323850" y="1439863"/>
            <a:ext cx="8459788" cy="4711700"/>
          </a:xfrm>
        </p:spPr>
        <p:txBody>
          <a:bodyPr/>
          <a:lstStyle/>
          <a:p>
            <a:r>
              <a:rPr lang="en-GB" sz="2000" dirty="0" smtClean="0"/>
              <a:t>* ask what he is seeking to achieve </a:t>
            </a:r>
            <a:endParaRPr lang="en-US" sz="2000" dirty="0" smtClean="0"/>
          </a:p>
          <a:p>
            <a:r>
              <a:rPr lang="en-GB" sz="2000" dirty="0" smtClean="0"/>
              <a:t>* inform him of the limits of your powers</a:t>
            </a:r>
            <a:endParaRPr lang="en-US" sz="2000" dirty="0" smtClean="0"/>
          </a:p>
          <a:p>
            <a:r>
              <a:rPr lang="en-GB" sz="2000" dirty="0" smtClean="0"/>
              <a:t>* explain what it means that you are in control</a:t>
            </a:r>
            <a:endParaRPr lang="en-US" sz="2000" dirty="0" smtClean="0"/>
          </a:p>
          <a:p>
            <a:r>
              <a:rPr lang="en-GB" sz="2000" dirty="0" smtClean="0"/>
              <a:t>* discuss/consult</a:t>
            </a:r>
            <a:endParaRPr lang="en-US" sz="2000" dirty="0" smtClean="0"/>
          </a:p>
          <a:p>
            <a:r>
              <a:rPr lang="en-GB" sz="2000" dirty="0" smtClean="0"/>
              <a:t>* inform </a:t>
            </a:r>
            <a:endParaRPr lang="en-US" sz="2000" dirty="0" smtClean="0"/>
          </a:p>
          <a:p>
            <a:r>
              <a:rPr lang="en-GB" sz="2000" dirty="0" smtClean="0"/>
              <a:t>* accept, if necessary</a:t>
            </a:r>
            <a:endParaRPr lang="en-US" sz="2000" dirty="0" smtClean="0"/>
          </a:p>
          <a:p>
            <a:pPr marL="0" indent="271463"/>
            <a:endParaRPr lang="nl-NL" sz="2000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Tijdelijke aanduiding voor afbeelding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43" name="Groeperen 1"/>
          <p:cNvGrpSpPr>
            <a:grpSpLocks/>
          </p:cNvGrpSpPr>
          <p:nvPr/>
        </p:nvGrpSpPr>
        <p:grpSpPr bwMode="auto">
          <a:xfrm>
            <a:off x="428625" y="406400"/>
            <a:ext cx="5473700" cy="1949450"/>
            <a:chOff x="428625" y="406400"/>
            <a:chExt cx="5473700" cy="1948939"/>
          </a:xfrm>
        </p:grpSpPr>
        <p:sp>
          <p:nvSpPr>
            <p:cNvPr id="6" name="Vrije vorm 5"/>
            <p:cNvSpPr/>
            <p:nvPr/>
          </p:nvSpPr>
          <p:spPr>
            <a:xfrm>
              <a:off x="936625" y="1512598"/>
              <a:ext cx="196850" cy="98399"/>
            </a:xfrm>
            <a:custGeom>
              <a:avLst/>
              <a:gdLst>
                <a:gd name="connsiteX0" fmla="*/ 0 w 196850"/>
                <a:gd name="connsiteY0" fmla="*/ 3175 h 98425"/>
                <a:gd name="connsiteX1" fmla="*/ 95250 w 196850"/>
                <a:gd name="connsiteY1" fmla="*/ 98425 h 98425"/>
                <a:gd name="connsiteX2" fmla="*/ 196850 w 196850"/>
                <a:gd name="connsiteY2" fmla="*/ 0 h 98425"/>
                <a:gd name="connsiteX3" fmla="*/ 0 w 196850"/>
                <a:gd name="connsiteY3" fmla="*/ 3175 h 98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6850" h="98425">
                  <a:moveTo>
                    <a:pt x="0" y="3175"/>
                  </a:moveTo>
                  <a:lnTo>
                    <a:pt x="95250" y="98425"/>
                  </a:lnTo>
                  <a:lnTo>
                    <a:pt x="196850" y="0"/>
                  </a:lnTo>
                  <a:lnTo>
                    <a:pt x="0" y="3175"/>
                  </a:lnTo>
                  <a:close/>
                </a:path>
              </a:pathLst>
            </a:custGeom>
            <a:solidFill>
              <a:srgbClr val="0089CF">
                <a:alpha val="90000"/>
              </a:srgb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a typeface="ＭＳ Ｐゴシック" charset="-128"/>
              </a:endParaRPr>
            </a:p>
          </p:txBody>
        </p:sp>
        <p:sp>
          <p:nvSpPr>
            <p:cNvPr id="7" name="Rechthoek 6"/>
            <p:cNvSpPr/>
            <p:nvPr/>
          </p:nvSpPr>
          <p:spPr>
            <a:xfrm>
              <a:off x="428625" y="406400"/>
              <a:ext cx="5473700" cy="1112546"/>
            </a:xfrm>
            <a:prstGeom prst="rect">
              <a:avLst/>
            </a:prstGeom>
            <a:solidFill>
              <a:srgbClr val="0089CF">
                <a:alpha val="9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a typeface="ＭＳ Ｐゴシック" charset="-128"/>
              </a:endParaRPr>
            </a:p>
          </p:txBody>
        </p:sp>
        <p:sp>
          <p:nvSpPr>
            <p:cNvPr id="8" name="Vrije vorm 7"/>
            <p:cNvSpPr/>
            <p:nvPr/>
          </p:nvSpPr>
          <p:spPr>
            <a:xfrm>
              <a:off x="428625" y="1555449"/>
              <a:ext cx="869950" cy="196798"/>
            </a:xfrm>
            <a:custGeom>
              <a:avLst/>
              <a:gdLst>
                <a:gd name="connsiteX0" fmla="*/ 0 w 869950"/>
                <a:gd name="connsiteY0" fmla="*/ 0 h 196850"/>
                <a:gd name="connsiteX1" fmla="*/ 495300 w 869950"/>
                <a:gd name="connsiteY1" fmla="*/ 0 h 196850"/>
                <a:gd name="connsiteX2" fmla="*/ 606425 w 869950"/>
                <a:gd name="connsiteY2" fmla="*/ 107950 h 196850"/>
                <a:gd name="connsiteX3" fmla="*/ 704850 w 869950"/>
                <a:gd name="connsiteY3" fmla="*/ 3175 h 196850"/>
                <a:gd name="connsiteX4" fmla="*/ 869950 w 869950"/>
                <a:gd name="connsiteY4" fmla="*/ 3175 h 196850"/>
                <a:gd name="connsiteX5" fmla="*/ 869950 w 869950"/>
                <a:gd name="connsiteY5" fmla="*/ 196850 h 196850"/>
                <a:gd name="connsiteX6" fmla="*/ 0 w 869950"/>
                <a:gd name="connsiteY6" fmla="*/ 196850 h 196850"/>
                <a:gd name="connsiteX7" fmla="*/ 0 w 869950"/>
                <a:gd name="connsiteY7" fmla="*/ 0 h 196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69950" h="196850">
                  <a:moveTo>
                    <a:pt x="0" y="0"/>
                  </a:moveTo>
                  <a:lnTo>
                    <a:pt x="495300" y="0"/>
                  </a:lnTo>
                  <a:lnTo>
                    <a:pt x="606425" y="107950"/>
                  </a:lnTo>
                  <a:lnTo>
                    <a:pt x="704850" y="3175"/>
                  </a:lnTo>
                  <a:lnTo>
                    <a:pt x="869950" y="3175"/>
                  </a:lnTo>
                  <a:lnTo>
                    <a:pt x="869950" y="196850"/>
                  </a:lnTo>
                  <a:lnTo>
                    <a:pt x="0" y="1968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B9D">
                <a:alpha val="9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a typeface="ＭＳ Ｐゴシック" charset="-128"/>
              </a:endParaRPr>
            </a:p>
          </p:txBody>
        </p:sp>
        <p:sp>
          <p:nvSpPr>
            <p:cNvPr id="9" name="Rechthoek 8"/>
            <p:cNvSpPr/>
            <p:nvPr/>
          </p:nvSpPr>
          <p:spPr>
            <a:xfrm>
              <a:off x="1279525" y="1558623"/>
              <a:ext cx="4622800" cy="193624"/>
            </a:xfrm>
            <a:prstGeom prst="rect">
              <a:avLst/>
            </a:prstGeom>
            <a:solidFill>
              <a:srgbClr val="005B9D">
                <a:alpha val="9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>
                <a:solidFill>
                  <a:srgbClr val="FFFFFF"/>
                </a:solidFill>
                <a:ea typeface="ＭＳ Ｐゴシック" charset="-128"/>
              </a:endParaRPr>
            </a:p>
          </p:txBody>
        </p:sp>
        <p:sp>
          <p:nvSpPr>
            <p:cNvPr id="10" name="Titel 1"/>
            <p:cNvSpPr txBox="1">
              <a:spLocks/>
            </p:cNvSpPr>
            <p:nvPr/>
          </p:nvSpPr>
          <p:spPr>
            <a:xfrm>
              <a:off x="428625" y="406400"/>
              <a:ext cx="5473700" cy="1107785"/>
            </a:xfrm>
            <a:prstGeom prst="rect">
              <a:avLst/>
            </a:prstGeom>
          </p:spPr>
          <p:txBody>
            <a:bodyPr lIns="180000" anchor="ctr"/>
            <a:lstStyle>
              <a:lvl1pPr algn="l">
                <a:lnSpc>
                  <a:spcPts val="3300"/>
                </a:lnSpc>
                <a:defRPr cap="all">
                  <a:solidFill>
                    <a:schemeClr val="bg1"/>
                  </a:solidFill>
                </a:defRPr>
              </a:lvl1pPr>
            </a:lstStyle>
            <a:p>
              <a:pPr eaLnBrk="0" hangingPunct="0">
                <a:defRPr/>
              </a:pPr>
              <a:r>
                <a:rPr lang="en-US" sz="3200" dirty="0" smtClean="0">
                  <a:latin typeface="Arial Narrow" pitchFamily="34" charset="0"/>
                  <a:ea typeface="ＭＳ Ｐゴシック" charset="-128"/>
                  <a:cs typeface="Arial Narrow Bold"/>
                </a:rPr>
                <a:t>VU Amsterdam</a:t>
              </a:r>
              <a:endParaRPr lang="nl-NL" sz="3200" dirty="0">
                <a:latin typeface="Arial Narrow" pitchFamily="34" charset="0"/>
                <a:ea typeface="ＭＳ Ｐゴシック" charset="-128"/>
                <a:cs typeface="Arial Narrow Bold"/>
              </a:endParaRPr>
            </a:p>
          </p:txBody>
        </p:sp>
        <p:sp>
          <p:nvSpPr>
            <p:cNvPr id="11" name="Subtitel 2"/>
            <p:cNvSpPr txBox="1">
              <a:spLocks/>
            </p:cNvSpPr>
            <p:nvPr/>
          </p:nvSpPr>
          <p:spPr>
            <a:xfrm>
              <a:off x="428625" y="1752247"/>
              <a:ext cx="5473700" cy="603092"/>
            </a:xfrm>
            <a:prstGeom prst="rect">
              <a:avLst/>
            </a:prstGeom>
            <a:solidFill>
              <a:srgbClr val="005B9D">
                <a:alpha val="90000"/>
              </a:srgbClr>
            </a:solidFill>
          </p:spPr>
          <p:txBody>
            <a:bodyPr lIns="180000" bIns="234000">
              <a:spAutoFit/>
            </a:bodyPr>
            <a:lstStyle>
              <a:lvl1pPr marL="0" indent="0" algn="l">
                <a:lnSpc>
                  <a:spcPts val="2500"/>
                </a:lnSpc>
                <a:buNone/>
                <a:defRPr sz="2400" cap="all" baseline="0">
                  <a:solidFill>
                    <a:srgbClr val="FFFFFF"/>
                  </a:solidFill>
                  <a:latin typeface="Arial Narrow"/>
                  <a:cs typeface="Arial Narrow"/>
                </a:defRPr>
              </a:lvl1pPr>
              <a:lvl2pPr marL="457200" indent="0" algn="ctr">
                <a:buNone/>
                <a:defRPr>
                  <a:solidFill>
                    <a:schemeClr val="tx1">
                      <a:tint val="75000"/>
                    </a:schemeClr>
                  </a:solidFill>
                </a:defRPr>
              </a:lvl2pPr>
              <a:lvl3pPr marL="914400" indent="0" algn="ctr">
                <a:buNone/>
                <a:defRPr>
                  <a:solidFill>
                    <a:schemeClr val="tx1">
                      <a:tint val="75000"/>
                    </a:schemeClr>
                  </a:solidFill>
                </a:defRPr>
              </a:lvl3pPr>
              <a:lvl4pPr marL="1371600" indent="0" algn="ctr">
                <a:buNone/>
                <a:defRPr>
                  <a:solidFill>
                    <a:schemeClr val="tx1">
                      <a:tint val="75000"/>
                    </a:schemeClr>
                  </a:solidFill>
                </a:defRPr>
              </a:lvl4pPr>
              <a:lvl5pPr marL="1828800" indent="0" algn="ctr">
                <a:buNone/>
                <a:defRPr>
                  <a:solidFill>
                    <a:schemeClr val="tx1">
                      <a:tint val="75000"/>
                    </a:schemeClr>
                  </a:solidFill>
                </a:defRPr>
              </a:lvl5pPr>
              <a:lvl6pPr marL="2286000" indent="0" algn="ctr">
                <a:buNone/>
                <a:defRPr>
                  <a:solidFill>
                    <a:schemeClr val="tx1">
                      <a:tint val="75000"/>
                    </a:schemeClr>
                  </a:solidFill>
                </a:defRPr>
              </a:lvl6pPr>
              <a:lvl7pPr marL="2743200" indent="0" algn="ctr">
                <a:buNone/>
                <a:defRPr>
                  <a:solidFill>
                    <a:schemeClr val="tx1">
                      <a:tint val="75000"/>
                    </a:schemeClr>
                  </a:solidFill>
                </a:defRPr>
              </a:lvl7pPr>
              <a:lvl8pPr marL="3200400" indent="0" algn="ctr">
                <a:buNone/>
                <a:defRPr>
                  <a:solidFill>
                    <a:schemeClr val="tx1">
                      <a:tint val="75000"/>
                    </a:schemeClr>
                  </a:solidFill>
                </a:defRPr>
              </a:lvl8pPr>
              <a:lvl9pPr marL="3657600" indent="0" algn="ctr">
                <a:buNone/>
                <a:defRPr>
                  <a:solidFill>
                    <a:schemeClr val="tx1">
                      <a:tint val="75000"/>
                    </a:schemeClr>
                  </a:solidFill>
                </a:defRPr>
              </a:lvl9pPr>
            </a:lstStyle>
            <a:p>
              <a:pPr eaLnBrk="0" hangingPunct="0">
                <a:spcBef>
                  <a:spcPts val="0"/>
                </a:spcBef>
                <a:buFont typeface="Arial" charset="0"/>
                <a:buNone/>
                <a:defRPr/>
              </a:pPr>
              <a:r>
                <a:rPr lang="en-US" dirty="0" smtClean="0">
                  <a:ea typeface="ＭＳ Ｐゴシック" charset="-128"/>
                </a:rPr>
                <a:t>Thank you!</a:t>
              </a:r>
              <a:endParaRPr lang="nl-NL" dirty="0">
                <a:ea typeface="ＭＳ Ｐゴシック" charset="-128"/>
              </a:endParaRPr>
            </a:p>
          </p:txBody>
        </p:sp>
      </p:grpSp>
      <p:pic>
        <p:nvPicPr>
          <p:cNvPr id="10244" name="Kopieer_VUlogo" descr="F:\PPT logos\Corporate\VUlogo_NL_Blauw_HR_RGB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2588" y="5916613"/>
            <a:ext cx="2055812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U 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- klassiek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2200</TotalTime>
  <Words>149</Words>
  <Application>Microsoft Office PowerPoint</Application>
  <PresentationFormat>Diavoorstelling (4:3)</PresentationFormat>
  <Paragraphs>31</Paragraphs>
  <Slides>5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2" baseType="lpstr">
      <vt:lpstr>Arial</vt:lpstr>
      <vt:lpstr>ＭＳ Ｐゴシック</vt:lpstr>
      <vt:lpstr>Arial Narrow Bold</vt:lpstr>
      <vt:lpstr>Lucida Grande</vt:lpstr>
      <vt:lpstr>Calibri</vt:lpstr>
      <vt:lpstr>Arial Narrow</vt:lpstr>
      <vt:lpstr>VU thema</vt:lpstr>
      <vt:lpstr>Dia 1</vt:lpstr>
      <vt:lpstr>What types of complaining behaviour are there?</vt:lpstr>
      <vt:lpstr>As an ombudsman, what can you do, and where do the limits lie?</vt:lpstr>
      <vt:lpstr>How can you encourage a student to stop this kind of difficult complaining behaviour? </vt:lpstr>
      <vt:lpstr>Dia 5</vt:lpstr>
    </vt:vector>
  </TitlesOfParts>
  <Company>vrije universiteit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heleen ten voorde ten Voorde</dc:creator>
  <cp:lastModifiedBy>ept900</cp:lastModifiedBy>
  <cp:revision>187</cp:revision>
  <cp:lastPrinted>2011-04-28T21:53:15Z</cp:lastPrinted>
  <dcterms:created xsi:type="dcterms:W3CDTF">2011-05-02T06:59:37Z</dcterms:created>
  <dcterms:modified xsi:type="dcterms:W3CDTF">2014-05-12T10:38:00Z</dcterms:modified>
</cp:coreProperties>
</file>