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52" autoAdjust="0"/>
  </p:normalViewPr>
  <p:slideViewPr>
    <p:cSldViewPr>
      <p:cViewPr varScale="1">
        <p:scale>
          <a:sx n="65" d="100"/>
          <a:sy n="65" d="100"/>
        </p:scale>
        <p:origin x="-77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54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81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90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74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5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644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6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98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5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1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61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35FF1-A157-4AD6-907F-909B588D5D7B}" type="datetimeFigureOut">
              <a:rPr lang="nl-NL" smtClean="0"/>
              <a:t>21-5-2014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A3966-4C77-4B6A-A9FD-B790C068EF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98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Welcome everybody.</a:t>
            </a:r>
          </a:p>
          <a:p>
            <a:pPr marL="0" indent="0">
              <a:buNone/>
            </a:pPr>
            <a:r>
              <a:rPr lang="en-US" dirty="0" smtClean="0"/>
              <a:t>In 2005 when I visited the ENOHE conference for the first time in beautiful Vienna I saw to my surprise that there were </a:t>
            </a:r>
            <a:r>
              <a:rPr lang="en-US" dirty="0" smtClean="0"/>
              <a:t>hardly no </a:t>
            </a:r>
            <a:r>
              <a:rPr lang="en-US" dirty="0" smtClean="0"/>
              <a:t>ombudsmen for staff outside the Netherlands. </a:t>
            </a:r>
          </a:p>
          <a:p>
            <a:pPr marL="0" indent="0">
              <a:buNone/>
            </a:pPr>
            <a:r>
              <a:rPr lang="en-US" dirty="0" smtClean="0"/>
              <a:t>Since then, nothing has changed </a:t>
            </a:r>
            <a:r>
              <a:rPr lang="en-US" dirty="0" err="1" smtClean="0"/>
              <a:t>allthough</a:t>
            </a:r>
            <a:r>
              <a:rPr lang="en-US" dirty="0" smtClean="0"/>
              <a:t> Spain and Canada have ombudsmen </a:t>
            </a:r>
            <a:r>
              <a:rPr lang="en-US" smtClean="0"/>
              <a:t>for staff.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want </a:t>
            </a:r>
            <a:r>
              <a:rPr lang="en-US" dirty="0" smtClean="0"/>
              <a:t>to show you that staff </a:t>
            </a:r>
            <a:r>
              <a:rPr lang="en-US" dirty="0" err="1" smtClean="0"/>
              <a:t>ombuds</a:t>
            </a:r>
            <a:r>
              <a:rPr lang="en-US" dirty="0" smtClean="0"/>
              <a:t> are crucial to the “health” of a university as well.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596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A 62 </a:t>
            </a:r>
            <a:r>
              <a:rPr lang="nl-NL" dirty="0" err="1" smtClean="0"/>
              <a:t>year</a:t>
            </a:r>
            <a:r>
              <a:rPr lang="nl-NL" dirty="0" smtClean="0"/>
              <a:t> </a:t>
            </a:r>
            <a:r>
              <a:rPr lang="nl-NL" dirty="0" err="1" smtClean="0"/>
              <a:t>old</a:t>
            </a:r>
            <a:r>
              <a:rPr lang="nl-NL" dirty="0" smtClean="0"/>
              <a:t> full professor is </a:t>
            </a:r>
            <a:r>
              <a:rPr lang="nl-NL" dirty="0" err="1" smtClean="0"/>
              <a:t>just</a:t>
            </a:r>
            <a:r>
              <a:rPr lang="nl-NL" dirty="0" smtClean="0"/>
              <a:t> 3 </a:t>
            </a:r>
            <a:r>
              <a:rPr lang="nl-NL" dirty="0" err="1" smtClean="0"/>
              <a:t>years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retirement</a:t>
            </a:r>
            <a:endParaRPr lang="nl-NL" dirty="0"/>
          </a:p>
          <a:p>
            <a:r>
              <a:rPr lang="nl-NL" dirty="0" smtClean="0"/>
              <a:t>He </a:t>
            </a:r>
            <a:r>
              <a:rPr lang="nl-NL" dirty="0" err="1" smtClean="0"/>
              <a:t>receives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invitation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 meeting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Department</a:t>
            </a:r>
            <a:r>
              <a:rPr lang="nl-NL" dirty="0" smtClean="0"/>
              <a:t> </a:t>
            </a:r>
            <a:r>
              <a:rPr lang="nl-NL" dirty="0" err="1" smtClean="0"/>
              <a:t>chair</a:t>
            </a:r>
            <a:r>
              <a:rPr lang="nl-NL" dirty="0" smtClean="0"/>
              <a:t>, </a:t>
            </a:r>
            <a:r>
              <a:rPr lang="nl-NL" dirty="0" err="1" smtClean="0"/>
              <a:t>also</a:t>
            </a:r>
            <a:r>
              <a:rPr lang="nl-NL" dirty="0" smtClean="0"/>
              <a:t> a full professor, </a:t>
            </a:r>
            <a:r>
              <a:rPr lang="nl-NL" dirty="0" err="1" smtClean="0"/>
              <a:t>and</a:t>
            </a:r>
            <a:r>
              <a:rPr lang="nl-NL" dirty="0" smtClean="0"/>
              <a:t> the financial manager</a:t>
            </a:r>
          </a:p>
          <a:p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message</a:t>
            </a:r>
            <a:r>
              <a:rPr lang="nl-NL" dirty="0" smtClean="0"/>
              <a:t>: </a:t>
            </a:r>
            <a:r>
              <a:rPr lang="nl-NL" dirty="0" err="1" smtClean="0"/>
              <a:t>you</a:t>
            </a:r>
            <a:r>
              <a:rPr lang="nl-NL" dirty="0" smtClean="0"/>
              <a:t> look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pale</a:t>
            </a:r>
            <a:r>
              <a:rPr lang="nl-NL" dirty="0" smtClean="0"/>
              <a:t>, we are </a:t>
            </a:r>
            <a:r>
              <a:rPr lang="nl-NL" dirty="0" err="1" smtClean="0"/>
              <a:t>worried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health</a:t>
            </a:r>
          </a:p>
          <a:p>
            <a:r>
              <a:rPr lang="nl-NL" dirty="0" smtClean="0"/>
              <a:t>He is </a:t>
            </a:r>
            <a:r>
              <a:rPr lang="nl-NL" dirty="0" err="1" smtClean="0"/>
              <a:t>astonished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he is </a:t>
            </a:r>
            <a:r>
              <a:rPr lang="nl-NL" dirty="0" err="1" smtClean="0"/>
              <a:t>not</a:t>
            </a:r>
            <a:r>
              <a:rPr lang="nl-NL" dirty="0" smtClean="0"/>
              <a:t> sick at </a:t>
            </a:r>
            <a:r>
              <a:rPr lang="nl-NL" dirty="0" err="1" smtClean="0"/>
              <a:t>all</a:t>
            </a:r>
            <a:endParaRPr lang="nl-NL" dirty="0" smtClean="0"/>
          </a:p>
          <a:p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message</a:t>
            </a:r>
            <a:r>
              <a:rPr lang="nl-NL" dirty="0" smtClean="0"/>
              <a:t> the </a:t>
            </a:r>
            <a:r>
              <a:rPr lang="nl-NL" dirty="0" err="1" smtClean="0"/>
              <a:t>chair</a:t>
            </a:r>
            <a:r>
              <a:rPr lang="nl-NL" dirty="0" smtClean="0"/>
              <a:t> </a:t>
            </a:r>
            <a:r>
              <a:rPr lang="nl-NL" dirty="0" err="1" smtClean="0"/>
              <a:t>asks</a:t>
            </a:r>
            <a:r>
              <a:rPr lang="nl-NL" dirty="0" smtClean="0"/>
              <a:t> </a:t>
            </a:r>
            <a:r>
              <a:rPr lang="nl-NL" dirty="0" err="1" smtClean="0"/>
              <a:t>him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take </a:t>
            </a:r>
            <a:r>
              <a:rPr lang="nl-NL" dirty="0" err="1" smtClean="0"/>
              <a:t>early</a:t>
            </a:r>
            <a:r>
              <a:rPr lang="nl-NL" dirty="0" smtClean="0"/>
              <a:t> </a:t>
            </a:r>
            <a:r>
              <a:rPr lang="nl-NL" dirty="0" err="1" smtClean="0"/>
              <a:t>retirement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4393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 cuts of the meeting. He is </a:t>
            </a:r>
            <a:r>
              <a:rPr lang="nl-NL" dirty="0" err="1" smtClean="0"/>
              <a:t>angry</a:t>
            </a:r>
            <a:r>
              <a:rPr lang="nl-NL" dirty="0" smtClean="0"/>
              <a:t> </a:t>
            </a:r>
            <a:r>
              <a:rPr lang="nl-NL" dirty="0" err="1" smtClean="0"/>
              <a:t>because</a:t>
            </a:r>
            <a:r>
              <a:rPr lang="nl-NL" dirty="0" smtClean="0"/>
              <a:t> of the </a:t>
            </a:r>
            <a:r>
              <a:rPr lang="nl-NL" dirty="0" err="1" smtClean="0"/>
              <a:t>inappropriate</a:t>
            </a:r>
            <a:r>
              <a:rPr lang="nl-NL" dirty="0" smtClean="0"/>
              <a:t> offer.</a:t>
            </a:r>
          </a:p>
          <a:p>
            <a:r>
              <a:rPr lang="nl-NL" dirty="0" smtClean="0"/>
              <a:t>He wants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untill</a:t>
            </a:r>
            <a:r>
              <a:rPr lang="nl-NL" dirty="0" smtClean="0"/>
              <a:t> his 65 </a:t>
            </a:r>
            <a:r>
              <a:rPr lang="nl-NL" dirty="0" err="1" smtClean="0"/>
              <a:t>year</a:t>
            </a:r>
            <a:r>
              <a:rPr lang="nl-NL" dirty="0" smtClean="0"/>
              <a:t>, he </a:t>
            </a:r>
            <a:r>
              <a:rPr lang="nl-NL" dirty="0" err="1" smtClean="0"/>
              <a:t>enjoys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, he </a:t>
            </a:r>
            <a:r>
              <a:rPr lang="nl-NL" dirty="0" err="1" smtClean="0"/>
              <a:t>supervises</a:t>
            </a:r>
            <a:r>
              <a:rPr lang="nl-NL" dirty="0" smtClean="0"/>
              <a:t> PhD-</a:t>
            </a:r>
            <a:r>
              <a:rPr lang="nl-NL" dirty="0" err="1" smtClean="0"/>
              <a:t>students</a:t>
            </a:r>
            <a:r>
              <a:rPr lang="nl-NL" dirty="0" smtClean="0"/>
              <a:t>, etc. </a:t>
            </a:r>
          </a:p>
          <a:p>
            <a:r>
              <a:rPr lang="nl-NL" dirty="0" smtClean="0"/>
              <a:t>He </a:t>
            </a:r>
            <a:r>
              <a:rPr lang="nl-NL" dirty="0" err="1" smtClean="0"/>
              <a:t>visits</a:t>
            </a:r>
            <a:r>
              <a:rPr lang="nl-NL" dirty="0" smtClean="0"/>
              <a:t> the </a:t>
            </a:r>
            <a:r>
              <a:rPr lang="nl-NL" dirty="0" err="1" smtClean="0"/>
              <a:t>ombuds</a:t>
            </a:r>
            <a:r>
              <a:rPr lang="nl-NL" dirty="0" smtClean="0"/>
              <a:t>. We </a:t>
            </a:r>
            <a:r>
              <a:rPr lang="nl-NL" dirty="0" err="1" smtClean="0"/>
              <a:t>discuss</a:t>
            </a:r>
            <a:r>
              <a:rPr lang="nl-NL" dirty="0" smtClean="0"/>
              <a:t> the </a:t>
            </a:r>
            <a:r>
              <a:rPr lang="nl-NL" dirty="0" err="1" smtClean="0"/>
              <a:t>situation</a:t>
            </a:r>
            <a:r>
              <a:rPr lang="nl-NL" dirty="0" smtClean="0"/>
              <a:t>. </a:t>
            </a:r>
            <a:r>
              <a:rPr lang="nl-NL" dirty="0" err="1" smtClean="0"/>
              <a:t>Early</a:t>
            </a:r>
            <a:r>
              <a:rPr lang="nl-NL" dirty="0" smtClean="0"/>
              <a:t> </a:t>
            </a:r>
            <a:r>
              <a:rPr lang="nl-NL" dirty="0" err="1" smtClean="0"/>
              <a:t>retirement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cost</a:t>
            </a:r>
            <a:r>
              <a:rPr lang="nl-NL" dirty="0" smtClean="0"/>
              <a:t> </a:t>
            </a:r>
            <a:r>
              <a:rPr lang="nl-NL" dirty="0" err="1" smtClean="0"/>
              <a:t>him</a:t>
            </a:r>
            <a:r>
              <a:rPr lang="nl-NL" dirty="0" smtClean="0"/>
              <a:t> a lot of money as the Dutch </a:t>
            </a:r>
            <a:r>
              <a:rPr lang="nl-NL" dirty="0" err="1" smtClean="0"/>
              <a:t>government</a:t>
            </a:r>
            <a:r>
              <a:rPr lang="nl-NL" dirty="0" smtClean="0"/>
              <a:t> </a:t>
            </a:r>
            <a:r>
              <a:rPr lang="nl-NL" dirty="0" err="1" smtClean="0"/>
              <a:t>discourages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fiscal</a:t>
            </a:r>
            <a:r>
              <a:rPr lang="nl-NL" dirty="0" smtClean="0"/>
              <a:t> </a:t>
            </a:r>
            <a:r>
              <a:rPr lang="nl-NL" dirty="0" err="1" smtClean="0"/>
              <a:t>fines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114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angry</a:t>
            </a:r>
            <a:r>
              <a:rPr lang="nl-NL" dirty="0" smtClean="0"/>
              <a:t> professor, the </a:t>
            </a:r>
            <a:r>
              <a:rPr lang="nl-NL" dirty="0" err="1" smtClean="0"/>
              <a:t>ombuds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chair</a:t>
            </a:r>
            <a:r>
              <a:rPr lang="nl-NL" dirty="0" smtClean="0"/>
              <a:t> of the </a:t>
            </a:r>
            <a:r>
              <a:rPr lang="nl-NL" dirty="0" err="1" smtClean="0"/>
              <a:t>department</a:t>
            </a:r>
            <a:r>
              <a:rPr lang="nl-NL" dirty="0" smtClean="0"/>
              <a:t> meet: </a:t>
            </a:r>
            <a:r>
              <a:rPr lang="nl-NL" dirty="0" err="1" smtClean="0"/>
              <a:t>ombuds</a:t>
            </a:r>
            <a:r>
              <a:rPr lang="nl-NL" dirty="0" smtClean="0"/>
              <a:t> </a:t>
            </a:r>
            <a:r>
              <a:rPr lang="nl-NL" dirty="0" err="1" smtClean="0"/>
              <a:t>compliments</a:t>
            </a:r>
            <a:r>
              <a:rPr lang="nl-NL" dirty="0" smtClean="0"/>
              <a:t> the </a:t>
            </a:r>
            <a:r>
              <a:rPr lang="nl-NL" dirty="0" err="1" smtClean="0"/>
              <a:t>chair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 concern </a:t>
            </a:r>
            <a:r>
              <a:rPr lang="nl-NL" dirty="0" err="1" smtClean="0"/>
              <a:t>about</a:t>
            </a:r>
            <a:r>
              <a:rPr lang="nl-NL" dirty="0" smtClean="0"/>
              <a:t> the health of his </a:t>
            </a:r>
            <a:r>
              <a:rPr lang="nl-NL" dirty="0" err="1" smtClean="0"/>
              <a:t>colleague</a:t>
            </a:r>
            <a:r>
              <a:rPr lang="nl-NL" dirty="0" smtClean="0"/>
              <a:t>.</a:t>
            </a:r>
          </a:p>
          <a:p>
            <a:r>
              <a:rPr lang="nl-NL" dirty="0" smtClean="0"/>
              <a:t>But, as the concern was </a:t>
            </a:r>
            <a:r>
              <a:rPr lang="nl-NL" dirty="0" err="1" smtClean="0"/>
              <a:t>misplaced</a:t>
            </a:r>
            <a:r>
              <a:rPr lang="nl-NL" dirty="0" smtClean="0"/>
              <a:t>, the </a:t>
            </a:r>
            <a:r>
              <a:rPr lang="nl-NL" dirty="0" err="1" smtClean="0"/>
              <a:t>proposition</a:t>
            </a:r>
            <a:r>
              <a:rPr lang="nl-NL" dirty="0" smtClean="0"/>
              <a:t> was </a:t>
            </a:r>
            <a:r>
              <a:rPr lang="nl-NL" dirty="0" err="1" smtClean="0"/>
              <a:t>misplaced</a:t>
            </a:r>
            <a:r>
              <a:rPr lang="nl-NL" dirty="0" smtClean="0"/>
              <a:t> </a:t>
            </a:r>
            <a:r>
              <a:rPr lang="nl-NL" dirty="0" err="1" smtClean="0"/>
              <a:t>too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After</a:t>
            </a:r>
            <a:r>
              <a:rPr lang="nl-NL" dirty="0" smtClean="0"/>
              <a:t> a meeting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dean</a:t>
            </a:r>
            <a:r>
              <a:rPr lang="nl-NL" dirty="0" smtClean="0"/>
              <a:t>, the </a:t>
            </a:r>
            <a:r>
              <a:rPr lang="nl-NL" dirty="0" err="1" smtClean="0"/>
              <a:t>angry</a:t>
            </a:r>
            <a:r>
              <a:rPr lang="nl-NL" dirty="0" smtClean="0"/>
              <a:t> professor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ombuds</a:t>
            </a:r>
            <a:r>
              <a:rPr lang="nl-NL" dirty="0" smtClean="0"/>
              <a:t> the plan was </a:t>
            </a:r>
            <a:r>
              <a:rPr lang="nl-NL" dirty="0" err="1" smtClean="0"/>
              <a:t>abandoned</a:t>
            </a:r>
            <a:endParaRPr lang="nl-NL" dirty="0"/>
          </a:p>
          <a:p>
            <a:r>
              <a:rPr lang="nl-NL" dirty="0" smtClean="0"/>
              <a:t>The </a:t>
            </a:r>
            <a:r>
              <a:rPr lang="nl-NL" dirty="0" err="1" smtClean="0"/>
              <a:t>angry</a:t>
            </a:r>
            <a:r>
              <a:rPr lang="nl-NL" dirty="0" smtClean="0"/>
              <a:t> professor </a:t>
            </a:r>
            <a:r>
              <a:rPr lang="nl-NL" dirty="0" err="1" smtClean="0"/>
              <a:t>retires</a:t>
            </a:r>
            <a:r>
              <a:rPr lang="nl-NL" dirty="0" smtClean="0"/>
              <a:t> at </a:t>
            </a:r>
            <a:r>
              <a:rPr lang="nl-NL" dirty="0" err="1" smtClean="0"/>
              <a:t>age</a:t>
            </a:r>
            <a:r>
              <a:rPr lang="nl-NL" dirty="0" smtClean="0"/>
              <a:t> 65th </a:t>
            </a:r>
            <a:r>
              <a:rPr lang="nl-NL" dirty="0" err="1" smtClean="0"/>
              <a:t>within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month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398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II: brief </a:t>
            </a:r>
            <a:r>
              <a:rPr lang="nl-NL" dirty="0" err="1" smtClean="0"/>
              <a:t>introduction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am</a:t>
            </a:r>
            <a:r>
              <a:rPr lang="nl-NL" dirty="0" smtClean="0"/>
              <a:t> I?</a:t>
            </a:r>
          </a:p>
          <a:p>
            <a:r>
              <a:rPr lang="nl-NL" dirty="0" smtClean="0"/>
              <a:t>Paul </a:t>
            </a:r>
            <a:r>
              <a:rPr lang="nl-NL" dirty="0" err="1" smtClean="0"/>
              <a:t>Herfs</a:t>
            </a:r>
            <a:endParaRPr lang="nl-NL" dirty="0" smtClean="0"/>
          </a:p>
          <a:p>
            <a:r>
              <a:rPr lang="nl-NL" dirty="0" smtClean="0"/>
              <a:t>MSc in </a:t>
            </a:r>
            <a:r>
              <a:rPr lang="nl-NL" dirty="0" err="1" smtClean="0"/>
              <a:t>Educational</a:t>
            </a:r>
            <a:r>
              <a:rPr lang="nl-NL" dirty="0" smtClean="0"/>
              <a:t> Sciences</a:t>
            </a:r>
          </a:p>
          <a:p>
            <a:r>
              <a:rPr lang="nl-NL" dirty="0" err="1" smtClean="0"/>
              <a:t>Worked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8 </a:t>
            </a:r>
            <a:r>
              <a:rPr lang="nl-NL" dirty="0" err="1" smtClean="0"/>
              <a:t>years</a:t>
            </a:r>
            <a:r>
              <a:rPr lang="nl-NL" dirty="0" smtClean="0"/>
              <a:t> as a researcher</a:t>
            </a:r>
          </a:p>
          <a:p>
            <a:r>
              <a:rPr lang="nl-NL" dirty="0" err="1" smtClean="0"/>
              <a:t>Worked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12 </a:t>
            </a:r>
            <a:r>
              <a:rPr lang="nl-NL" dirty="0" err="1" smtClean="0"/>
              <a:t>years</a:t>
            </a:r>
            <a:r>
              <a:rPr lang="nl-NL" dirty="0" smtClean="0"/>
              <a:t> as a student </a:t>
            </a:r>
            <a:r>
              <a:rPr lang="nl-NL" dirty="0" err="1" smtClean="0"/>
              <a:t>advisor</a:t>
            </a:r>
            <a:r>
              <a:rPr lang="nl-NL" dirty="0" smtClean="0"/>
              <a:t> (</a:t>
            </a:r>
            <a:r>
              <a:rPr lang="nl-NL" dirty="0" err="1" smtClean="0"/>
              <a:t>legal</a:t>
            </a:r>
            <a:r>
              <a:rPr lang="nl-NL" dirty="0" smtClean="0"/>
              <a:t> issues, financial issues, </a:t>
            </a:r>
            <a:r>
              <a:rPr lang="nl-NL" dirty="0" err="1" smtClean="0"/>
              <a:t>residency</a:t>
            </a:r>
            <a:r>
              <a:rPr lang="nl-NL" dirty="0" smtClean="0"/>
              <a:t> issues, </a:t>
            </a:r>
            <a:r>
              <a:rPr lang="nl-NL" dirty="0" err="1" smtClean="0"/>
              <a:t>admissions</a:t>
            </a:r>
            <a:r>
              <a:rPr lang="nl-NL" dirty="0" smtClean="0"/>
              <a:t> </a:t>
            </a:r>
            <a:r>
              <a:rPr lang="nl-NL" dirty="0" err="1" smtClean="0"/>
              <a:t>foreign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, etc.)</a:t>
            </a:r>
          </a:p>
          <a:p>
            <a:r>
              <a:rPr lang="nl-NL" dirty="0" err="1" smtClean="0"/>
              <a:t>Worked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4 </a:t>
            </a:r>
            <a:r>
              <a:rPr lang="nl-NL" dirty="0" err="1" smtClean="0"/>
              <a:t>years</a:t>
            </a:r>
            <a:r>
              <a:rPr lang="nl-NL" dirty="0" smtClean="0"/>
              <a:t> as </a:t>
            </a:r>
            <a:r>
              <a:rPr lang="nl-NL" dirty="0" err="1" smtClean="0"/>
              <a:t>vice</a:t>
            </a:r>
            <a:r>
              <a:rPr lang="nl-NL" dirty="0" smtClean="0"/>
              <a:t> director of the International office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3252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2005 </a:t>
            </a:r>
            <a:r>
              <a:rPr lang="nl-NL" dirty="0" err="1" smtClean="0"/>
              <a:t>became</a:t>
            </a:r>
            <a:r>
              <a:rPr lang="nl-NL" dirty="0" smtClean="0"/>
              <a:t> ombudsman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endParaRPr lang="nl-NL" dirty="0" smtClean="0"/>
          </a:p>
          <a:p>
            <a:r>
              <a:rPr lang="nl-NL" dirty="0" err="1" smtClean="0"/>
              <a:t>Took</a:t>
            </a:r>
            <a:r>
              <a:rPr lang="nl-NL" dirty="0" smtClean="0"/>
              <a:t> a mediator course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role</a:t>
            </a:r>
            <a:r>
              <a:rPr lang="nl-NL" dirty="0" smtClean="0"/>
              <a:t> of the </a:t>
            </a:r>
            <a:r>
              <a:rPr lang="nl-NL" dirty="0" err="1" smtClean="0"/>
              <a:t>OfS</a:t>
            </a:r>
            <a:r>
              <a:rPr lang="nl-NL" dirty="0" smtClean="0"/>
              <a:t> is: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advising</a:t>
            </a:r>
            <a:r>
              <a:rPr lang="nl-NL" dirty="0" smtClean="0"/>
              <a:t> 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non 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mediating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parties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advising</a:t>
            </a:r>
            <a:r>
              <a:rPr lang="nl-NL" dirty="0" smtClean="0"/>
              <a:t> </a:t>
            </a:r>
            <a:r>
              <a:rPr lang="nl-NL" dirty="0" err="1" smtClean="0"/>
              <a:t>groups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advising</a:t>
            </a:r>
            <a:r>
              <a:rPr lang="nl-NL" dirty="0" smtClean="0"/>
              <a:t> the board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13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Yearly</a:t>
            </a:r>
            <a:r>
              <a:rPr lang="nl-NL" dirty="0" smtClean="0"/>
              <a:t> report </a:t>
            </a:r>
            <a:r>
              <a:rPr lang="nl-NL" dirty="0" err="1" smtClean="0"/>
              <a:t>containing</a:t>
            </a:r>
            <a:r>
              <a:rPr lang="nl-NL" dirty="0" smtClean="0"/>
              <a:t> data on </a:t>
            </a:r>
            <a:r>
              <a:rPr lang="nl-NL" dirty="0" err="1" smtClean="0"/>
              <a:t>number</a:t>
            </a:r>
            <a:r>
              <a:rPr lang="nl-NL" dirty="0" smtClean="0"/>
              <a:t> of </a:t>
            </a:r>
            <a:r>
              <a:rPr lang="nl-NL" dirty="0" err="1" smtClean="0"/>
              <a:t>clients</a:t>
            </a:r>
            <a:r>
              <a:rPr lang="nl-NL" dirty="0" smtClean="0"/>
              <a:t>, background (</a:t>
            </a:r>
            <a:r>
              <a:rPr lang="nl-NL" dirty="0" err="1" smtClean="0"/>
              <a:t>departments</a:t>
            </a:r>
            <a:r>
              <a:rPr lang="nl-NL" dirty="0" smtClean="0"/>
              <a:t>) of </a:t>
            </a:r>
            <a:r>
              <a:rPr lang="nl-NL" dirty="0" err="1" smtClean="0"/>
              <a:t>clients</a:t>
            </a:r>
            <a:r>
              <a:rPr lang="nl-NL" dirty="0" smtClean="0"/>
              <a:t>, </a:t>
            </a:r>
            <a:r>
              <a:rPr lang="nl-NL" dirty="0" err="1" smtClean="0"/>
              <a:t>sort</a:t>
            </a:r>
            <a:r>
              <a:rPr lang="nl-NL" dirty="0" smtClean="0"/>
              <a:t> of </a:t>
            </a:r>
            <a:r>
              <a:rPr lang="nl-NL" dirty="0" err="1" smtClean="0"/>
              <a:t>complaints</a:t>
            </a:r>
            <a:r>
              <a:rPr lang="nl-NL" dirty="0" smtClean="0"/>
              <a:t>, </a:t>
            </a:r>
            <a:r>
              <a:rPr lang="nl-NL" dirty="0" err="1" smtClean="0"/>
              <a:t>academic</a:t>
            </a:r>
            <a:r>
              <a:rPr lang="nl-NL" dirty="0" smtClean="0"/>
              <a:t> or non-</a:t>
            </a:r>
            <a:r>
              <a:rPr lang="nl-NL" dirty="0" err="1" smtClean="0"/>
              <a:t>academic</a:t>
            </a:r>
            <a:r>
              <a:rPr lang="nl-NL" dirty="0" smtClean="0"/>
              <a:t> background, etc.</a:t>
            </a:r>
          </a:p>
          <a:p>
            <a:r>
              <a:rPr lang="nl-NL" dirty="0" err="1" smtClean="0"/>
              <a:t>Signaling</a:t>
            </a:r>
            <a:r>
              <a:rPr lang="nl-NL" dirty="0" smtClean="0"/>
              <a:t> </a:t>
            </a:r>
            <a:r>
              <a:rPr lang="nl-NL" dirty="0" err="1" smtClean="0"/>
              <a:t>structural</a:t>
            </a:r>
            <a:r>
              <a:rPr lang="nl-NL" dirty="0" smtClean="0"/>
              <a:t> </a:t>
            </a:r>
            <a:r>
              <a:rPr lang="nl-NL" dirty="0" err="1" smtClean="0"/>
              <a:t>shortcomings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Board </a:t>
            </a:r>
            <a:r>
              <a:rPr lang="nl-NL" dirty="0" err="1" smtClean="0"/>
              <a:t>and</a:t>
            </a:r>
            <a:r>
              <a:rPr lang="nl-NL" dirty="0" smtClean="0"/>
              <a:t> University Council</a:t>
            </a:r>
          </a:p>
          <a:p>
            <a:r>
              <a:rPr lang="nl-NL" dirty="0" smtClean="0"/>
              <a:t>Make </a:t>
            </a:r>
            <a:r>
              <a:rPr lang="nl-NL" dirty="0" err="1" smtClean="0"/>
              <a:t>recommendations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 Board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779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Position</a:t>
            </a:r>
            <a:r>
              <a:rPr lang="nl-NL" dirty="0" smtClean="0"/>
              <a:t> of the </a:t>
            </a:r>
            <a:r>
              <a:rPr lang="nl-NL" dirty="0" err="1" smtClean="0"/>
              <a:t>Ombuds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:</a:t>
            </a:r>
          </a:p>
          <a:p>
            <a:r>
              <a:rPr lang="nl-NL" dirty="0" smtClean="0"/>
              <a:t>independent</a:t>
            </a:r>
          </a:p>
          <a:p>
            <a:r>
              <a:rPr lang="nl-NL" dirty="0" err="1"/>
              <a:t>i</a:t>
            </a:r>
            <a:r>
              <a:rPr lang="nl-NL" dirty="0" err="1" smtClean="0"/>
              <a:t>mpartial</a:t>
            </a:r>
            <a:endParaRPr lang="nl-NL" dirty="0" smtClean="0"/>
          </a:p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, </a:t>
            </a:r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 solution </a:t>
            </a:r>
            <a:r>
              <a:rPr lang="nl-NL" dirty="0" err="1" smtClean="0"/>
              <a:t>that</a:t>
            </a:r>
            <a:r>
              <a:rPr lang="nl-NL" dirty="0" smtClean="0"/>
              <a:t> is </a:t>
            </a:r>
            <a:r>
              <a:rPr lang="nl-NL" dirty="0" err="1" smtClean="0"/>
              <a:t>acceptable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both</a:t>
            </a:r>
            <a:r>
              <a:rPr lang="nl-NL" dirty="0" smtClean="0"/>
              <a:t> </a:t>
            </a:r>
            <a:r>
              <a:rPr lang="nl-NL" dirty="0" err="1" smtClean="0"/>
              <a:t>parties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9231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Part II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Types of </a:t>
            </a:r>
            <a:r>
              <a:rPr lang="nl-NL" dirty="0" err="1" smtClean="0"/>
              <a:t>problems</a:t>
            </a:r>
            <a:r>
              <a:rPr lang="nl-NL" dirty="0" smtClean="0"/>
              <a:t> </a:t>
            </a:r>
            <a:r>
              <a:rPr lang="nl-NL" dirty="0" err="1" smtClean="0"/>
              <a:t>brought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Ombuds</a:t>
            </a:r>
            <a:r>
              <a:rPr lang="nl-NL" dirty="0" smtClean="0"/>
              <a:t>:</a:t>
            </a:r>
          </a:p>
          <a:p>
            <a:r>
              <a:rPr lang="nl-NL" dirty="0" smtClean="0"/>
              <a:t>Performance reviews</a:t>
            </a:r>
          </a:p>
          <a:p>
            <a:r>
              <a:rPr lang="nl-NL" dirty="0" smtClean="0"/>
              <a:t>Exit </a:t>
            </a:r>
            <a:r>
              <a:rPr lang="nl-NL" dirty="0" err="1" smtClean="0"/>
              <a:t>negotiatons</a:t>
            </a:r>
            <a:endParaRPr lang="nl-NL" dirty="0" smtClean="0"/>
          </a:p>
          <a:p>
            <a:r>
              <a:rPr lang="nl-NL" dirty="0" err="1" smtClean="0"/>
              <a:t>Conflicts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a </a:t>
            </a:r>
            <a:r>
              <a:rPr lang="nl-NL" dirty="0" err="1" smtClean="0"/>
              <a:t>staff</a:t>
            </a:r>
            <a:r>
              <a:rPr lang="nl-NL" dirty="0" smtClean="0"/>
              <a:t> member </a:t>
            </a:r>
            <a:r>
              <a:rPr lang="nl-NL" dirty="0" err="1" smtClean="0"/>
              <a:t>and</a:t>
            </a:r>
            <a:r>
              <a:rPr lang="nl-NL" dirty="0" smtClean="0"/>
              <a:t> a manager</a:t>
            </a:r>
          </a:p>
          <a:p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conditions</a:t>
            </a:r>
            <a:endParaRPr lang="nl-NL" dirty="0" smtClean="0"/>
          </a:p>
          <a:p>
            <a:r>
              <a:rPr lang="nl-NL" dirty="0" err="1" smtClean="0"/>
              <a:t>Employment</a:t>
            </a:r>
            <a:r>
              <a:rPr lang="nl-NL" dirty="0" smtClean="0"/>
              <a:t> </a:t>
            </a:r>
            <a:r>
              <a:rPr lang="nl-NL" dirty="0" err="1" smtClean="0"/>
              <a:t>matters</a:t>
            </a:r>
            <a:endParaRPr lang="nl-NL" dirty="0" smtClean="0"/>
          </a:p>
          <a:p>
            <a:r>
              <a:rPr lang="nl-NL" dirty="0" err="1" smtClean="0"/>
              <a:t>Whistle</a:t>
            </a:r>
            <a:r>
              <a:rPr lang="nl-NL" dirty="0" smtClean="0"/>
              <a:t>-blowers </a:t>
            </a:r>
            <a:r>
              <a:rPr lang="nl-NL" dirty="0" err="1" smtClean="0"/>
              <a:t>signals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7086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intermezzo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en-US" dirty="0" smtClean="0"/>
              <a:t>Please say “hi” to your </a:t>
            </a:r>
            <a:r>
              <a:rPr lang="en-US" dirty="0" err="1" smtClean="0"/>
              <a:t>neighbour</a:t>
            </a:r>
            <a:r>
              <a:rPr lang="en-US" dirty="0" smtClean="0"/>
              <a:t> on the right!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then</a:t>
            </a:r>
            <a:r>
              <a:rPr lang="nl-NL" dirty="0" smtClean="0"/>
              <a:t> </a:t>
            </a:r>
            <a:r>
              <a:rPr lang="nl-NL" dirty="0" err="1" smtClean="0"/>
              <a:t>ask</a:t>
            </a:r>
            <a:r>
              <a:rPr lang="nl-NL" dirty="0" smtClean="0"/>
              <a:t> </a:t>
            </a:r>
            <a:r>
              <a:rPr lang="nl-NL" dirty="0" err="1" smtClean="0"/>
              <a:t>him</a:t>
            </a:r>
            <a:r>
              <a:rPr lang="nl-NL" dirty="0" smtClean="0"/>
              <a:t> or her </a:t>
            </a:r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university</a:t>
            </a:r>
            <a:r>
              <a:rPr lang="nl-NL" dirty="0" smtClean="0"/>
              <a:t> does have </a:t>
            </a:r>
            <a:r>
              <a:rPr lang="nl-NL" dirty="0" err="1" smtClean="0"/>
              <a:t>an</a:t>
            </a:r>
            <a:r>
              <a:rPr lang="nl-NL" dirty="0" smtClean="0"/>
              <a:t> ombudsman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, but does </a:t>
            </a:r>
            <a:r>
              <a:rPr lang="nl-NL" dirty="0" err="1" smtClean="0"/>
              <a:t>not</a:t>
            </a:r>
            <a:r>
              <a:rPr lang="nl-NL" dirty="0" smtClean="0"/>
              <a:t> have ombudsman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6218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III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A </a:t>
            </a:r>
            <a:r>
              <a:rPr lang="nl-NL" dirty="0" err="1" smtClean="0"/>
              <a:t>serious</a:t>
            </a:r>
            <a:r>
              <a:rPr lang="nl-NL" dirty="0" smtClean="0"/>
              <a:t> incident </a:t>
            </a:r>
            <a:r>
              <a:rPr lang="nl-NL" dirty="0" err="1" smtClean="0"/>
              <a:t>shocked</a:t>
            </a:r>
            <a:r>
              <a:rPr lang="nl-NL" dirty="0" smtClean="0"/>
              <a:t> the Netherlands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month</a:t>
            </a:r>
            <a:r>
              <a:rPr lang="nl-NL" dirty="0" smtClean="0"/>
              <a:t> </a:t>
            </a:r>
            <a:r>
              <a:rPr lang="nl-NL" dirty="0" err="1" smtClean="0"/>
              <a:t>ago</a:t>
            </a:r>
            <a:r>
              <a:rPr lang="nl-NL" dirty="0" smtClean="0"/>
              <a:t>.</a:t>
            </a:r>
          </a:p>
          <a:p>
            <a:r>
              <a:rPr lang="nl-NL" dirty="0" smtClean="0"/>
              <a:t>A </a:t>
            </a:r>
            <a:r>
              <a:rPr lang="nl-NL" dirty="0" err="1" smtClean="0"/>
              <a:t>whistle-blower</a:t>
            </a:r>
            <a:r>
              <a:rPr lang="nl-NL" dirty="0" smtClean="0"/>
              <a:t> at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oversight</a:t>
            </a:r>
            <a:r>
              <a:rPr lang="nl-NL" dirty="0" smtClean="0"/>
              <a:t> agency on Dutch </a:t>
            </a:r>
            <a:r>
              <a:rPr lang="nl-NL" dirty="0" err="1" smtClean="0"/>
              <a:t>hospitals</a:t>
            </a:r>
            <a:r>
              <a:rPr lang="nl-NL" dirty="0" smtClean="0"/>
              <a:t> </a:t>
            </a:r>
            <a:r>
              <a:rPr lang="nl-NL" dirty="0" err="1" smtClean="0"/>
              <a:t>wrote</a:t>
            </a:r>
            <a:r>
              <a:rPr lang="nl-NL" dirty="0" smtClean="0"/>
              <a:t> a 600 pages report. It </a:t>
            </a:r>
            <a:r>
              <a:rPr lang="nl-NL" dirty="0" err="1" smtClean="0"/>
              <a:t>contained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r>
              <a:rPr lang="nl-NL" dirty="0" smtClean="0"/>
              <a:t> </a:t>
            </a:r>
            <a:r>
              <a:rPr lang="nl-NL" dirty="0" err="1" smtClean="0"/>
              <a:t>shortcomings</a:t>
            </a:r>
            <a:r>
              <a:rPr lang="nl-NL" dirty="0" smtClean="0"/>
              <a:t>. </a:t>
            </a:r>
          </a:p>
          <a:p>
            <a:r>
              <a:rPr lang="nl-NL" dirty="0" err="1" smtClean="0"/>
              <a:t>Strictly</a:t>
            </a:r>
            <a:r>
              <a:rPr lang="nl-NL" dirty="0" smtClean="0"/>
              <a:t> </a:t>
            </a:r>
            <a:r>
              <a:rPr lang="nl-NL" dirty="0" err="1" smtClean="0"/>
              <a:t>confidential</a:t>
            </a:r>
            <a:r>
              <a:rPr lang="nl-NL" dirty="0" smtClean="0"/>
              <a:t> data </a:t>
            </a:r>
            <a:r>
              <a:rPr lang="nl-NL" dirty="0" err="1" smtClean="0"/>
              <a:t>could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accessed</a:t>
            </a:r>
            <a:r>
              <a:rPr lang="nl-NL" dirty="0" smtClean="0"/>
              <a:t> </a:t>
            </a:r>
            <a:r>
              <a:rPr lang="nl-NL" dirty="0" err="1" smtClean="0"/>
              <a:t>easily</a:t>
            </a:r>
            <a:r>
              <a:rPr lang="nl-NL" dirty="0" smtClean="0"/>
              <a:t>. </a:t>
            </a:r>
            <a:r>
              <a:rPr lang="nl-NL" dirty="0" err="1" smtClean="0"/>
              <a:t>Like</a:t>
            </a:r>
            <a:r>
              <a:rPr lang="nl-NL" dirty="0" smtClean="0"/>
              <a:t> financial </a:t>
            </a:r>
            <a:r>
              <a:rPr lang="nl-NL" dirty="0" err="1" smtClean="0"/>
              <a:t>situations</a:t>
            </a:r>
            <a:r>
              <a:rPr lang="nl-NL" dirty="0" smtClean="0"/>
              <a:t> of </a:t>
            </a:r>
            <a:r>
              <a:rPr lang="nl-NL" dirty="0" err="1" smtClean="0"/>
              <a:t>hospitals</a:t>
            </a:r>
            <a:r>
              <a:rPr lang="nl-NL" dirty="0" smtClean="0"/>
              <a:t>,  </a:t>
            </a:r>
            <a:r>
              <a:rPr lang="nl-NL" dirty="0" err="1" smtClean="0"/>
              <a:t>medical</a:t>
            </a:r>
            <a:r>
              <a:rPr lang="nl-NL" dirty="0" smtClean="0"/>
              <a:t> files of </a:t>
            </a:r>
            <a:r>
              <a:rPr lang="nl-NL" dirty="0" err="1" smtClean="0"/>
              <a:t>indivudals</a:t>
            </a:r>
            <a:r>
              <a:rPr lang="nl-NL" dirty="0" smtClean="0"/>
              <a:t>, </a:t>
            </a:r>
            <a:r>
              <a:rPr lang="nl-NL" dirty="0" err="1" smtClean="0"/>
              <a:t>decisions</a:t>
            </a:r>
            <a:r>
              <a:rPr lang="nl-NL" dirty="0" smtClean="0"/>
              <a:t> on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medicines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payed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Health </a:t>
            </a:r>
            <a:r>
              <a:rPr lang="nl-NL" dirty="0" err="1" smtClean="0"/>
              <a:t>Department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948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rmAutofit/>
          </a:bodyPr>
          <a:lstStyle/>
          <a:p>
            <a:r>
              <a:rPr lang="nl-NL" dirty="0" smtClean="0"/>
              <a:t>Case 1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700808"/>
            <a:ext cx="6400800" cy="4608512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 2 </a:t>
            </a:r>
            <a:r>
              <a:rPr lang="nl-NL" dirty="0" err="1" smtClean="0">
                <a:solidFill>
                  <a:schemeClr val="tx1"/>
                </a:solidFill>
              </a:rPr>
              <a:t>years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ago</a:t>
            </a:r>
            <a:r>
              <a:rPr lang="nl-NL" dirty="0" smtClean="0">
                <a:solidFill>
                  <a:schemeClr val="tx1"/>
                </a:solidFill>
              </a:rPr>
              <a:t>: </a:t>
            </a:r>
            <a:r>
              <a:rPr lang="nl-NL" dirty="0" err="1" smtClean="0">
                <a:solidFill>
                  <a:schemeClr val="tx1"/>
                </a:solidFill>
              </a:rPr>
              <a:t>Italian</a:t>
            </a:r>
            <a:r>
              <a:rPr lang="nl-NL" dirty="0" smtClean="0">
                <a:solidFill>
                  <a:schemeClr val="tx1"/>
                </a:solidFill>
              </a:rPr>
              <a:t> PhD; second </a:t>
            </a:r>
            <a:r>
              <a:rPr lang="nl-NL" dirty="0" err="1" smtClean="0">
                <a:solidFill>
                  <a:schemeClr val="tx1"/>
                </a:solidFill>
              </a:rPr>
              <a:t>year</a:t>
            </a:r>
            <a:r>
              <a:rPr lang="nl-NL" dirty="0" smtClean="0">
                <a:solidFill>
                  <a:schemeClr val="tx1"/>
                </a:solidFill>
              </a:rPr>
              <a:t> of a 4-year </a:t>
            </a:r>
            <a:r>
              <a:rPr lang="nl-NL" dirty="0" smtClean="0">
                <a:solidFill>
                  <a:schemeClr val="tx1"/>
                </a:solidFill>
              </a:rPr>
              <a:t>contract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PhD’s is the Netherlands earn a salary; they belong to the academic staff.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err="1" smtClean="0">
                <a:solidFill>
                  <a:schemeClr val="tx1"/>
                </a:solidFill>
              </a:rPr>
              <a:t>Primary</a:t>
            </a:r>
            <a:r>
              <a:rPr lang="nl-NL" dirty="0" smtClean="0">
                <a:solidFill>
                  <a:schemeClr val="tx1"/>
                </a:solidFill>
              </a:rPr>
              <a:t> supervisor is </a:t>
            </a:r>
            <a:r>
              <a:rPr lang="nl-NL" dirty="0" err="1" smtClean="0">
                <a:solidFill>
                  <a:schemeClr val="tx1"/>
                </a:solidFill>
              </a:rPr>
              <a:t>not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satisfied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with</a:t>
            </a:r>
            <a:r>
              <a:rPr lang="nl-NL" dirty="0" smtClean="0">
                <a:solidFill>
                  <a:schemeClr val="tx1"/>
                </a:solidFill>
              </a:rPr>
              <a:t> her </a:t>
            </a:r>
            <a:r>
              <a:rPr lang="nl-NL" dirty="0" err="1" smtClean="0">
                <a:solidFill>
                  <a:schemeClr val="tx1"/>
                </a:solidFill>
              </a:rPr>
              <a:t>progress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Second supervisor (extern </a:t>
            </a:r>
            <a:r>
              <a:rPr lang="nl-NL" dirty="0" err="1" smtClean="0">
                <a:solidFill>
                  <a:schemeClr val="tx1"/>
                </a:solidFill>
              </a:rPr>
              <a:t>institute</a:t>
            </a:r>
            <a:r>
              <a:rPr lang="nl-NL" dirty="0" smtClean="0">
                <a:solidFill>
                  <a:schemeClr val="tx1"/>
                </a:solidFill>
              </a:rPr>
              <a:t>) is putting </a:t>
            </a:r>
            <a:r>
              <a:rPr lang="nl-NL" dirty="0" err="1" smtClean="0">
                <a:solidFill>
                  <a:schemeClr val="tx1"/>
                </a:solidFill>
              </a:rPr>
              <a:t>pressure</a:t>
            </a:r>
            <a:r>
              <a:rPr lang="nl-NL" dirty="0" smtClean="0">
                <a:solidFill>
                  <a:schemeClr val="tx1"/>
                </a:solidFill>
              </a:rPr>
              <a:t> on supervisor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stop</a:t>
            </a:r>
          </a:p>
          <a:p>
            <a:r>
              <a:rPr lang="nl-NL" dirty="0" err="1" smtClean="0">
                <a:solidFill>
                  <a:schemeClr val="tx1"/>
                </a:solidFill>
              </a:rPr>
              <a:t>Warning</a:t>
            </a:r>
            <a:r>
              <a:rPr lang="nl-NL" dirty="0" smtClean="0">
                <a:solidFill>
                  <a:schemeClr val="tx1"/>
                </a:solidFill>
              </a:rPr>
              <a:t>: without </a:t>
            </a:r>
            <a:r>
              <a:rPr lang="nl-NL" dirty="0" err="1" smtClean="0">
                <a:solidFill>
                  <a:schemeClr val="tx1"/>
                </a:solidFill>
              </a:rPr>
              <a:t>published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article</a:t>
            </a:r>
            <a:r>
              <a:rPr lang="nl-NL" dirty="0" smtClean="0">
                <a:solidFill>
                  <a:schemeClr val="tx1"/>
                </a:solidFill>
              </a:rPr>
              <a:t> in </a:t>
            </a:r>
            <a:r>
              <a:rPr lang="nl-NL" dirty="0" err="1" smtClean="0">
                <a:solidFill>
                  <a:schemeClr val="tx1"/>
                </a:solidFill>
              </a:rPr>
              <a:t>one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month</a:t>
            </a:r>
            <a:r>
              <a:rPr lang="nl-NL" dirty="0" smtClean="0">
                <a:solidFill>
                  <a:schemeClr val="tx1"/>
                </a:solidFill>
              </a:rPr>
              <a:t> supervisor </a:t>
            </a:r>
            <a:r>
              <a:rPr lang="nl-NL" dirty="0" err="1" smtClean="0">
                <a:solidFill>
                  <a:schemeClr val="tx1"/>
                </a:solidFill>
              </a:rPr>
              <a:t>stops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</a:p>
          <a:p>
            <a:r>
              <a:rPr lang="nl-NL" dirty="0" err="1" smtClean="0">
                <a:solidFill>
                  <a:schemeClr val="tx1"/>
                </a:solidFill>
              </a:rPr>
              <a:t>Allthough</a:t>
            </a:r>
            <a:r>
              <a:rPr lang="nl-NL" dirty="0" smtClean="0">
                <a:solidFill>
                  <a:schemeClr val="tx1"/>
                </a:solidFill>
              </a:rPr>
              <a:t> PhD </a:t>
            </a:r>
            <a:r>
              <a:rPr lang="nl-NL" dirty="0" err="1" smtClean="0">
                <a:solidFill>
                  <a:schemeClr val="tx1"/>
                </a:solidFill>
              </a:rPr>
              <a:t>did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utmost</a:t>
            </a:r>
            <a:r>
              <a:rPr lang="nl-NL" dirty="0" smtClean="0">
                <a:solidFill>
                  <a:schemeClr val="tx1"/>
                </a:solidFill>
              </a:rPr>
              <a:t> effort, time </a:t>
            </a:r>
            <a:r>
              <a:rPr lang="nl-NL" dirty="0" err="1" smtClean="0">
                <a:solidFill>
                  <a:schemeClr val="tx1"/>
                </a:solidFill>
              </a:rPr>
              <a:t>ran</a:t>
            </a:r>
            <a:r>
              <a:rPr lang="nl-NL" dirty="0" smtClean="0">
                <a:solidFill>
                  <a:schemeClr val="tx1"/>
                </a:solidFill>
              </a:rPr>
              <a:t> out: </a:t>
            </a:r>
            <a:r>
              <a:rPr lang="nl-NL" dirty="0" err="1" smtClean="0">
                <a:solidFill>
                  <a:schemeClr val="tx1"/>
                </a:solidFill>
              </a:rPr>
              <a:t>negative</a:t>
            </a:r>
            <a:r>
              <a:rPr lang="nl-NL" dirty="0" smtClean="0">
                <a:solidFill>
                  <a:schemeClr val="tx1"/>
                </a:solidFill>
              </a:rPr>
              <a:t> review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443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III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report was </a:t>
            </a:r>
            <a:r>
              <a:rPr lang="nl-NL" dirty="0" err="1" smtClean="0"/>
              <a:t>completely</a:t>
            </a:r>
            <a:r>
              <a:rPr lang="nl-NL" dirty="0" smtClean="0"/>
              <a:t> </a:t>
            </a:r>
            <a:r>
              <a:rPr lang="nl-NL" dirty="0" err="1" smtClean="0"/>
              <a:t>denied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his superiors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whistle-blower</a:t>
            </a:r>
            <a:r>
              <a:rPr lang="nl-NL" dirty="0" smtClean="0"/>
              <a:t> even </a:t>
            </a:r>
            <a:r>
              <a:rPr lang="nl-NL" dirty="0" err="1" smtClean="0"/>
              <a:t>got</a:t>
            </a:r>
            <a:r>
              <a:rPr lang="nl-NL" dirty="0" smtClean="0"/>
              <a:t> a </a:t>
            </a:r>
            <a:r>
              <a:rPr lang="nl-NL" dirty="0" err="1" smtClean="0"/>
              <a:t>negativ</a:t>
            </a:r>
            <a:r>
              <a:rPr lang="nl-NL" dirty="0" smtClean="0"/>
              <a:t> performance review </a:t>
            </a:r>
            <a:r>
              <a:rPr lang="nl-NL" dirty="0" err="1" smtClean="0"/>
              <a:t>by</a:t>
            </a:r>
            <a:r>
              <a:rPr lang="nl-NL" dirty="0" smtClean="0"/>
              <a:t> his superior.</a:t>
            </a:r>
          </a:p>
          <a:p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happened</a:t>
            </a:r>
            <a:r>
              <a:rPr lang="nl-NL" dirty="0" smtClean="0"/>
              <a:t>, the </a:t>
            </a:r>
            <a:r>
              <a:rPr lang="nl-NL" dirty="0" err="1" smtClean="0"/>
              <a:t>whistle-blower</a:t>
            </a:r>
            <a:r>
              <a:rPr lang="nl-NL" dirty="0" smtClean="0"/>
              <a:t> </a:t>
            </a:r>
            <a:r>
              <a:rPr lang="nl-NL" dirty="0" err="1" smtClean="0"/>
              <a:t>eventually</a:t>
            </a:r>
            <a:r>
              <a:rPr lang="nl-NL" dirty="0" smtClean="0"/>
              <a:t> </a:t>
            </a:r>
            <a:r>
              <a:rPr lang="nl-NL" dirty="0" err="1" smtClean="0"/>
              <a:t>committed</a:t>
            </a:r>
            <a:r>
              <a:rPr lang="nl-NL" dirty="0" smtClean="0"/>
              <a:t> </a:t>
            </a:r>
            <a:r>
              <a:rPr lang="nl-NL" dirty="0" err="1" smtClean="0"/>
              <a:t>suicide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5406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III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At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organisation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was no ombudsman (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).</a:t>
            </a:r>
          </a:p>
          <a:p>
            <a:r>
              <a:rPr lang="nl-NL" dirty="0" smtClean="0"/>
              <a:t>My </a:t>
            </a:r>
            <a:r>
              <a:rPr lang="nl-NL" dirty="0" err="1" smtClean="0"/>
              <a:t>concluding</a:t>
            </a:r>
            <a:r>
              <a:rPr lang="nl-NL" dirty="0" smtClean="0"/>
              <a:t> </a:t>
            </a:r>
            <a:r>
              <a:rPr lang="nl-NL" dirty="0" err="1" smtClean="0"/>
              <a:t>remark</a:t>
            </a:r>
            <a:r>
              <a:rPr lang="nl-NL" dirty="0" smtClean="0"/>
              <a:t>: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oversight</a:t>
            </a:r>
            <a:r>
              <a:rPr lang="nl-NL" dirty="0" smtClean="0"/>
              <a:t> agency had </a:t>
            </a:r>
            <a:r>
              <a:rPr lang="nl-NL" dirty="0" err="1" smtClean="0"/>
              <a:t>had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ombudsman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probably</a:t>
            </a:r>
            <a:r>
              <a:rPr lang="nl-NL" dirty="0" smtClean="0"/>
              <a:t> have been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solve</a:t>
            </a:r>
            <a:r>
              <a:rPr lang="nl-NL" dirty="0" smtClean="0"/>
              <a:t> the </a:t>
            </a:r>
            <a:r>
              <a:rPr lang="nl-NL" dirty="0" err="1" smtClean="0"/>
              <a:t>problem</a:t>
            </a:r>
            <a:r>
              <a:rPr lang="nl-NL" dirty="0" smtClean="0"/>
              <a:t> en </a:t>
            </a:r>
            <a:r>
              <a:rPr lang="nl-NL" dirty="0" err="1" smtClean="0"/>
              <a:t>this</a:t>
            </a:r>
            <a:r>
              <a:rPr lang="nl-NL" dirty="0" smtClean="0"/>
              <a:t> person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still</a:t>
            </a:r>
            <a:r>
              <a:rPr lang="nl-NL" dirty="0" smtClean="0"/>
              <a:t> have been </a:t>
            </a:r>
            <a:r>
              <a:rPr lang="nl-NL" dirty="0" err="1" smtClean="0"/>
              <a:t>alive</a:t>
            </a:r>
            <a:r>
              <a:rPr lang="nl-NL" dirty="0" smtClean="0"/>
              <a:t> </a:t>
            </a:r>
            <a:r>
              <a:rPr lang="nl-NL" dirty="0" err="1" smtClean="0"/>
              <a:t>today</a:t>
            </a:r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002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 IV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en-US" dirty="0" smtClean="0"/>
              <a:t>My last concluding remark: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Next time we meet at the ENOHE conference in 2015 I hope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learn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universities</a:t>
            </a:r>
            <a:r>
              <a:rPr lang="nl-NL" dirty="0" smtClean="0"/>
              <a:t> in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countries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have </a:t>
            </a:r>
            <a:r>
              <a:rPr lang="nl-NL" dirty="0" err="1" smtClean="0"/>
              <a:t>appointed</a:t>
            </a:r>
            <a:r>
              <a:rPr lang="nl-NL" dirty="0" smtClean="0"/>
              <a:t> </a:t>
            </a:r>
            <a:r>
              <a:rPr lang="nl-NL" dirty="0" err="1" smtClean="0"/>
              <a:t>ombudsmen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non-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 </a:t>
            </a:r>
            <a:r>
              <a:rPr lang="nl-NL" dirty="0" err="1" smtClean="0"/>
              <a:t>too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59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Supervisor </a:t>
            </a:r>
            <a:r>
              <a:rPr lang="nl-NL" dirty="0" err="1" smtClean="0"/>
              <a:t>stops</a:t>
            </a:r>
            <a:r>
              <a:rPr lang="nl-NL" dirty="0" smtClean="0"/>
              <a:t>, PhD student desperate</a:t>
            </a:r>
          </a:p>
          <a:p>
            <a:r>
              <a:rPr lang="nl-NL" dirty="0" smtClean="0"/>
              <a:t>Without supervisor, no manuscript, no </a:t>
            </a:r>
            <a:r>
              <a:rPr lang="nl-NL" dirty="0" err="1" smtClean="0"/>
              <a:t>doctorate</a:t>
            </a:r>
            <a:endParaRPr lang="nl-NL" dirty="0" smtClean="0"/>
          </a:p>
          <a:p>
            <a:r>
              <a:rPr lang="nl-NL" dirty="0" err="1" smtClean="0"/>
              <a:t>Visit</a:t>
            </a:r>
            <a:r>
              <a:rPr lang="nl-NL" dirty="0" smtClean="0"/>
              <a:t> ombudsman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: </a:t>
            </a:r>
            <a:r>
              <a:rPr lang="nl-NL" dirty="0" err="1"/>
              <a:t>o</a:t>
            </a:r>
            <a:r>
              <a:rPr lang="nl-NL" dirty="0" err="1" smtClean="0"/>
              <a:t>mbuds</a:t>
            </a:r>
            <a:r>
              <a:rPr lang="nl-NL" dirty="0" smtClean="0"/>
              <a:t> </a:t>
            </a:r>
            <a:r>
              <a:rPr lang="nl-NL" dirty="0" err="1" smtClean="0"/>
              <a:t>gives</a:t>
            </a:r>
            <a:r>
              <a:rPr lang="nl-NL" dirty="0" smtClean="0"/>
              <a:t> information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rules</a:t>
            </a:r>
            <a:r>
              <a:rPr lang="nl-NL" dirty="0" smtClean="0"/>
              <a:t> </a:t>
            </a:r>
            <a:r>
              <a:rPr lang="nl-NL" dirty="0" err="1" smtClean="0"/>
              <a:t>concerning</a:t>
            </a:r>
            <a:r>
              <a:rPr lang="nl-NL" dirty="0" smtClean="0"/>
              <a:t> </a:t>
            </a:r>
            <a:r>
              <a:rPr lang="nl-NL" dirty="0" err="1" smtClean="0"/>
              <a:t>defense</a:t>
            </a:r>
            <a:r>
              <a:rPr lang="nl-NL" dirty="0" smtClean="0"/>
              <a:t> of thesis </a:t>
            </a:r>
            <a:r>
              <a:rPr lang="nl-NL" dirty="0" err="1" smtClean="0"/>
              <a:t>and</a:t>
            </a:r>
            <a:r>
              <a:rPr lang="nl-NL" dirty="0" smtClean="0"/>
              <a:t> on </a:t>
            </a:r>
            <a:r>
              <a:rPr lang="nl-NL" dirty="0" err="1" smtClean="0"/>
              <a:t>appealing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r>
              <a:rPr lang="nl-NL" dirty="0" smtClean="0"/>
              <a:t> </a:t>
            </a:r>
            <a:r>
              <a:rPr lang="nl-NL" dirty="0" err="1" smtClean="0"/>
              <a:t>negative</a:t>
            </a:r>
            <a:r>
              <a:rPr lang="nl-NL" dirty="0" smtClean="0"/>
              <a:t> review</a:t>
            </a:r>
          </a:p>
          <a:p>
            <a:r>
              <a:rPr lang="nl-NL" dirty="0" err="1" smtClean="0"/>
              <a:t>Ombuds</a:t>
            </a:r>
            <a:r>
              <a:rPr lang="nl-NL" dirty="0" smtClean="0"/>
              <a:t> </a:t>
            </a:r>
            <a:r>
              <a:rPr lang="nl-NL" dirty="0" err="1" smtClean="0"/>
              <a:t>advises</a:t>
            </a:r>
            <a:r>
              <a:rPr lang="nl-NL" dirty="0" smtClean="0"/>
              <a:t> on </a:t>
            </a:r>
            <a:r>
              <a:rPr lang="nl-NL" dirty="0" err="1" smtClean="0"/>
              <a:t>appealing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r>
              <a:rPr lang="nl-NL" dirty="0" smtClean="0"/>
              <a:t> </a:t>
            </a:r>
            <a:r>
              <a:rPr lang="nl-NL" dirty="0" err="1" smtClean="0"/>
              <a:t>negative</a:t>
            </a:r>
            <a:r>
              <a:rPr lang="nl-NL" dirty="0" smtClean="0"/>
              <a:t> </a:t>
            </a:r>
            <a:r>
              <a:rPr lang="nl-NL" dirty="0" err="1" smtClean="0"/>
              <a:t>outcome</a:t>
            </a:r>
            <a:r>
              <a:rPr lang="nl-NL" dirty="0" smtClean="0"/>
              <a:t> on performance review (1. </a:t>
            </a:r>
            <a:r>
              <a:rPr lang="nl-NL" dirty="0" err="1" smtClean="0"/>
              <a:t>within</a:t>
            </a:r>
            <a:r>
              <a:rPr lang="nl-NL" dirty="0" smtClean="0"/>
              <a:t> </a:t>
            </a:r>
            <a:r>
              <a:rPr lang="nl-NL" dirty="0" err="1" smtClean="0"/>
              <a:t>department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2. </a:t>
            </a:r>
            <a:r>
              <a:rPr lang="nl-NL" dirty="0" err="1" smtClean="0"/>
              <a:t>to</a:t>
            </a:r>
            <a:r>
              <a:rPr lang="nl-NL" dirty="0" smtClean="0"/>
              <a:t> the board of the </a:t>
            </a:r>
            <a:r>
              <a:rPr lang="nl-NL" dirty="0" err="1" smtClean="0"/>
              <a:t>university</a:t>
            </a:r>
            <a:r>
              <a:rPr lang="nl-NL" dirty="0" smtClean="0"/>
              <a:t>)</a:t>
            </a:r>
          </a:p>
          <a:p>
            <a:r>
              <a:rPr lang="en-US" dirty="0" smtClean="0"/>
              <a:t>PhD-student wins her appeal with the Board</a:t>
            </a:r>
            <a:endParaRPr lang="nl-NL" dirty="0" smtClean="0"/>
          </a:p>
          <a:p>
            <a:r>
              <a:rPr lang="nl-NL" dirty="0" err="1" smtClean="0"/>
              <a:t>Ombuds</a:t>
            </a:r>
            <a:r>
              <a:rPr lang="nl-NL" dirty="0" smtClean="0"/>
              <a:t> </a:t>
            </a:r>
            <a:r>
              <a:rPr lang="nl-NL" dirty="0" err="1" smtClean="0"/>
              <a:t>visits</a:t>
            </a:r>
            <a:r>
              <a:rPr lang="nl-NL" dirty="0" smtClean="0"/>
              <a:t> </a:t>
            </a:r>
            <a:r>
              <a:rPr lang="nl-NL" dirty="0" err="1" smtClean="0"/>
              <a:t>chair</a:t>
            </a:r>
            <a:r>
              <a:rPr lang="nl-NL" dirty="0" smtClean="0"/>
              <a:t> of </a:t>
            </a:r>
            <a:r>
              <a:rPr lang="nl-NL" dirty="0" err="1" smtClean="0"/>
              <a:t>department</a:t>
            </a:r>
            <a:r>
              <a:rPr lang="nl-NL" dirty="0" smtClean="0"/>
              <a:t>: is </a:t>
            </a:r>
            <a:r>
              <a:rPr lang="nl-NL" dirty="0" err="1" smtClean="0"/>
              <a:t>there</a:t>
            </a:r>
            <a:r>
              <a:rPr lang="nl-NL" dirty="0" smtClean="0"/>
              <a:t> a </a:t>
            </a:r>
            <a:r>
              <a:rPr lang="nl-NL" dirty="0" err="1" smtClean="0"/>
              <a:t>substitute</a:t>
            </a:r>
            <a:r>
              <a:rPr lang="nl-NL" dirty="0" smtClean="0"/>
              <a:t> supervisor </a:t>
            </a:r>
            <a:r>
              <a:rPr lang="nl-NL" dirty="0" err="1" smtClean="0"/>
              <a:t>available</a:t>
            </a:r>
            <a:r>
              <a:rPr lang="nl-NL" dirty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the </a:t>
            </a:r>
            <a:r>
              <a:rPr lang="nl-NL" dirty="0" err="1" smtClean="0"/>
              <a:t>department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25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Chair of </a:t>
            </a:r>
            <a:r>
              <a:rPr lang="nl-NL" dirty="0" err="1" smtClean="0"/>
              <a:t>department</a:t>
            </a:r>
            <a:r>
              <a:rPr lang="nl-NL" dirty="0" smtClean="0"/>
              <a:t> </a:t>
            </a:r>
            <a:r>
              <a:rPr lang="nl-NL" dirty="0" err="1" smtClean="0"/>
              <a:t>investigates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caused</a:t>
            </a:r>
            <a:r>
              <a:rPr lang="nl-NL" dirty="0" smtClean="0"/>
              <a:t> the </a:t>
            </a:r>
            <a:r>
              <a:rPr lang="nl-NL" dirty="0" err="1" smtClean="0"/>
              <a:t>problems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were</a:t>
            </a:r>
            <a:r>
              <a:rPr lang="nl-NL" dirty="0" smtClean="0"/>
              <a:t> the </a:t>
            </a:r>
            <a:r>
              <a:rPr lang="nl-NL" dirty="0" err="1" smtClean="0"/>
              <a:t>results</a:t>
            </a:r>
            <a:r>
              <a:rPr lang="nl-NL" dirty="0" smtClean="0"/>
              <a:t> of the PhD’s </a:t>
            </a:r>
            <a:r>
              <a:rPr lang="nl-NL" dirty="0" err="1" smtClean="0"/>
              <a:t>work</a:t>
            </a:r>
            <a:endParaRPr lang="nl-NL" dirty="0" smtClean="0"/>
          </a:p>
          <a:p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ending</a:t>
            </a:r>
            <a:r>
              <a:rPr lang="nl-NL" dirty="0" smtClean="0"/>
              <a:t> his </a:t>
            </a:r>
            <a:r>
              <a:rPr lang="nl-NL" dirty="0" err="1" smtClean="0"/>
              <a:t>investigations</a:t>
            </a:r>
            <a:r>
              <a:rPr lang="nl-NL" dirty="0" smtClean="0"/>
              <a:t> he </a:t>
            </a:r>
            <a:r>
              <a:rPr lang="nl-NL" dirty="0" err="1" smtClean="0"/>
              <a:t>invited</a:t>
            </a:r>
            <a:r>
              <a:rPr lang="nl-NL" dirty="0" smtClean="0"/>
              <a:t> PhD student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ombuds</a:t>
            </a:r>
            <a:endParaRPr lang="nl-NL" dirty="0" smtClean="0"/>
          </a:p>
          <a:p>
            <a:r>
              <a:rPr lang="nl-NL" dirty="0" err="1" smtClean="0"/>
              <a:t>Conclusion</a:t>
            </a:r>
            <a:r>
              <a:rPr lang="nl-NL" dirty="0" smtClean="0"/>
              <a:t>: </a:t>
            </a:r>
            <a:r>
              <a:rPr lang="nl-NL" dirty="0" err="1" smtClean="0"/>
              <a:t>chair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supervise</a:t>
            </a:r>
            <a:r>
              <a:rPr lang="nl-NL" dirty="0" smtClean="0"/>
              <a:t> the PhD </a:t>
            </a:r>
            <a:r>
              <a:rPr lang="nl-NL" dirty="0" err="1" smtClean="0"/>
              <a:t>process</a:t>
            </a:r>
            <a:endParaRPr lang="nl-NL" dirty="0"/>
          </a:p>
          <a:p>
            <a:r>
              <a:rPr lang="nl-NL" dirty="0" smtClean="0"/>
              <a:t>Half a </a:t>
            </a:r>
            <a:r>
              <a:rPr lang="nl-NL" dirty="0" err="1" smtClean="0"/>
              <a:t>year</a:t>
            </a:r>
            <a:r>
              <a:rPr lang="nl-NL" dirty="0" smtClean="0"/>
              <a:t> </a:t>
            </a:r>
            <a:r>
              <a:rPr lang="nl-NL" dirty="0" err="1" smtClean="0"/>
              <a:t>ago</a:t>
            </a:r>
            <a:r>
              <a:rPr lang="nl-NL" dirty="0" smtClean="0"/>
              <a:t>: PhD </a:t>
            </a:r>
            <a:r>
              <a:rPr lang="nl-NL" dirty="0" err="1" smtClean="0"/>
              <a:t>defends</a:t>
            </a:r>
            <a:r>
              <a:rPr lang="nl-NL" dirty="0" smtClean="0"/>
              <a:t> her thesis </a:t>
            </a:r>
            <a:r>
              <a:rPr lang="nl-NL" dirty="0" err="1" smtClean="0"/>
              <a:t>successfully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011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 </a:t>
            </a:r>
            <a:r>
              <a:rPr lang="nl-NL" dirty="0" err="1" smtClean="0"/>
              <a:t>janitor</a:t>
            </a:r>
            <a:r>
              <a:rPr lang="nl-NL" dirty="0" smtClean="0"/>
              <a:t> or </a:t>
            </a:r>
            <a:r>
              <a:rPr lang="nl-NL" dirty="0" err="1" smtClean="0"/>
              <a:t>caretaker</a:t>
            </a:r>
            <a:r>
              <a:rPr lang="nl-NL" dirty="0" smtClean="0"/>
              <a:t> is </a:t>
            </a:r>
            <a:r>
              <a:rPr lang="nl-NL" dirty="0" err="1" smtClean="0"/>
              <a:t>promoted</a:t>
            </a:r>
            <a:r>
              <a:rPr lang="nl-NL" dirty="0" smtClean="0"/>
              <a:t>. He was </a:t>
            </a:r>
            <a:r>
              <a:rPr lang="nl-NL" dirty="0" err="1" smtClean="0"/>
              <a:t>picked</a:t>
            </a:r>
            <a:r>
              <a:rPr lang="nl-NL" dirty="0" smtClean="0"/>
              <a:t> out </a:t>
            </a:r>
            <a:r>
              <a:rPr lang="nl-NL" dirty="0" err="1" smtClean="0"/>
              <a:t>by</a:t>
            </a:r>
            <a:r>
              <a:rPr lang="nl-NL" dirty="0" smtClean="0"/>
              <a:t> the management team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at the front desk of a </a:t>
            </a:r>
            <a:r>
              <a:rPr lang="nl-NL" dirty="0" err="1" smtClean="0"/>
              <a:t>beautiful</a:t>
            </a:r>
            <a:r>
              <a:rPr lang="nl-NL" dirty="0" smtClean="0"/>
              <a:t> new building.</a:t>
            </a:r>
          </a:p>
          <a:p>
            <a:r>
              <a:rPr lang="nl-NL" dirty="0" smtClean="0"/>
              <a:t>The building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a </a:t>
            </a:r>
            <a:r>
              <a:rPr lang="nl-NL" dirty="0" err="1" smtClean="0"/>
              <a:t>university</a:t>
            </a:r>
            <a:r>
              <a:rPr lang="nl-NL" dirty="0" smtClean="0"/>
              <a:t> </a:t>
            </a:r>
            <a:r>
              <a:rPr lang="nl-NL" dirty="0" err="1" smtClean="0"/>
              <a:t>department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2 </a:t>
            </a:r>
            <a:r>
              <a:rPr lang="nl-NL" dirty="0" err="1" smtClean="0"/>
              <a:t>external</a:t>
            </a:r>
            <a:r>
              <a:rPr lang="nl-NL" dirty="0" smtClean="0"/>
              <a:t> companies.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receptionst</a:t>
            </a:r>
            <a:r>
              <a:rPr lang="nl-NL" dirty="0" smtClean="0"/>
              <a:t> is </a:t>
            </a:r>
            <a:r>
              <a:rPr lang="nl-NL" dirty="0" err="1" smtClean="0"/>
              <a:t>responsible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admitting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, access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car</a:t>
            </a:r>
            <a:r>
              <a:rPr lang="nl-NL" dirty="0" smtClean="0"/>
              <a:t> park, handling of the </a:t>
            </a:r>
            <a:r>
              <a:rPr lang="nl-NL" dirty="0" err="1" smtClean="0"/>
              <a:t>barrier</a:t>
            </a:r>
            <a:r>
              <a:rPr lang="nl-NL" dirty="0" smtClean="0"/>
              <a:t> of the </a:t>
            </a:r>
            <a:r>
              <a:rPr lang="nl-NL" dirty="0" err="1" smtClean="0"/>
              <a:t>carpark</a:t>
            </a:r>
            <a:r>
              <a:rPr lang="nl-NL" dirty="0" smtClean="0"/>
              <a:t>, the </a:t>
            </a:r>
            <a:r>
              <a:rPr lang="nl-NL" dirty="0" err="1" smtClean="0"/>
              <a:t>receipt</a:t>
            </a:r>
            <a:r>
              <a:rPr lang="nl-NL" dirty="0" smtClean="0"/>
              <a:t> of </a:t>
            </a:r>
            <a:r>
              <a:rPr lang="nl-NL" dirty="0" err="1" smtClean="0"/>
              <a:t>goods</a:t>
            </a:r>
            <a:r>
              <a:rPr lang="nl-NL" dirty="0" smtClean="0"/>
              <a:t>, etc.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541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three</a:t>
            </a:r>
            <a:r>
              <a:rPr lang="nl-NL" dirty="0" smtClean="0"/>
              <a:t> </a:t>
            </a:r>
            <a:r>
              <a:rPr lang="nl-NL" dirty="0" err="1" smtClean="0"/>
              <a:t>organisations</a:t>
            </a:r>
            <a:r>
              <a:rPr lang="nl-NL" dirty="0" smtClean="0"/>
              <a:t> have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different ICT systems 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janitor</a:t>
            </a:r>
            <a:r>
              <a:rPr lang="nl-NL" dirty="0" smtClean="0"/>
              <a:t> </a:t>
            </a:r>
            <a:r>
              <a:rPr lang="nl-NL" dirty="0" err="1" smtClean="0"/>
              <a:t>however</a:t>
            </a:r>
            <a:r>
              <a:rPr lang="nl-NL" dirty="0" smtClean="0"/>
              <a:t> does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understand</a:t>
            </a:r>
            <a:r>
              <a:rPr lang="nl-NL" dirty="0" smtClean="0"/>
              <a:t> these different systems </a:t>
            </a:r>
            <a:r>
              <a:rPr lang="nl-NL" dirty="0" err="1" smtClean="0"/>
              <a:t>and</a:t>
            </a:r>
            <a:r>
              <a:rPr lang="nl-NL" dirty="0" smtClean="0"/>
              <a:t> he </a:t>
            </a:r>
            <a:r>
              <a:rPr lang="nl-NL" dirty="0" err="1" smtClean="0"/>
              <a:t>dislikes</a:t>
            </a:r>
            <a:r>
              <a:rPr lang="nl-NL" dirty="0" smtClean="0"/>
              <a:t> ICT</a:t>
            </a:r>
          </a:p>
          <a:p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month</a:t>
            </a:r>
            <a:r>
              <a:rPr lang="nl-NL" dirty="0" smtClean="0"/>
              <a:t> he </a:t>
            </a:r>
            <a:r>
              <a:rPr lang="nl-NL" dirty="0" err="1" smtClean="0"/>
              <a:t>already</a:t>
            </a:r>
            <a:r>
              <a:rPr lang="nl-NL" dirty="0" smtClean="0"/>
              <a:t> </a:t>
            </a:r>
            <a:r>
              <a:rPr lang="nl-NL" dirty="0" err="1" smtClean="0"/>
              <a:t>knows</a:t>
            </a:r>
            <a:r>
              <a:rPr lang="nl-NL" dirty="0" smtClean="0"/>
              <a:t> he is </a:t>
            </a:r>
            <a:r>
              <a:rPr lang="nl-NL" dirty="0" err="1" smtClean="0"/>
              <a:t>not</a:t>
            </a:r>
            <a:r>
              <a:rPr lang="nl-NL" dirty="0" smtClean="0"/>
              <a:t> the right man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job</a:t>
            </a:r>
          </a:p>
          <a:p>
            <a:r>
              <a:rPr lang="nl-NL" dirty="0" smtClean="0"/>
              <a:t>He </a:t>
            </a:r>
            <a:r>
              <a:rPr lang="nl-NL" dirty="0" err="1" smtClean="0"/>
              <a:t>visits</a:t>
            </a:r>
            <a:r>
              <a:rPr lang="nl-NL" dirty="0" smtClean="0"/>
              <a:t> the ombudsman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asks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he </a:t>
            </a:r>
            <a:r>
              <a:rPr lang="nl-NL" dirty="0" err="1" smtClean="0"/>
              <a:t>can</a:t>
            </a:r>
            <a:r>
              <a:rPr lang="nl-NL" dirty="0" smtClean="0"/>
              <a:t> do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convince</a:t>
            </a:r>
            <a:r>
              <a:rPr lang="nl-NL" dirty="0" smtClean="0"/>
              <a:t> the management team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938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Ombuds</a:t>
            </a:r>
            <a:r>
              <a:rPr lang="nl-NL" dirty="0" smtClean="0"/>
              <a:t> </a:t>
            </a:r>
            <a:r>
              <a:rPr lang="nl-NL" dirty="0" err="1" smtClean="0"/>
              <a:t>organises</a:t>
            </a:r>
            <a:r>
              <a:rPr lang="nl-NL" dirty="0" smtClean="0"/>
              <a:t> a meeting </a:t>
            </a:r>
            <a:r>
              <a:rPr lang="nl-NL" dirty="0" err="1" smtClean="0"/>
              <a:t>between</a:t>
            </a:r>
            <a:r>
              <a:rPr lang="nl-NL" dirty="0" smtClean="0"/>
              <a:t> the MT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janitor</a:t>
            </a:r>
            <a:endParaRPr lang="nl-NL" dirty="0" smtClean="0"/>
          </a:p>
          <a:p>
            <a:r>
              <a:rPr lang="nl-NL" dirty="0" smtClean="0"/>
              <a:t>The </a:t>
            </a:r>
            <a:r>
              <a:rPr lang="nl-NL" dirty="0" err="1" smtClean="0"/>
              <a:t>janitor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capable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explain</a:t>
            </a:r>
            <a:r>
              <a:rPr lang="nl-NL" dirty="0" smtClean="0"/>
              <a:t> </a:t>
            </a:r>
            <a:r>
              <a:rPr lang="nl-NL" dirty="0" err="1" smtClean="0"/>
              <a:t>why</a:t>
            </a:r>
            <a:r>
              <a:rPr lang="nl-NL" dirty="0" smtClean="0"/>
              <a:t> he is </a:t>
            </a:r>
            <a:r>
              <a:rPr lang="nl-NL" dirty="0" err="1" smtClean="0"/>
              <a:t>not</a:t>
            </a:r>
            <a:r>
              <a:rPr lang="nl-NL" dirty="0" smtClean="0"/>
              <a:t> the </a:t>
            </a:r>
            <a:r>
              <a:rPr lang="nl-NL" dirty="0" err="1" smtClean="0"/>
              <a:t>good</a:t>
            </a:r>
            <a:r>
              <a:rPr lang="nl-NL" dirty="0" smtClean="0"/>
              <a:t> man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position</a:t>
            </a:r>
            <a:r>
              <a:rPr lang="nl-NL" dirty="0" smtClean="0"/>
              <a:t>. He even </a:t>
            </a:r>
            <a:r>
              <a:rPr lang="nl-NL" dirty="0" err="1" smtClean="0"/>
              <a:t>fears</a:t>
            </a:r>
            <a:r>
              <a:rPr lang="nl-NL" dirty="0" smtClean="0"/>
              <a:t> he </a:t>
            </a:r>
            <a:r>
              <a:rPr lang="nl-NL" dirty="0" err="1" smtClean="0"/>
              <a:t>might</a:t>
            </a:r>
            <a:r>
              <a:rPr lang="nl-NL" dirty="0" smtClean="0"/>
              <a:t> </a:t>
            </a:r>
            <a:r>
              <a:rPr lang="nl-NL" dirty="0" err="1" smtClean="0"/>
              <a:t>loose</a:t>
            </a:r>
            <a:r>
              <a:rPr lang="nl-NL" dirty="0" smtClean="0"/>
              <a:t> his job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saying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.</a:t>
            </a:r>
          </a:p>
          <a:p>
            <a:r>
              <a:rPr lang="nl-NL" dirty="0" smtClean="0"/>
              <a:t>The MT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willing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admit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made the wrong </a:t>
            </a:r>
            <a:r>
              <a:rPr lang="nl-NL" dirty="0" err="1" smtClean="0"/>
              <a:t>choice</a:t>
            </a:r>
            <a:r>
              <a:rPr lang="nl-NL" dirty="0" smtClean="0"/>
              <a:t>.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won’t</a:t>
            </a:r>
            <a:r>
              <a:rPr lang="nl-NL" dirty="0" smtClean="0"/>
              <a:t> reverse/</a:t>
            </a:r>
            <a:r>
              <a:rPr lang="nl-NL" dirty="0" err="1" smtClean="0"/>
              <a:t>undo</a:t>
            </a:r>
            <a:r>
              <a:rPr lang="nl-NL" dirty="0" smtClean="0"/>
              <a:t> the placement.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decide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give</a:t>
            </a:r>
            <a:r>
              <a:rPr lang="nl-NL" dirty="0" smtClean="0"/>
              <a:t> extra help.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30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 MT does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understand</a:t>
            </a:r>
            <a:r>
              <a:rPr lang="nl-NL" dirty="0" smtClean="0"/>
              <a:t> in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position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brought</a:t>
            </a:r>
            <a:r>
              <a:rPr lang="nl-NL" dirty="0" smtClean="0"/>
              <a:t> the </a:t>
            </a:r>
            <a:r>
              <a:rPr lang="nl-NL" dirty="0" err="1" smtClean="0"/>
              <a:t>janitor</a:t>
            </a:r>
            <a:r>
              <a:rPr lang="nl-NL" dirty="0" smtClean="0"/>
              <a:t>.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janitor</a:t>
            </a:r>
            <a:r>
              <a:rPr lang="nl-NL" dirty="0" smtClean="0"/>
              <a:t> </a:t>
            </a:r>
            <a:r>
              <a:rPr lang="nl-NL" dirty="0" err="1" smtClean="0"/>
              <a:t>dislikes</a:t>
            </a:r>
            <a:r>
              <a:rPr lang="nl-NL" dirty="0" smtClean="0"/>
              <a:t> his </a:t>
            </a:r>
            <a:r>
              <a:rPr lang="nl-NL" dirty="0" err="1" smtClean="0"/>
              <a:t>work</a:t>
            </a:r>
            <a:r>
              <a:rPr lang="nl-NL" dirty="0" smtClean="0"/>
              <a:t> in </a:t>
            </a:r>
            <a:r>
              <a:rPr lang="nl-NL" dirty="0" err="1" smtClean="0"/>
              <a:t>this</a:t>
            </a:r>
            <a:r>
              <a:rPr lang="nl-NL" dirty="0" smtClean="0"/>
              <a:t> new building </a:t>
            </a:r>
            <a:r>
              <a:rPr lang="nl-NL" dirty="0" err="1" smtClean="0"/>
              <a:t>enormously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day</a:t>
            </a:r>
            <a:r>
              <a:rPr lang="nl-NL" dirty="0" smtClean="0"/>
              <a:t> he runs </a:t>
            </a:r>
            <a:r>
              <a:rPr lang="nl-NL" dirty="0" err="1" smtClean="0"/>
              <a:t>through</a:t>
            </a:r>
            <a:r>
              <a:rPr lang="nl-NL" dirty="0" smtClean="0"/>
              <a:t> the hall </a:t>
            </a:r>
            <a:r>
              <a:rPr lang="nl-NL" dirty="0" err="1" smtClean="0"/>
              <a:t>imitating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airplane</a:t>
            </a:r>
            <a:endParaRPr lang="nl-NL" dirty="0" smtClean="0"/>
          </a:p>
          <a:p>
            <a:r>
              <a:rPr lang="nl-NL" dirty="0" smtClean="0"/>
              <a:t>Users of the building start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complain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his </a:t>
            </a:r>
            <a:r>
              <a:rPr lang="nl-NL" dirty="0" err="1" smtClean="0"/>
              <a:t>behaviour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12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ombuds</a:t>
            </a:r>
            <a:r>
              <a:rPr lang="nl-NL" dirty="0" smtClean="0"/>
              <a:t>, the </a:t>
            </a:r>
            <a:r>
              <a:rPr lang="nl-NL" dirty="0" err="1" smtClean="0"/>
              <a:t>janitor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the MT had </a:t>
            </a:r>
            <a:r>
              <a:rPr lang="nl-NL" dirty="0" err="1" smtClean="0"/>
              <a:t>several</a:t>
            </a:r>
            <a:r>
              <a:rPr lang="nl-NL" dirty="0" smtClean="0"/>
              <a:t> </a:t>
            </a:r>
            <a:r>
              <a:rPr lang="nl-NL" dirty="0" err="1" smtClean="0"/>
              <a:t>evaluation</a:t>
            </a:r>
            <a:r>
              <a:rPr lang="nl-NL" dirty="0" smtClean="0"/>
              <a:t> meetings</a:t>
            </a:r>
          </a:p>
          <a:p>
            <a:r>
              <a:rPr lang="nl-NL" dirty="0" err="1" smtClean="0"/>
              <a:t>After</a:t>
            </a:r>
            <a:r>
              <a:rPr lang="nl-NL" dirty="0" smtClean="0"/>
              <a:t> the “</a:t>
            </a:r>
            <a:r>
              <a:rPr lang="nl-NL" dirty="0" err="1" smtClean="0"/>
              <a:t>airplane</a:t>
            </a:r>
            <a:r>
              <a:rPr lang="nl-NL" dirty="0" smtClean="0"/>
              <a:t> incident” </a:t>
            </a:r>
            <a:r>
              <a:rPr lang="nl-NL" dirty="0" err="1" smtClean="0"/>
              <a:t>everone</a:t>
            </a:r>
            <a:r>
              <a:rPr lang="nl-NL" dirty="0" smtClean="0"/>
              <a:t> </a:t>
            </a:r>
            <a:r>
              <a:rPr lang="nl-NL" dirty="0" err="1" smtClean="0"/>
              <a:t>understood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the </a:t>
            </a:r>
            <a:r>
              <a:rPr lang="nl-NL" dirty="0" err="1" smtClean="0"/>
              <a:t>janitor</a:t>
            </a:r>
            <a:r>
              <a:rPr lang="nl-NL" dirty="0" smtClean="0"/>
              <a:t> was </a:t>
            </a:r>
            <a:r>
              <a:rPr lang="nl-NL" dirty="0" err="1" smtClean="0"/>
              <a:t>slowly</a:t>
            </a:r>
            <a:r>
              <a:rPr lang="nl-NL" dirty="0" smtClean="0"/>
              <a:t> </a:t>
            </a:r>
            <a:r>
              <a:rPr lang="nl-NL" dirty="0" err="1" smtClean="0"/>
              <a:t>getting</a:t>
            </a:r>
            <a:r>
              <a:rPr lang="nl-NL" dirty="0" smtClean="0"/>
              <a:t> crazy</a:t>
            </a:r>
          </a:p>
          <a:p>
            <a:r>
              <a:rPr lang="nl-NL" dirty="0" smtClean="0"/>
              <a:t>The MT </a:t>
            </a:r>
            <a:r>
              <a:rPr lang="nl-NL" dirty="0" err="1" smtClean="0"/>
              <a:t>decided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transfer the </a:t>
            </a:r>
            <a:r>
              <a:rPr lang="nl-NL" dirty="0" err="1" smtClean="0"/>
              <a:t>janitor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another</a:t>
            </a:r>
            <a:r>
              <a:rPr lang="nl-NL" dirty="0" smtClean="0"/>
              <a:t> </a:t>
            </a:r>
            <a:r>
              <a:rPr lang="nl-NL" dirty="0" err="1" smtClean="0"/>
              <a:t>university</a:t>
            </a:r>
            <a:r>
              <a:rPr lang="nl-NL" dirty="0" smtClean="0"/>
              <a:t> building (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ICT-system)</a:t>
            </a:r>
          </a:p>
          <a:p>
            <a:r>
              <a:rPr lang="nl-NL" dirty="0" smtClean="0"/>
              <a:t>He </a:t>
            </a:r>
            <a:r>
              <a:rPr lang="nl-NL" dirty="0" err="1" smtClean="0"/>
              <a:t>now</a:t>
            </a:r>
            <a:r>
              <a:rPr lang="nl-NL" dirty="0" smtClean="0"/>
              <a:t> is </a:t>
            </a:r>
            <a:r>
              <a:rPr lang="nl-NL" dirty="0" err="1" smtClean="0"/>
              <a:t>again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happy </a:t>
            </a:r>
            <a:r>
              <a:rPr lang="nl-NL" dirty="0" err="1" smtClean="0"/>
              <a:t>with</a:t>
            </a:r>
            <a:r>
              <a:rPr lang="nl-NL" dirty="0" smtClean="0"/>
              <a:t> his job!</a:t>
            </a:r>
          </a:p>
        </p:txBody>
      </p:sp>
    </p:spTree>
    <p:extLst>
      <p:ext uri="{BB962C8B-B14F-4D97-AF65-F5344CB8AC3E}">
        <p14:creationId xmlns:p14="http://schemas.microsoft.com/office/powerpoint/2010/main" val="173050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Office PowerPoint</Application>
  <PresentationFormat>On-screen Show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Welcome</vt:lpstr>
      <vt:lpstr>Case 1</vt:lpstr>
      <vt:lpstr>Case 1</vt:lpstr>
      <vt:lpstr>Case 1</vt:lpstr>
      <vt:lpstr>Case 2</vt:lpstr>
      <vt:lpstr>Case 2</vt:lpstr>
      <vt:lpstr>Case 2</vt:lpstr>
      <vt:lpstr>Case 2</vt:lpstr>
      <vt:lpstr>Case 2</vt:lpstr>
      <vt:lpstr>Case 3</vt:lpstr>
      <vt:lpstr>Case 3</vt:lpstr>
      <vt:lpstr>Case 3</vt:lpstr>
      <vt:lpstr>Part II: brief introduction</vt:lpstr>
      <vt:lpstr>Part II</vt:lpstr>
      <vt:lpstr>Part II</vt:lpstr>
      <vt:lpstr>Part II</vt:lpstr>
      <vt:lpstr>Part II </vt:lpstr>
      <vt:lpstr>intermezzo</vt:lpstr>
      <vt:lpstr>Part III</vt:lpstr>
      <vt:lpstr>Part III</vt:lpstr>
      <vt:lpstr>Part III</vt:lpstr>
      <vt:lpstr>Part IV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</dc:title>
  <dc:creator>Herfs, P.G.P.</dc:creator>
  <cp:lastModifiedBy>Herfs, Paul</cp:lastModifiedBy>
  <cp:revision>33</cp:revision>
  <cp:lastPrinted>2014-05-21T12:27:42Z</cp:lastPrinted>
  <dcterms:created xsi:type="dcterms:W3CDTF">2014-04-24T20:41:30Z</dcterms:created>
  <dcterms:modified xsi:type="dcterms:W3CDTF">2014-05-21T12:28:33Z</dcterms:modified>
</cp:coreProperties>
</file>