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86" r:id="rId2"/>
    <p:sldId id="287" r:id="rId3"/>
    <p:sldId id="316" r:id="rId4"/>
    <p:sldId id="313" r:id="rId5"/>
    <p:sldId id="272" r:id="rId6"/>
    <p:sldId id="273" r:id="rId7"/>
    <p:sldId id="300" r:id="rId8"/>
    <p:sldId id="319" r:id="rId9"/>
    <p:sldId id="283" r:id="rId10"/>
    <p:sldId id="284" r:id="rId11"/>
    <p:sldId id="318" r:id="rId12"/>
    <p:sldId id="310" r:id="rId13"/>
  </p:sldIdLst>
  <p:sldSz cx="9144000" cy="6858000" type="screen4x3"/>
  <p:notesSz cx="6797675" cy="98742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0A5A"/>
    <a:srgbClr val="379B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9" autoAdjust="0"/>
  </p:normalViewPr>
  <p:slideViewPr>
    <p:cSldViewPr>
      <p:cViewPr>
        <p:scale>
          <a:sx n="100" d="100"/>
          <a:sy n="100" d="100"/>
        </p:scale>
        <p:origin x="-1944" y="-3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3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oiasan01\Data\shared\Staff%20Folders\Vytenis%20Folder\Statistics\Complaints%20received%202005%20-%202012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Wales</c:v>
                </c:pt>
              </c:strCache>
            </c:strRef>
          </c:tx>
          <c:spPr>
            <a:solidFill>
              <a:srgbClr val="379BB4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Sheet1!$A$2:$A$9</c:f>
              <c:numCache>
                <c:formatCode>General</c:formatCode>
                <c:ptCount val="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</c:numCache>
            </c:numRef>
          </c:cat>
          <c:val>
            <c:numRef>
              <c:f>Sheet1!$C$2:$C$9</c:f>
              <c:numCache>
                <c:formatCode>General</c:formatCode>
                <c:ptCount val="8"/>
                <c:pt idx="0">
                  <c:v>34</c:v>
                </c:pt>
                <c:pt idx="1">
                  <c:v>42</c:v>
                </c:pt>
                <c:pt idx="2">
                  <c:v>52</c:v>
                </c:pt>
                <c:pt idx="3">
                  <c:v>41</c:v>
                </c:pt>
                <c:pt idx="4">
                  <c:v>76</c:v>
                </c:pt>
                <c:pt idx="5">
                  <c:v>56</c:v>
                </c:pt>
                <c:pt idx="6">
                  <c:v>114</c:v>
                </c:pt>
                <c:pt idx="7">
                  <c:v>154</c:v>
                </c:pt>
              </c:numCache>
            </c:numRef>
          </c:val>
        </c:ser>
        <c:ser>
          <c:idx val="0"/>
          <c:order val="1"/>
          <c:tx>
            <c:strRef>
              <c:f>Sheet1!$B$1</c:f>
              <c:strCache>
                <c:ptCount val="1"/>
                <c:pt idx="0">
                  <c:v>England</c:v>
                </c:pt>
              </c:strCache>
            </c:strRef>
          </c:tx>
          <c:spPr>
            <a:solidFill>
              <a:srgbClr val="AF0A5A"/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Sheet1!$A$2:$A$9</c:f>
              <c:numCache>
                <c:formatCode>General</c:formatCode>
                <c:ptCount val="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0">
                  <c:v>508</c:v>
                </c:pt>
                <c:pt idx="1">
                  <c:v>544</c:v>
                </c:pt>
                <c:pt idx="2">
                  <c:v>682</c:v>
                </c:pt>
                <c:pt idx="3">
                  <c:v>859</c:v>
                </c:pt>
                <c:pt idx="4">
                  <c:v>931</c:v>
                </c:pt>
                <c:pt idx="5">
                  <c:v>1285</c:v>
                </c:pt>
                <c:pt idx="6">
                  <c:v>1491</c:v>
                </c:pt>
                <c:pt idx="7">
                  <c:v>1858</c:v>
                </c:pt>
              </c:numCache>
            </c:numRef>
          </c:val>
        </c:ser>
        <c:ser>
          <c:idx val="2"/>
          <c:order val="2"/>
          <c:invertIfNegative val="0"/>
          <c:dLbls>
            <c:dLbl>
              <c:idx val="0"/>
              <c:layout/>
              <c:tx>
                <c:strRef>
                  <c:f>Sheet1!$E$2</c:f>
                  <c:strCache>
                    <c:ptCount val="1"/>
                    <c:pt idx="0">
                      <c:v>542</c:v>
                    </c:pt>
                  </c:strCache>
                </c:strRef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strRef>
                  <c:f>Sheet1!$E$3</c:f>
                  <c:strCache>
                    <c:ptCount val="1"/>
                    <c:pt idx="0">
                      <c:v>586</c:v>
                    </c:pt>
                  </c:strCache>
                </c:strRef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strRef>
                  <c:f>Sheet1!$E$4</c:f>
                  <c:strCache>
                    <c:ptCount val="1"/>
                    <c:pt idx="0">
                      <c:v>734</c:v>
                    </c:pt>
                  </c:strCache>
                </c:strRef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strRef>
                  <c:f>Sheet1!$E$5</c:f>
                  <c:strCache>
                    <c:ptCount val="1"/>
                    <c:pt idx="0">
                      <c:v>900</c:v>
                    </c:pt>
                  </c:strCache>
                </c:strRef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strRef>
                  <c:f>Sheet1!$E$6</c:f>
                  <c:strCache>
                    <c:ptCount val="1"/>
                    <c:pt idx="0">
                      <c:v>1007</c:v>
                    </c:pt>
                  </c:strCache>
                </c:strRef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strRef>
                  <c:f>Sheet1!$E$7</c:f>
                  <c:strCache>
                    <c:ptCount val="1"/>
                    <c:pt idx="0">
                      <c:v>1341</c:v>
                    </c:pt>
                  </c:strCache>
                </c:strRef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strRef>
                  <c:f>Sheet1!$E$8</c:f>
                  <c:strCache>
                    <c:ptCount val="1"/>
                    <c:pt idx="0">
                      <c:v>1605</c:v>
                    </c:pt>
                  </c:strCache>
                </c:strRef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tx>
                <c:strRef>
                  <c:f>Sheet1!$E$9</c:f>
                  <c:strCache>
                    <c:ptCount val="1"/>
                    <c:pt idx="0">
                      <c:v>2012</c:v>
                    </c:pt>
                  </c:strCache>
                </c:strRef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Sheet1!$D$2:$D$9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1136640"/>
        <c:axId val="81138432"/>
      </c:barChart>
      <c:catAx>
        <c:axId val="811366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1138432"/>
        <c:crosses val="autoZero"/>
        <c:auto val="1"/>
        <c:lblAlgn val="ctr"/>
        <c:lblOffset val="100"/>
        <c:noMultiLvlLbl val="0"/>
      </c:catAx>
      <c:valAx>
        <c:axId val="811384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1136640"/>
        <c:crosses val="autoZero"/>
        <c:crossBetween val="between"/>
      </c:valAx>
      <c:spPr>
        <a:noFill/>
        <a:ln>
          <a:solidFill>
            <a:schemeClr val="bg1">
              <a:lumMod val="65000"/>
            </a:schemeClr>
          </a:solidFill>
        </a:ln>
      </c:spPr>
    </c:plotArea>
    <c:legend>
      <c:legendPos val="r"/>
      <c:legendEntry>
        <c:idx val="0"/>
        <c:delete val="1"/>
      </c:legendEntry>
      <c:layout/>
      <c:overlay val="0"/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AF0A5A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Stats!$AE$5:$AE$13</c:f>
              <c:strCache>
                <c:ptCount val="9"/>
                <c:pt idx="0">
                  <c:v>Academic status</c:v>
                </c:pt>
                <c:pt idx="1">
                  <c:v>Service Issue (Contract)</c:v>
                </c:pt>
                <c:pt idx="2">
                  <c:v>Other</c:v>
                </c:pt>
                <c:pt idx="3">
                  <c:v>Academic Misconduct, Plagiarism &amp; Cheating</c:v>
                </c:pt>
                <c:pt idx="4">
                  <c:v>Financial</c:v>
                </c:pt>
                <c:pt idx="5">
                  <c:v>Discrimination &amp; Human Rights</c:v>
                </c:pt>
                <c:pt idx="6">
                  <c:v>Disciplinary matters (not academic)</c:v>
                </c:pt>
                <c:pt idx="7">
                  <c:v>Welfare &amp; Accommodation</c:v>
                </c:pt>
                <c:pt idx="8">
                  <c:v>Admission</c:v>
                </c:pt>
              </c:strCache>
            </c:strRef>
          </c:cat>
          <c:val>
            <c:numRef>
              <c:f>Stats!$AG$5:$AG$13</c:f>
              <c:numCache>
                <c:formatCode>0%</c:formatCode>
                <c:ptCount val="9"/>
                <c:pt idx="0">
                  <c:v>0.69</c:v>
                </c:pt>
                <c:pt idx="1">
                  <c:v>0.09</c:v>
                </c:pt>
                <c:pt idx="2">
                  <c:v>0.06</c:v>
                </c:pt>
                <c:pt idx="3">
                  <c:v>0.06</c:v>
                </c:pt>
                <c:pt idx="4">
                  <c:v>0.03</c:v>
                </c:pt>
                <c:pt idx="5">
                  <c:v>0.03</c:v>
                </c:pt>
                <c:pt idx="6">
                  <c:v>0.02</c:v>
                </c:pt>
                <c:pt idx="7">
                  <c:v>0.01</c:v>
                </c:pt>
                <c:pt idx="8">
                  <c:v>0.01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1189120"/>
        <c:axId val="81199104"/>
      </c:barChart>
      <c:catAx>
        <c:axId val="811891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81199104"/>
        <c:crosses val="autoZero"/>
        <c:auto val="1"/>
        <c:lblAlgn val="ctr"/>
        <c:lblOffset val="100"/>
        <c:noMultiLvlLbl val="0"/>
      </c:catAx>
      <c:valAx>
        <c:axId val="8119910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811891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3713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3713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0484830-F9A9-4971-9197-0FA48C389B80}" type="datetimeFigureOut">
              <a:rPr lang="en-GB"/>
              <a:pPr>
                <a:defRPr/>
              </a:pPr>
              <a:t>13/05/2014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1363"/>
            <a:ext cx="49371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5" rIns="91429" bIns="45715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90270"/>
            <a:ext cx="5438140" cy="4443413"/>
          </a:xfrm>
          <a:prstGeom prst="rect">
            <a:avLst/>
          </a:prstGeom>
        </p:spPr>
        <p:txBody>
          <a:bodyPr vert="horz" lIns="91429" tIns="45715" rIns="91429" bIns="45715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5"/>
            <a:ext cx="2945659" cy="493713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378825"/>
            <a:ext cx="2945659" cy="493713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8541F9F-CF29-4275-B89E-5E7989379A6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6908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864" indent="-285718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2868" indent="-22857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016" indent="-22857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164" indent="-22857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311" indent="-22857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459" indent="-22857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8606" indent="-22857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5754" indent="-22857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7B844C9-C3FA-4AD0-B109-5097C2BA5F4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323850" y="3563938"/>
            <a:ext cx="5543550" cy="792162"/>
          </a:xfrm>
          <a:prstGeom prst="rect">
            <a:avLst/>
          </a:prstGeom>
          <a:noFill/>
          <a:ln w="44450" cap="flat" cmpd="thickThin">
            <a:solidFill>
              <a:srgbClr val="AF0A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" name="TextBox 2"/>
          <p:cNvSpPr txBox="1"/>
          <p:nvPr userDrawn="1"/>
        </p:nvSpPr>
        <p:spPr>
          <a:xfrm>
            <a:off x="182563" y="3694113"/>
            <a:ext cx="52197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rgbClr val="AF0A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Subtitle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5402263" y="5775325"/>
            <a:ext cx="3421062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latin typeface="+mj-lt"/>
              </a:rPr>
              <a:t>Venue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latin typeface="+mj-lt"/>
              </a:rPr>
              <a:t>Date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7878763" y="4797425"/>
            <a:ext cx="944562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>
                <a:solidFill>
                  <a:srgbClr val="379B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Name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5402263" y="5156200"/>
            <a:ext cx="3421062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>
                <a:solidFill>
                  <a:srgbClr val="AF0A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Role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227763" y="5732463"/>
            <a:ext cx="2916237" cy="0"/>
          </a:xfrm>
          <a:prstGeom prst="line">
            <a:avLst/>
          </a:prstGeom>
          <a:ln w="60325" cmpd="thickThin">
            <a:solidFill>
              <a:srgbClr val="379BB4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54" r="9756" b="7533"/>
          <a:stretch>
            <a:fillRect/>
          </a:stretch>
        </p:blipFill>
        <p:spPr bwMode="auto">
          <a:xfrm>
            <a:off x="-107950" y="5259388"/>
            <a:ext cx="1244600" cy="1589087"/>
          </a:xfrm>
          <a:prstGeom prst="rect">
            <a:avLst/>
          </a:prstGeom>
          <a:noFill/>
          <a:ln>
            <a:noFill/>
          </a:ln>
          <a:effectLst>
            <a:outerShdw dist="38100" dir="8100000" algn="tr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 userDrawn="1"/>
        </p:nvSpPr>
        <p:spPr>
          <a:xfrm>
            <a:off x="161925" y="2417763"/>
            <a:ext cx="842803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b="1" cap="all" dirty="0">
                <a:solidFill>
                  <a:srgbClr val="379B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title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5400675" y="5373688"/>
            <a:ext cx="3419475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solidFill>
                  <a:srgbClr val="AF0A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Email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12B87-9AE6-4F27-93EA-E344B71EC0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7574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DD82EB5-1260-41DE-8B12-AD24224D0FB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0468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2A30D28-A8A8-4758-9006-F21D6B584D4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2568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4EAD160-87B5-417C-B68D-C44FA0C93DD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4058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12B87-9AE6-4F27-93EA-E344B71EC0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8612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5904656" cy="648072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rgbClr val="AF0A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125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79B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  <a:lvl2pPr>
              <a:defRPr>
                <a:solidFill>
                  <a:srgbClr val="379B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2pPr>
            <a:lvl3pPr>
              <a:defRPr>
                <a:solidFill>
                  <a:srgbClr val="379B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3pPr>
            <a:lvl4pPr>
              <a:defRPr>
                <a:solidFill>
                  <a:srgbClr val="379B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4pPr>
            <a:lvl5pPr>
              <a:defRPr>
                <a:solidFill>
                  <a:srgbClr val="379B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fld id="{8EE12B87-9AE6-4F27-93EA-E344B71EC0D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0204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>
          <a:xfrm>
            <a:off x="468313" y="404813"/>
            <a:ext cx="5903912" cy="6477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AF0A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state Mono - Lgt" pitchFamily="2" charset="0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n-US" dirty="0" smtClean="0">
                <a:latin typeface="+mj-lt"/>
              </a:rPr>
              <a:t>Click to edit Master title style</a:t>
            </a:r>
            <a:endParaRPr lang="en-GB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2046571-72C0-48F4-B74A-0F7A1203A891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300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>
          <a:xfrm>
            <a:off x="468313" y="404813"/>
            <a:ext cx="5903912" cy="6477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AF0A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state Mono - Lgt" pitchFamily="2" charset="0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n-US" dirty="0" smtClean="0">
                <a:latin typeface="+mj-lt"/>
              </a:rPr>
              <a:t>Click to edit Master title style</a:t>
            </a:r>
            <a:endParaRPr lang="en-GB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18457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379B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  <a:lvl2pPr>
              <a:defRPr sz="2400">
                <a:solidFill>
                  <a:srgbClr val="379B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2pPr>
            <a:lvl3pPr>
              <a:defRPr sz="2000">
                <a:solidFill>
                  <a:srgbClr val="379B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3pPr>
            <a:lvl4pPr>
              <a:defRPr sz="1800">
                <a:solidFill>
                  <a:srgbClr val="379B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4pPr>
            <a:lvl5pPr>
              <a:defRPr sz="1800">
                <a:solidFill>
                  <a:srgbClr val="379B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18457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379B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  <a:lvl2pPr>
              <a:defRPr sz="2400">
                <a:solidFill>
                  <a:srgbClr val="379B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2pPr>
            <a:lvl3pPr>
              <a:defRPr sz="2000">
                <a:solidFill>
                  <a:srgbClr val="379B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3pPr>
            <a:lvl4pPr>
              <a:defRPr sz="1800">
                <a:solidFill>
                  <a:srgbClr val="379B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4pPr>
            <a:lvl5pPr>
              <a:defRPr sz="1800">
                <a:solidFill>
                  <a:srgbClr val="379B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12B87-9AE6-4F27-93EA-E344B71EC0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1318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68761"/>
            <a:ext cx="4040188" cy="79208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68761"/>
            <a:ext cx="4041775" cy="79208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5904656" cy="648072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rgbClr val="AF0A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757BE87-C6BE-4570-BDAC-20F20DFD3E81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6699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5904656" cy="648072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rgbClr val="AF0A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EE02722-72BA-4717-B45A-714BAFF87EFC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2207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3420906-CA0F-454A-BEB4-2B761405B5D3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914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0C07E89-E40E-44B9-B7C5-DFD16C18FFA6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6271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2741628-AFE7-478B-A367-EDAB978BA7D5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1991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1">
                <a:lumMod val="78000"/>
                <a:alpha val="73000"/>
              </a:schemeClr>
            </a:gs>
            <a:gs pos="79000">
              <a:schemeClr val="bg1">
                <a:lumMod val="95000"/>
              </a:schemeClr>
            </a:gs>
            <a:gs pos="0">
              <a:schemeClr val="bg1">
                <a:lumMod val="89000"/>
                <a:lumOff val="11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5" cstate="print">
            <a:extLst/>
          </a:blip>
          <a:stretch>
            <a:fillRect/>
          </a:stretch>
        </p:blipFill>
        <p:spPr>
          <a:xfrm>
            <a:off x="7596336" y="260648"/>
            <a:ext cx="1224136" cy="515171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E12B87-9AE6-4F27-93EA-E344B71EC0D4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4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6" r:id="rId12"/>
    <p:sldLayoutId id="2147483687" r:id="rId13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rob.ertbehrens@oiahe.org.uk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5305" y="2627273"/>
            <a:ext cx="6840760" cy="1233775"/>
          </a:xfrm>
          <a:prstGeom prst="rect">
            <a:avLst/>
          </a:prstGeom>
          <a:noFill/>
          <a:ln w="44450" cap="flat" cmpd="thickThin">
            <a:solidFill>
              <a:srgbClr val="AF0A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323528" y="2767709"/>
            <a:ext cx="59766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AF0A5A"/>
                </a:solidFill>
                <a:latin typeface="+mj-lt"/>
              </a:rPr>
              <a:t>TOWARDS EARLY RESOLUTION AND A GOOD PRACTICE FRAMEWORK</a:t>
            </a:r>
            <a:endParaRPr lang="en-GB" sz="2800" b="1" dirty="0">
              <a:solidFill>
                <a:srgbClr val="AF0A5A"/>
              </a:solidFill>
              <a:latin typeface="+mj-lt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228184" y="5733256"/>
            <a:ext cx="2915816" cy="0"/>
          </a:xfrm>
          <a:prstGeom prst="line">
            <a:avLst/>
          </a:prstGeom>
          <a:ln w="60325" cmpd="thickThin">
            <a:solidFill>
              <a:srgbClr val="379BB4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10212" y1="5236" x2="10212" y2="5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757" t="14154" b="7533"/>
          <a:stretch/>
        </p:blipFill>
        <p:spPr>
          <a:xfrm flipH="1">
            <a:off x="-108520" y="5258817"/>
            <a:ext cx="1244536" cy="158951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179512" y="1836113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+mj-lt"/>
              </a:rPr>
              <a:t>HIGHER EDUCATION OMBUDSMEN AND EMPOWERMENT</a:t>
            </a:r>
            <a:endParaRPr lang="en-GB" sz="2400" b="1" dirty="0"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52040" y="4725144"/>
            <a:ext cx="415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324000" fontAlgn="auto">
              <a:spcAft>
                <a:spcPts val="0"/>
              </a:spcAft>
              <a:defRPr/>
            </a:pPr>
            <a:r>
              <a:rPr lang="en-GB" dirty="0"/>
              <a:t>“Don’t Mourn, Mobilize” Joe </a:t>
            </a:r>
            <a:r>
              <a:rPr lang="en-GB" dirty="0" err="1"/>
              <a:t>Slovo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6084888" y="5775325"/>
            <a:ext cx="30988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200" b="1" dirty="0">
                <a:latin typeface="+mn-lt"/>
                <a:cs typeface="Arial" pitchFamily="34" charset="0"/>
              </a:rPr>
              <a:t>ENOHE ANNUAL CONFERENCE, WARSAW, POLAND</a:t>
            </a:r>
          </a:p>
          <a:p>
            <a:pPr>
              <a:defRPr/>
            </a:pPr>
            <a:r>
              <a:rPr lang="en-GB" sz="1200" b="1" dirty="0">
                <a:latin typeface="+mn-lt"/>
                <a:cs typeface="Arial" pitchFamily="34" charset="0"/>
              </a:rPr>
              <a:t>15-17 MAY 2014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84888" y="4292600"/>
            <a:ext cx="25908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2400" b="1" dirty="0">
                <a:latin typeface="+mj-lt"/>
              </a:rPr>
              <a:t>Rob Behrens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084888" y="4652963"/>
            <a:ext cx="2160587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en-GB" sz="1400" dirty="0">
                <a:solidFill>
                  <a:srgbClr val="AF0A5A"/>
                </a:solidFill>
                <a:latin typeface="+mj-lt"/>
              </a:rPr>
              <a:t>Chief Executive and </a:t>
            </a:r>
          </a:p>
          <a:p>
            <a:pPr algn="just">
              <a:defRPr/>
            </a:pPr>
            <a:r>
              <a:rPr lang="en-GB" sz="1400" dirty="0">
                <a:solidFill>
                  <a:srgbClr val="AF0A5A"/>
                </a:solidFill>
                <a:latin typeface="+mj-lt"/>
              </a:rPr>
              <a:t>Independent Adjudicator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6084888" y="5732463"/>
            <a:ext cx="3059112" cy="0"/>
          </a:xfrm>
          <a:prstGeom prst="line">
            <a:avLst/>
          </a:prstGeom>
          <a:ln w="60325" cmpd="thickThin">
            <a:solidFill>
              <a:srgbClr val="379BB4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084888" y="5157788"/>
            <a:ext cx="2519362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hlinkClick r:id="rId4"/>
              </a:rPr>
              <a:t>Robert.behrens@oiahe.org.uk</a:t>
            </a:r>
            <a:endParaRPr lang="en-GB" sz="12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>
              <a:defRPr/>
            </a:pPr>
            <a:r>
              <a:rPr lang="en-GB" sz="1200" dirty="0">
                <a:solidFill>
                  <a:srgbClr val="AF0A5A"/>
                </a:solidFill>
                <a:latin typeface="+mj-lt"/>
              </a:rPr>
              <a:t>Twitter @</a:t>
            </a:r>
            <a:r>
              <a:rPr lang="en-GB" sz="1200" dirty="0" err="1">
                <a:solidFill>
                  <a:srgbClr val="AF0A5A"/>
                </a:solidFill>
                <a:latin typeface="+mj-lt"/>
              </a:rPr>
              <a:t>OIAChiefExec</a:t>
            </a:r>
            <a:endParaRPr lang="en-GB" sz="1200" dirty="0">
              <a:solidFill>
                <a:srgbClr val="AF0A5A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0945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 bwMode="auto">
          <a:xfrm>
            <a:off x="468536" y="332656"/>
            <a:ext cx="6335712" cy="93595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2800" dirty="0" smtClean="0">
                <a:effectLst/>
              </a:rPr>
              <a:t>TOWARDS A GOOD PRACTICE FRAMEWORK</a:t>
            </a:r>
            <a:endParaRPr lang="en-US" sz="2800" dirty="0" smtClean="0">
              <a:effectLst/>
            </a:endParaRPr>
          </a:p>
        </p:txBody>
      </p:sp>
      <p:sp>
        <p:nvSpPr>
          <p:cNvPr id="317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29716" y="1484784"/>
            <a:ext cx="3278188" cy="525658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GB" sz="2000" b="0" dirty="0" smtClean="0"/>
              <a:t>80 per cent of Pathway 3 submissions agreed that a framework focusing on operational complaints and appeals resolution would be extremely useful. </a:t>
            </a:r>
          </a:p>
          <a:p>
            <a:r>
              <a:rPr lang="en-GB" sz="2000" b="0" dirty="0" smtClean="0"/>
              <a:t>This framework will be:</a:t>
            </a:r>
          </a:p>
          <a:p>
            <a:pPr lvl="1">
              <a:buFont typeface="Wingdings" pitchFamily="2" charset="2"/>
              <a:buChar char="ü"/>
            </a:pPr>
            <a:r>
              <a:rPr lang="en-GB" b="0" dirty="0" smtClean="0"/>
              <a:t> Consultative</a:t>
            </a:r>
          </a:p>
          <a:p>
            <a:pPr lvl="1">
              <a:buFont typeface="Wingdings" pitchFamily="2" charset="2"/>
              <a:buChar char="ü"/>
            </a:pPr>
            <a:r>
              <a:rPr lang="en-GB" b="0" dirty="0" smtClean="0"/>
              <a:t> Jointly developed</a:t>
            </a:r>
          </a:p>
          <a:p>
            <a:pPr lvl="1">
              <a:buFont typeface="Wingdings" pitchFamily="2" charset="2"/>
              <a:buChar char="ü"/>
            </a:pPr>
            <a:r>
              <a:rPr lang="en-GB" b="0" dirty="0" smtClean="0"/>
              <a:t> Non- statutory</a:t>
            </a:r>
          </a:p>
          <a:p>
            <a:pPr lvl="1">
              <a:buFont typeface="Wingdings" pitchFamily="2" charset="2"/>
              <a:buChar char="ü"/>
            </a:pPr>
            <a:r>
              <a:rPr lang="en-GB" b="0" dirty="0" smtClean="0"/>
              <a:t> A living document (web-based)    and</a:t>
            </a:r>
          </a:p>
          <a:p>
            <a:pPr lvl="1">
              <a:buFont typeface="Wingdings" pitchFamily="2" charset="2"/>
              <a:buChar char="ü"/>
            </a:pPr>
            <a:r>
              <a:rPr lang="en-GB" b="0" dirty="0" smtClean="0"/>
              <a:t> Complement QAA Quality Code</a:t>
            </a:r>
          </a:p>
          <a:p>
            <a:endParaRPr lang="en-US" sz="2800" dirty="0" smtClean="0"/>
          </a:p>
        </p:txBody>
      </p:sp>
      <p:pic>
        <p:nvPicPr>
          <p:cNvPr id="31748" name="Content Placeholder 6" descr="nuslogo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429000"/>
            <a:ext cx="3024187" cy="1022350"/>
          </a:xfrm>
          <a:noFill/>
          <a:ln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50" name="Rectangle 8"/>
          <p:cNvSpPr>
            <a:spLocks noChangeArrowheads="1"/>
          </p:cNvSpPr>
          <p:nvPr/>
        </p:nvSpPr>
        <p:spPr bwMode="auto">
          <a:xfrm>
            <a:off x="3344863" y="32448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31751" name="Picture 9" descr="qaa 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952625"/>
            <a:ext cx="2735263" cy="987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1952625"/>
            <a:ext cx="2335213" cy="987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57BE87-C6BE-4570-BDAC-20F20DFD3E81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  <p:pic>
        <p:nvPicPr>
          <p:cNvPr id="9" name="Content Placeholder 7" descr="arclogo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4965700"/>
            <a:ext cx="2232025" cy="768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 DRAFT FRAMEWORK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 smtClean="0"/>
              <a:t>KEY FEATURES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GB" sz="2000" dirty="0" smtClean="0"/>
              <a:t>Three stage process</a:t>
            </a:r>
          </a:p>
          <a:p>
            <a:r>
              <a:rPr lang="en-GB" sz="2000" dirty="0" smtClean="0"/>
              <a:t>Inclusion of Academic Appeals as well as Complaints</a:t>
            </a:r>
          </a:p>
          <a:p>
            <a:r>
              <a:rPr lang="en-GB" sz="2000" dirty="0" smtClean="0"/>
              <a:t>Time-frames</a:t>
            </a:r>
          </a:p>
          <a:p>
            <a:r>
              <a:rPr lang="en-GB" sz="2000" dirty="0" smtClean="0"/>
              <a:t>Inclusion of Early Resolution and Conciliation</a:t>
            </a:r>
          </a:p>
          <a:p>
            <a:r>
              <a:rPr lang="en-GB" sz="2000" dirty="0" smtClean="0"/>
              <a:t>Consultation: April-July 2014</a:t>
            </a:r>
          </a:p>
          <a:p>
            <a:r>
              <a:rPr lang="en-GB" sz="2000" dirty="0" smtClean="0"/>
              <a:t>Publication: September 2014</a:t>
            </a:r>
          </a:p>
          <a:p>
            <a:r>
              <a:rPr lang="en-GB" sz="2000" dirty="0" smtClean="0"/>
              <a:t>Adoption: September 2015</a:t>
            </a:r>
            <a:endParaRPr lang="en-GB" sz="20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effectLst/>
              </a:rPr>
              <a:t>GOOD PRACTICE FRAMEWORK</a:t>
            </a:r>
            <a:endParaRPr lang="en-GB" dirty="0">
              <a:effectLst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57BE87-C6BE-4570-BDAC-20F20DFD3E81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  <p:pic>
        <p:nvPicPr>
          <p:cNvPr id="8" name="Picture 2" descr="\\server02\users$\woottonc\My Pictures\Pages from OIA Good Practice Framework consultation, final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048" y="2174875"/>
            <a:ext cx="2796492" cy="39512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45241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GB" sz="2400" dirty="0" smtClean="0"/>
              <a:t>‘Wicked’ Issues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 smtClean="0"/>
              <a:t>Importance of Comparative </a:t>
            </a:r>
            <a:r>
              <a:rPr lang="en-GB" sz="2400" dirty="0" smtClean="0"/>
              <a:t>Analysis </a:t>
            </a:r>
            <a:endParaRPr lang="en-GB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 smtClean="0"/>
              <a:t>Scope of Framework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 smtClean="0"/>
              <a:t>Regulatory Status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 smtClean="0"/>
              <a:t>Implications of Ombudsman oversight. 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400" dirty="0" smtClean="0"/>
          </a:p>
          <a:p>
            <a:endParaRPr lang="en-GB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EAD160-87B5-417C-B68D-C44FA0C93DD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 bwMode="auto">
          <a:xfrm>
            <a:off x="468536" y="332656"/>
            <a:ext cx="6335712" cy="93595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GB" sz="2800" b="1" dirty="0" smtClean="0">
                <a:solidFill>
                  <a:srgbClr val="AF0A5A"/>
                </a:solidFill>
                <a:effectLst/>
              </a:rPr>
              <a:t>GOOD PRACTICE FRAMEWORK:</a:t>
            </a:r>
            <a:br>
              <a:rPr lang="en-GB" sz="2800" b="1" dirty="0" smtClean="0">
                <a:solidFill>
                  <a:srgbClr val="AF0A5A"/>
                </a:solidFill>
                <a:effectLst/>
              </a:rPr>
            </a:br>
            <a:r>
              <a:rPr lang="en-GB" sz="2800" b="1" dirty="0" smtClean="0">
                <a:solidFill>
                  <a:srgbClr val="AF0A5A"/>
                </a:solidFill>
                <a:effectLst/>
              </a:rPr>
              <a:t>THE EMERGING ISSUES</a:t>
            </a:r>
            <a:endParaRPr lang="en-US" sz="2800" b="1" dirty="0" smtClean="0">
              <a:solidFill>
                <a:srgbClr val="AF0A5A"/>
              </a:solidFill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610" y="1484784"/>
            <a:ext cx="3516790" cy="316835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5666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1">
                <a:lumMod val="78000"/>
                <a:alpha val="73000"/>
              </a:schemeClr>
            </a:gs>
            <a:gs pos="79000">
              <a:schemeClr val="bg1">
                <a:lumMod val="95000"/>
              </a:schemeClr>
            </a:gs>
            <a:gs pos="0">
              <a:schemeClr val="bg1">
                <a:lumMod val="89000"/>
                <a:lumOff val="11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6480720" cy="648072"/>
          </a:xfrm>
        </p:spPr>
        <p:txBody>
          <a:bodyPr/>
          <a:lstStyle/>
          <a:p>
            <a:r>
              <a:rPr lang="en-GB" sz="2800" dirty="0" smtClean="0">
                <a:effectLst/>
              </a:rPr>
              <a:t>THE OIA AS A STRATEGIC PARTNER</a:t>
            </a:r>
            <a:endParaRPr lang="en-GB" sz="28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003232" cy="475252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chemeClr val="tx1"/>
                </a:solidFill>
                <a:effectLst/>
              </a:rPr>
              <a:t>A Classic Ombudsman </a:t>
            </a:r>
            <a:r>
              <a:rPr lang="en-GB" sz="2000" dirty="0" smtClean="0">
                <a:solidFill>
                  <a:schemeClr val="tx1"/>
                </a:solidFill>
                <a:effectLst/>
              </a:rPr>
              <a:t>Scheme – independent complaints handler of last resort established under 2004 Higher Education Act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000" dirty="0" smtClean="0">
                <a:solidFill>
                  <a:schemeClr val="tx1"/>
                </a:solidFill>
                <a:effectLst/>
              </a:rPr>
              <a:t>Applies to 141 HEIs in England and Wales – not Scotland.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000" dirty="0" smtClean="0">
                <a:solidFill>
                  <a:schemeClr val="tx1"/>
                </a:solidFill>
                <a:effectLst/>
              </a:rPr>
              <a:t>With experience of 10,000 cases and (almost) universal compliance</a:t>
            </a:r>
            <a:endParaRPr lang="en-GB" sz="2000" dirty="0">
              <a:solidFill>
                <a:schemeClr val="tx1"/>
              </a:solidFill>
              <a:effectLst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2000" dirty="0" smtClean="0">
                <a:solidFill>
                  <a:schemeClr val="tx1"/>
                </a:solidFill>
                <a:effectLst/>
              </a:rPr>
              <a:t>Sensitive </a:t>
            </a:r>
            <a:r>
              <a:rPr lang="en-GB" sz="2000" dirty="0">
                <a:solidFill>
                  <a:schemeClr val="tx1"/>
                </a:solidFill>
                <a:effectLst/>
              </a:rPr>
              <a:t>to </a:t>
            </a:r>
            <a:r>
              <a:rPr lang="en-GB" sz="2000" dirty="0" smtClean="0">
                <a:solidFill>
                  <a:schemeClr val="tx1"/>
                </a:solidFill>
                <a:effectLst/>
              </a:rPr>
              <a:t>special features </a:t>
            </a:r>
            <a:r>
              <a:rPr lang="en-GB" sz="2000" dirty="0">
                <a:solidFill>
                  <a:schemeClr val="tx1"/>
                </a:solidFill>
                <a:effectLst/>
              </a:rPr>
              <a:t>of Higher Education (R (Mustafa) v OIA [2013] EWHC 1379)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000" dirty="0" smtClean="0">
                <a:solidFill>
                  <a:schemeClr val="tx1"/>
                </a:solidFill>
                <a:effectLst/>
              </a:rPr>
              <a:t>Free to students and with a year-on-year lowering of unit costs for universities</a:t>
            </a:r>
            <a:endParaRPr lang="en-GB" sz="2000" dirty="0">
              <a:solidFill>
                <a:schemeClr val="tx1"/>
              </a:solidFill>
              <a:effectLst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chemeClr val="tx1"/>
                </a:solidFill>
                <a:effectLst/>
              </a:rPr>
              <a:t>Use of Transparency to generate scrutiny, understanding and public trust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chemeClr val="tx1"/>
                </a:solidFill>
                <a:effectLst/>
              </a:rPr>
              <a:t>Member of the Regulatory Partnership </a:t>
            </a:r>
            <a:r>
              <a:rPr lang="en-GB" sz="2000" dirty="0" smtClean="0">
                <a:solidFill>
                  <a:schemeClr val="tx1"/>
                </a:solidFill>
                <a:effectLst/>
              </a:rPr>
              <a:t>Group (and partner in developing the sector Operating Plan)</a:t>
            </a:r>
            <a:endParaRPr lang="en-GB" sz="2000" dirty="0">
              <a:solidFill>
                <a:schemeClr val="tx1"/>
              </a:solidFill>
              <a:effectLst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chemeClr val="tx1"/>
                </a:solidFill>
                <a:effectLst/>
              </a:rPr>
              <a:t>Engine of Good Practice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12B87-9AE6-4F27-93EA-E344B71EC0D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5730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6624736" cy="1008112"/>
          </a:xfrm>
        </p:spPr>
        <p:txBody>
          <a:bodyPr/>
          <a:lstStyle/>
          <a:p>
            <a:r>
              <a:rPr lang="en-GB" sz="2800" dirty="0" smtClean="0">
                <a:effectLst/>
              </a:rPr>
              <a:t>CONTEXT OF GOOD PRACTICE INITIATIVES </a:t>
            </a:r>
            <a:endParaRPr lang="en-GB" sz="28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96855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chemeClr val="tx1"/>
                </a:solidFill>
                <a:effectLst/>
              </a:rPr>
              <a:t>Development of oversight of universities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chemeClr val="tx1"/>
                </a:solidFill>
                <a:effectLst/>
              </a:rPr>
              <a:t>Rise of student complaints and appeals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chemeClr val="tx1"/>
                </a:solidFill>
                <a:effectLst/>
              </a:rPr>
              <a:t>Government White Paper (2011) ‘</a:t>
            </a:r>
            <a:r>
              <a:rPr lang="en-GB" b="1" i="1" dirty="0" smtClean="0">
                <a:solidFill>
                  <a:schemeClr val="tx1"/>
                </a:solidFill>
                <a:effectLst/>
              </a:rPr>
              <a:t>Students at the heart of the system</a:t>
            </a:r>
            <a:r>
              <a:rPr lang="en-GB" dirty="0" smtClean="0">
                <a:solidFill>
                  <a:schemeClr val="tx1"/>
                </a:solidFill>
                <a:effectLst/>
              </a:rPr>
              <a:t>’ reflects and accelerates rises of student expectations and assertiveness.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chemeClr val="tx1"/>
                </a:solidFill>
                <a:effectLst/>
              </a:rPr>
              <a:t>Evidence of variable practice and some unacceptable practice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chemeClr val="tx1"/>
                </a:solidFill>
                <a:effectLst/>
              </a:rPr>
              <a:t>Comparative precedents (</a:t>
            </a:r>
            <a:r>
              <a:rPr lang="en-GB" dirty="0" err="1" smtClean="0">
                <a:solidFill>
                  <a:schemeClr val="tx1"/>
                </a:solidFill>
                <a:effectLst/>
              </a:rPr>
              <a:t>eg</a:t>
            </a:r>
            <a:r>
              <a:rPr lang="en-GB" dirty="0" smtClean="0">
                <a:solidFill>
                  <a:schemeClr val="tx1"/>
                </a:solidFill>
                <a:effectLst/>
              </a:rPr>
              <a:t> Scotland). </a:t>
            </a:r>
            <a:endParaRPr lang="en-GB" dirty="0">
              <a:solidFill>
                <a:schemeClr val="tx1"/>
              </a:solidFill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12B87-9AE6-4F27-93EA-E344B71EC0D4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7868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7128792" cy="648072"/>
          </a:xfrm>
        </p:spPr>
        <p:txBody>
          <a:bodyPr/>
          <a:lstStyle/>
          <a:p>
            <a:r>
              <a:rPr lang="en-GB" sz="2800" cap="all" dirty="0" smtClean="0">
                <a:effectLst/>
              </a:rPr>
              <a:t>OUTWARD-FACING, PARTNERSHIP APPROACH</a:t>
            </a:r>
            <a:endParaRPr lang="en-GB" sz="2800" cap="all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96855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chemeClr val="tx1"/>
                </a:solidFill>
                <a:effectLst/>
              </a:rPr>
              <a:t>On-going consultation programme to develop the OIA itself and the way the sector deals with student complaints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chemeClr val="tx1"/>
                </a:solidFill>
                <a:effectLst/>
              </a:rPr>
              <a:t>Informs strategic and operational plans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chemeClr val="tx1"/>
                </a:solidFill>
                <a:effectLst/>
              </a:rPr>
              <a:t>Through: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GB" sz="2000" dirty="0">
                <a:solidFill>
                  <a:schemeClr val="tx1"/>
                </a:solidFill>
                <a:effectLst/>
              </a:rPr>
              <a:t>Question papers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GB" sz="2000" dirty="0">
                <a:solidFill>
                  <a:schemeClr val="tx1"/>
                </a:solidFill>
                <a:effectLst/>
              </a:rPr>
              <a:t>Written submissions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GB" sz="2000" dirty="0">
                <a:solidFill>
                  <a:schemeClr val="tx1"/>
                </a:solidFill>
                <a:effectLst/>
              </a:rPr>
              <a:t>Complainant survey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GB" sz="2000" dirty="0">
                <a:solidFill>
                  <a:schemeClr val="tx1"/>
                </a:solidFill>
                <a:effectLst/>
              </a:rPr>
              <a:t>Round-table meetings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GB" sz="2000" dirty="0">
                <a:solidFill>
                  <a:schemeClr val="tx1"/>
                </a:solidFill>
                <a:effectLst/>
              </a:rPr>
              <a:t>Options to choose from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GB" sz="2000" dirty="0">
                <a:solidFill>
                  <a:schemeClr val="tx1"/>
                </a:solidFill>
                <a:effectLst/>
              </a:rPr>
              <a:t>Routine, regular visits to HEIs and </a:t>
            </a:r>
            <a:endParaRPr lang="en-GB" sz="2000" dirty="0" smtClean="0">
              <a:solidFill>
                <a:schemeClr val="tx1"/>
              </a:solidFill>
              <a:effectLst/>
            </a:endParaRPr>
          </a:p>
          <a:p>
            <a:pPr marL="457200" lvl="1" indent="0">
              <a:buNone/>
            </a:pPr>
            <a:r>
              <a:rPr lang="en-GB" sz="2000" dirty="0">
                <a:solidFill>
                  <a:schemeClr val="tx1"/>
                </a:solidFill>
                <a:effectLst/>
              </a:rPr>
              <a:t> </a:t>
            </a:r>
            <a:r>
              <a:rPr lang="en-GB" sz="2000" dirty="0" smtClean="0">
                <a:solidFill>
                  <a:schemeClr val="tx1"/>
                </a:solidFill>
                <a:effectLst/>
              </a:rPr>
              <a:t>    students </a:t>
            </a:r>
            <a:r>
              <a:rPr lang="en-GB" sz="2000" dirty="0">
                <a:solidFill>
                  <a:schemeClr val="tx1"/>
                </a:solidFill>
                <a:effectLst/>
              </a:rPr>
              <a:t>unions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GB" sz="2000" dirty="0">
                <a:solidFill>
                  <a:schemeClr val="tx1"/>
                </a:solidFill>
                <a:effectLst/>
              </a:rPr>
              <a:t>Learning from other sectors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236" y="2636913"/>
            <a:ext cx="2457039" cy="3240360"/>
          </a:xfrm>
          <a:prstGeom prst="rect">
            <a:avLst/>
          </a:prstGeom>
          <a:noFill/>
          <a:ln>
            <a:noFill/>
          </a:ln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E381A-95A6-405A-9801-CF00A03203A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3061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2" y="404812"/>
            <a:ext cx="6984008" cy="93595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2800" dirty="0" smtClean="0">
                <a:effectLst/>
              </a:rPr>
              <a:t>TRENDS IN COMPLAINTS AND APPEALS - COMPLAINTS RECEIVED BY THE OIA</a:t>
            </a:r>
            <a:endParaRPr lang="en-GB" sz="2800" dirty="0">
              <a:effectLst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12B87-9AE6-4F27-93EA-E344B71EC0D4}" type="slidenum">
              <a:rPr lang="en-GB" smtClean="0"/>
              <a:t>5</a:t>
            </a:fld>
            <a:endParaRPr lang="en-GB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848244"/>
              </p:ext>
            </p:extLst>
          </p:nvPr>
        </p:nvGraphicFramePr>
        <p:xfrm>
          <a:off x="323528" y="1556792"/>
          <a:ext cx="8505824" cy="4855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5904904" cy="936104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2800" dirty="0">
                <a:effectLst/>
              </a:rPr>
              <a:t>WHAT IS COMPLAINED </a:t>
            </a:r>
            <a:r>
              <a:rPr lang="en-GB" sz="2800" dirty="0" smtClean="0">
                <a:effectLst/>
              </a:rPr>
              <a:t>ABOUT:  </a:t>
            </a:r>
            <a:br>
              <a:rPr lang="en-GB" sz="2800" dirty="0" smtClean="0">
                <a:effectLst/>
              </a:rPr>
            </a:br>
            <a:r>
              <a:rPr lang="en-GB" sz="2800" dirty="0" smtClean="0">
                <a:effectLst/>
              </a:rPr>
              <a:t>2012 </a:t>
            </a:r>
            <a:r>
              <a:rPr lang="en-GB" sz="2800" dirty="0">
                <a:effectLst/>
              </a:rPr>
              <a:t>OUTTURNS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12B87-9AE6-4F27-93EA-E344B71EC0D4}" type="slidenum">
              <a:rPr lang="en-GB" smtClean="0"/>
              <a:t>6</a:t>
            </a:fld>
            <a:endParaRPr lang="en-GB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0738013"/>
              </p:ext>
            </p:extLst>
          </p:nvPr>
        </p:nvGraphicFramePr>
        <p:xfrm>
          <a:off x="539552" y="1412776"/>
          <a:ext cx="8208912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 bwMode="auto">
          <a:xfrm>
            <a:off x="468313" y="404813"/>
            <a:ext cx="5903912" cy="647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2800" dirty="0" smtClean="0">
                <a:effectLst/>
              </a:rPr>
              <a:t>HOW THINGS GO WRONG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1196876"/>
            <a:ext cx="8229600" cy="4824412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GB" sz="2800" dirty="0">
                <a:solidFill>
                  <a:schemeClr val="tx1"/>
                </a:solidFill>
                <a:effectLst/>
              </a:rPr>
              <a:t>University failed to follow its procedures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GB" sz="2800" dirty="0">
                <a:solidFill>
                  <a:schemeClr val="tx1"/>
                </a:solidFill>
                <a:effectLst/>
              </a:rPr>
              <a:t>Breaches of the duty to act fairly (natural justice)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GB" sz="2800" dirty="0">
                <a:solidFill>
                  <a:schemeClr val="tx1"/>
                </a:solidFill>
                <a:effectLst/>
              </a:rPr>
              <a:t>Information not properly considered (or not demonstrated that it was)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GB" sz="2800" dirty="0">
                <a:solidFill>
                  <a:schemeClr val="tx1"/>
                </a:solidFill>
                <a:effectLst/>
              </a:rPr>
              <a:t>Delay or maladministration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GB" sz="2800" dirty="0">
                <a:solidFill>
                  <a:schemeClr val="tx1"/>
                </a:solidFill>
                <a:effectLst/>
              </a:rPr>
              <a:t>Non-implementation of appeal panel decision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GB" sz="2800" dirty="0">
                <a:solidFill>
                  <a:schemeClr val="tx1"/>
                </a:solidFill>
                <a:effectLst/>
              </a:rPr>
              <a:t>Cohort dealt with inconsistently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GB" sz="2800" dirty="0">
                <a:solidFill>
                  <a:schemeClr val="tx1"/>
                </a:solidFill>
                <a:effectLst/>
              </a:rPr>
              <a:t>Inadequate supervision/tuition/equipment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GB" sz="2800" dirty="0">
                <a:solidFill>
                  <a:schemeClr val="tx1"/>
                </a:solidFill>
                <a:effectLst/>
              </a:rPr>
              <a:t>Poor communication or misinformation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GB" sz="2800" dirty="0">
                <a:solidFill>
                  <a:schemeClr val="tx1"/>
                </a:solidFill>
                <a:effectLst/>
              </a:rPr>
              <a:t>Discrimination issues, especially disability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12B87-9AE6-4F27-93EA-E344B71EC0D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50120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EAD160-87B5-417C-B68D-C44FA0C93DD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 bwMode="auto">
          <a:xfrm>
            <a:off x="468536" y="332656"/>
            <a:ext cx="6335712" cy="93595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GB" sz="2800" b="1" dirty="0" smtClean="0">
                <a:solidFill>
                  <a:srgbClr val="AF0A5A"/>
                </a:solidFill>
                <a:effectLst/>
              </a:rPr>
              <a:t>NEW CASE-RELATED ELEMENT IN SUBSCRIPTIONS</a:t>
            </a:r>
            <a:endParaRPr lang="en-US" sz="2800" b="1" dirty="0" smtClean="0">
              <a:solidFill>
                <a:srgbClr val="AF0A5A"/>
              </a:solidFill>
              <a:effectLst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8616" y="1628800"/>
            <a:ext cx="8229848" cy="43550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en-GB" sz="2000" dirty="0">
                <a:latin typeface="Calibri" pitchFamily="34" charset="0"/>
                <a:ea typeface="ヒラギノ角ゴ Pro W3" charset="-128"/>
              </a:rPr>
              <a:t>Core subscription continues to be determined by OIA Board in the context of complaints volumes and organisational </a:t>
            </a:r>
            <a:r>
              <a:rPr lang="en-GB" sz="2000" dirty="0" smtClean="0">
                <a:latin typeface="Calibri" pitchFamily="34" charset="0"/>
                <a:ea typeface="ヒラギノ角ゴ Pro W3" charset="-128"/>
              </a:rPr>
              <a:t>efficiency</a:t>
            </a:r>
            <a:endParaRPr lang="en-GB" sz="2000" dirty="0">
              <a:latin typeface="Calibri" pitchFamily="34" charset="0"/>
              <a:ea typeface="ヒラギノ角ゴ Pro W3" charset="-128"/>
            </a:endParaRP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en-GB" sz="2000" dirty="0" smtClean="0">
                <a:latin typeface="Calibri" pitchFamily="34" charset="0"/>
                <a:ea typeface="ヒラギノ角ゴ Pro W3" charset="-128"/>
              </a:rPr>
              <a:t>From </a:t>
            </a:r>
            <a:r>
              <a:rPr lang="en-GB" sz="2000" dirty="0">
                <a:latin typeface="Calibri" pitchFamily="34" charset="0"/>
                <a:ea typeface="ヒラギノ角ゴ Pro W3" charset="-128"/>
              </a:rPr>
              <a:t>2014 case element based on ineligible, settled / withdrawn and reviewed cases from the previous </a:t>
            </a:r>
            <a:r>
              <a:rPr lang="en-GB" sz="2000" dirty="0" smtClean="0">
                <a:latin typeface="Calibri" pitchFamily="34" charset="0"/>
                <a:ea typeface="ヒラギノ角ゴ Pro W3" charset="-128"/>
              </a:rPr>
              <a:t>year</a:t>
            </a:r>
            <a:endParaRPr lang="en-GB" sz="2000" dirty="0">
              <a:latin typeface="Calibri" pitchFamily="34" charset="0"/>
              <a:ea typeface="ヒラギノ角ゴ Pro W3" charset="-128"/>
            </a:endParaRPr>
          </a:p>
          <a:p>
            <a:pPr marL="234900" indent="-3429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en-GB" sz="2000" dirty="0">
                <a:latin typeface="Calibri" pitchFamily="34" charset="0"/>
                <a:ea typeface="ヒラギノ角ゴ Pro W3" charset="-128"/>
              </a:rPr>
              <a:t>Points based system with points allowance based on </a:t>
            </a:r>
            <a:r>
              <a:rPr lang="en-GB" sz="2000" dirty="0" smtClean="0">
                <a:latin typeface="Calibri" pitchFamily="34" charset="0"/>
                <a:ea typeface="ヒラギノ角ゴ Pro W3" charset="-128"/>
              </a:rPr>
              <a:t>subscription bands</a:t>
            </a:r>
            <a:endParaRPr lang="en-GB" sz="2000" dirty="0">
              <a:latin typeface="Calibri" pitchFamily="34" charset="0"/>
              <a:ea typeface="ヒラギノ角ゴ Pro W3" charset="-128"/>
            </a:endParaRP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en-GB" sz="2000" dirty="0" smtClean="0">
                <a:latin typeface="Calibri" pitchFamily="34" charset="0"/>
              </a:rPr>
              <a:t>December </a:t>
            </a:r>
            <a:r>
              <a:rPr lang="en-GB" sz="2000" dirty="0">
                <a:latin typeface="Calibri" pitchFamily="34" charset="0"/>
              </a:rPr>
              <a:t>2012 letter detailing thresholds and </a:t>
            </a:r>
            <a:r>
              <a:rPr lang="en-GB" sz="2000" dirty="0" smtClean="0">
                <a:latin typeface="Calibri" pitchFamily="34" charset="0"/>
              </a:rPr>
              <a:t>costs-per-point </a:t>
            </a:r>
            <a:r>
              <a:rPr lang="en-GB" sz="2000" dirty="0">
                <a:latin typeface="Calibri" pitchFamily="34" charset="0"/>
              </a:rPr>
              <a:t>above the threshold for 2013 </a:t>
            </a:r>
            <a:r>
              <a:rPr lang="en-GB" sz="2000" dirty="0" smtClean="0">
                <a:latin typeface="Calibri" pitchFamily="34" charset="0"/>
              </a:rPr>
              <a:t>cases</a:t>
            </a:r>
            <a:endParaRPr lang="en-GB" sz="2000" dirty="0">
              <a:latin typeface="Calibri" pitchFamily="34" charset="0"/>
            </a:endParaRP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sz="2000" dirty="0">
                <a:latin typeface="Calibri" pitchFamily="34" charset="0"/>
              </a:rPr>
              <a:t>Case element invoiced in March </a:t>
            </a:r>
            <a:r>
              <a:rPr lang="en-GB" sz="2000" dirty="0" smtClean="0">
                <a:latin typeface="Calibri" pitchFamily="34" charset="0"/>
              </a:rPr>
              <a:t>2014</a:t>
            </a:r>
            <a:endParaRPr lang="en-GB" sz="2000" dirty="0">
              <a:latin typeface="Calibri" pitchFamily="34" charset="0"/>
            </a:endParaRP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sz="2000" dirty="0">
                <a:latin typeface="Calibri" pitchFamily="34" charset="0"/>
              </a:rPr>
              <a:t>In first year a minority of universities likely to pay the case element</a:t>
            </a:r>
          </a:p>
          <a:p>
            <a:pPr marL="285750" indent="-285750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endParaRPr lang="en-GB" dirty="0">
              <a:latin typeface="Calibri" pitchFamily="34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11662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67296" y="332656"/>
            <a:ext cx="7057032" cy="864096"/>
          </a:xfrm>
        </p:spPr>
        <p:txBody>
          <a:bodyPr/>
          <a:lstStyle/>
          <a:p>
            <a:pPr algn="l" fontAlgn="auto">
              <a:spcAft>
                <a:spcPts val="0"/>
              </a:spcAft>
              <a:defRPr/>
            </a:pPr>
            <a:r>
              <a:rPr lang="en-GB" sz="2800" b="1" dirty="0" smtClean="0">
                <a:solidFill>
                  <a:srgbClr val="AF0A5A"/>
                </a:solidFill>
              </a:rPr>
              <a:t>EARLY </a:t>
            </a:r>
            <a:r>
              <a:rPr lang="en-GB" sz="2800" b="1" dirty="0">
                <a:solidFill>
                  <a:srgbClr val="AF0A5A"/>
                </a:solidFill>
              </a:rPr>
              <a:t>RESOLUTION </a:t>
            </a:r>
            <a:r>
              <a:rPr lang="en-GB" sz="2800" b="1" dirty="0" smtClean="0">
                <a:solidFill>
                  <a:srgbClr val="AF0A5A"/>
                </a:solidFill>
              </a:rPr>
              <a:t>PILOTS</a:t>
            </a:r>
            <a:endParaRPr lang="en-US" sz="2800" b="1" dirty="0">
              <a:solidFill>
                <a:srgbClr val="AF0A5A"/>
              </a:solidFill>
            </a:endParaRPr>
          </a:p>
        </p:txBody>
      </p:sp>
      <p:sp>
        <p:nvSpPr>
          <p:cNvPr id="3072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457200" y="1387004"/>
            <a:ext cx="4038600" cy="5472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itchFamily="2" charset="2"/>
              <a:buChar char="Ø"/>
            </a:pPr>
            <a:r>
              <a:rPr lang="en-GB" sz="1800" dirty="0" smtClean="0"/>
              <a:t>Campus Ombudsmen as suggested by 2011 HE White Paper ? </a:t>
            </a:r>
          </a:p>
          <a:p>
            <a:pPr algn="ctr">
              <a:buFont typeface="Wingdings" pitchFamily="2" charset="2"/>
              <a:buChar char="Ø"/>
            </a:pPr>
            <a:endParaRPr lang="en-GB" sz="1800" dirty="0" smtClean="0"/>
          </a:p>
          <a:p>
            <a:pPr>
              <a:buFont typeface="Wingdings" pitchFamily="2" charset="2"/>
              <a:buChar char="Ø"/>
            </a:pPr>
            <a:endParaRPr lang="en-GB" sz="1800" dirty="0" smtClean="0"/>
          </a:p>
          <a:p>
            <a:pPr>
              <a:buFont typeface="Wingdings" pitchFamily="2" charset="2"/>
              <a:buChar char="Ø"/>
            </a:pPr>
            <a:endParaRPr lang="en-GB" sz="1800" dirty="0" smtClean="0"/>
          </a:p>
          <a:p>
            <a:pPr>
              <a:buFont typeface="Wingdings" pitchFamily="2" charset="2"/>
              <a:buChar char="Ø"/>
            </a:pPr>
            <a:endParaRPr lang="en-GB" sz="1800" dirty="0" smtClean="0"/>
          </a:p>
          <a:p>
            <a:pPr>
              <a:buFont typeface="Wingdings" pitchFamily="2" charset="2"/>
              <a:buChar char="Ø"/>
            </a:pPr>
            <a:endParaRPr lang="en-GB" sz="1800" dirty="0" smtClean="0"/>
          </a:p>
          <a:p>
            <a:pPr>
              <a:buFont typeface="Wingdings" pitchFamily="2" charset="2"/>
              <a:buChar char="Ø"/>
            </a:pPr>
            <a:r>
              <a:rPr lang="en-GB" sz="1800" dirty="0" smtClean="0"/>
              <a:t>Diversity of existing provision</a:t>
            </a:r>
          </a:p>
          <a:p>
            <a:pPr lvl="1">
              <a:buFont typeface="Wingdings" pitchFamily="2" charset="2"/>
              <a:buChar char="q"/>
            </a:pPr>
            <a:r>
              <a:rPr lang="en-GB" sz="1800" dirty="0" smtClean="0"/>
              <a:t>Student Services Offices</a:t>
            </a:r>
          </a:p>
          <a:p>
            <a:pPr lvl="1">
              <a:buFont typeface="Wingdings" pitchFamily="2" charset="2"/>
              <a:buChar char="q"/>
            </a:pPr>
            <a:r>
              <a:rPr lang="en-GB" sz="1800" dirty="0" smtClean="0"/>
              <a:t>Students Union Advice Centres</a:t>
            </a:r>
          </a:p>
          <a:p>
            <a:pPr lvl="1">
              <a:buFont typeface="Wingdings" pitchFamily="2" charset="2"/>
              <a:buChar char="q"/>
            </a:pPr>
            <a:r>
              <a:rPr lang="en-GB" sz="1800" dirty="0" smtClean="0"/>
              <a:t>Student Conciliators</a:t>
            </a:r>
          </a:p>
          <a:p>
            <a:pPr lvl="1">
              <a:buFont typeface="Wingdings" pitchFamily="2" charset="2"/>
              <a:buChar char="q"/>
            </a:pPr>
            <a:r>
              <a:rPr lang="en-GB" sz="1800" dirty="0" smtClean="0"/>
              <a:t>Graduate Interns</a:t>
            </a:r>
          </a:p>
          <a:p>
            <a:pPr lvl="1">
              <a:buFont typeface="Wingdings" pitchFamily="2" charset="2"/>
              <a:buChar char="q"/>
            </a:pPr>
            <a:r>
              <a:rPr lang="en-GB" sz="1800" dirty="0" smtClean="0"/>
              <a:t>Complaint Mediation Schemes </a:t>
            </a:r>
          </a:p>
          <a:p>
            <a:pPr>
              <a:buFont typeface="Wingdings" pitchFamily="2" charset="2"/>
              <a:buChar char="Ø"/>
            </a:pPr>
            <a:r>
              <a:rPr lang="en-GB" sz="1800" dirty="0" smtClean="0"/>
              <a:t>Mediation</a:t>
            </a:r>
          </a:p>
          <a:p>
            <a:pPr>
              <a:buFont typeface="Wingdings" pitchFamily="2" charset="2"/>
              <a:buChar char="Ø"/>
            </a:pPr>
            <a:r>
              <a:rPr lang="en-GB" sz="1800" dirty="0" smtClean="0"/>
              <a:t>No “one size fits all”</a:t>
            </a:r>
          </a:p>
          <a:p>
            <a:pPr>
              <a:buFont typeface="Arial" pitchFamily="34" charset="0"/>
              <a:buNone/>
            </a:pPr>
            <a:endParaRPr lang="en-GB" dirty="0" smtClean="0"/>
          </a:p>
          <a:p>
            <a:endParaRPr lang="en-US" dirty="0" smtClean="0"/>
          </a:p>
        </p:txBody>
      </p:sp>
      <p:sp>
        <p:nvSpPr>
          <p:cNvPr id="3072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4710113" y="1988840"/>
            <a:ext cx="4038600" cy="3744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Arial" pitchFamily="34" charset="0"/>
              <a:buNone/>
            </a:pPr>
            <a:r>
              <a:rPr lang="en-GB" sz="1600" dirty="0" smtClean="0"/>
              <a:t> </a:t>
            </a:r>
          </a:p>
          <a:p>
            <a:pPr>
              <a:buFont typeface="Wingdings" pitchFamily="2" charset="2"/>
              <a:buChar char="v"/>
            </a:pPr>
            <a:r>
              <a:rPr lang="en-GB" sz="1800" b="1" dirty="0" smtClean="0"/>
              <a:t>Canterbury Christ Church – wider use of mediation</a:t>
            </a:r>
          </a:p>
          <a:p>
            <a:pPr>
              <a:buFont typeface="Wingdings" pitchFamily="2" charset="2"/>
              <a:buChar char="v"/>
            </a:pPr>
            <a:r>
              <a:rPr lang="en-GB" sz="1800" b="1" dirty="0" smtClean="0"/>
              <a:t>University of South Wales – Student Conciliators</a:t>
            </a:r>
          </a:p>
          <a:p>
            <a:pPr>
              <a:buFont typeface="Wingdings" pitchFamily="2" charset="2"/>
              <a:buChar char="v"/>
            </a:pPr>
            <a:r>
              <a:rPr lang="en-GB" sz="1800" b="1" dirty="0" smtClean="0"/>
              <a:t>Sheffield – facilitated discussion</a:t>
            </a:r>
          </a:p>
          <a:p>
            <a:pPr>
              <a:buFont typeface="Wingdings" pitchFamily="2" charset="2"/>
              <a:buChar char="v"/>
            </a:pPr>
            <a:r>
              <a:rPr lang="en-GB" sz="1800" b="1" dirty="0" smtClean="0"/>
              <a:t>Kingston – training in complaint handling and mediation</a:t>
            </a:r>
          </a:p>
          <a:p>
            <a:pPr>
              <a:buFont typeface="Wingdings" pitchFamily="2" charset="2"/>
              <a:buChar char="v"/>
            </a:pPr>
            <a:r>
              <a:rPr lang="en-GB" sz="1800" b="1" dirty="0" smtClean="0"/>
              <a:t>Huddersfield – student conciliators</a:t>
            </a:r>
          </a:p>
          <a:p>
            <a:pPr>
              <a:buFont typeface="Wingdings" pitchFamily="2" charset="2"/>
              <a:buChar char="v"/>
            </a:pPr>
            <a:r>
              <a:rPr lang="en-GB" sz="1800" b="1" dirty="0" smtClean="0"/>
              <a:t>ARC linking pilots to good practice procedure</a:t>
            </a:r>
          </a:p>
          <a:p>
            <a:pPr algn="ctr">
              <a:buFont typeface="Wingdings" pitchFamily="2" charset="2"/>
              <a:buChar char="v"/>
            </a:pPr>
            <a:endParaRPr lang="en-GB" sz="1600" dirty="0" smtClean="0"/>
          </a:p>
          <a:p>
            <a:pPr algn="ctr">
              <a:buFont typeface="Wingdings" pitchFamily="2" charset="2"/>
              <a:buChar char="v"/>
            </a:pPr>
            <a:endParaRPr lang="en-GB" sz="1600" dirty="0" smtClean="0"/>
          </a:p>
          <a:p>
            <a:pPr algn="ctr">
              <a:buFont typeface="Wingdings" pitchFamily="2" charset="2"/>
              <a:buChar char="v"/>
            </a:pPr>
            <a:endParaRPr lang="en-GB" sz="1600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097435"/>
            <a:ext cx="1146618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EAD160-87B5-417C-B68D-C44FA0C93DD8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owerPoin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63500" cap="flat" cmpd="thickThin">
          <a:solidFill>
            <a:srgbClr val="AF0A5A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685</TotalTime>
  <Words>620</Words>
  <Application>Microsoft Office PowerPoint</Application>
  <PresentationFormat>On-screen Show (4:3)</PresentationFormat>
  <Paragraphs>115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PowerPoint Template</vt:lpstr>
      <vt:lpstr>PowerPoint Presentation</vt:lpstr>
      <vt:lpstr>THE OIA AS A STRATEGIC PARTNER</vt:lpstr>
      <vt:lpstr>CONTEXT OF GOOD PRACTICE INITIATIVES </vt:lpstr>
      <vt:lpstr>OUTWARD-FACING, PARTNERSHIP APPROACH</vt:lpstr>
      <vt:lpstr>TRENDS IN COMPLAINTS AND APPEALS - COMPLAINTS RECEIVED BY THE OIA</vt:lpstr>
      <vt:lpstr>WHAT IS COMPLAINED ABOUT:   2012 OUTTURNS </vt:lpstr>
      <vt:lpstr>HOW THINGS GO WRONG</vt:lpstr>
      <vt:lpstr>NEW CASE-RELATED ELEMENT IN SUBSCRIPTIONS</vt:lpstr>
      <vt:lpstr>EARLY RESOLUTION PILOTS</vt:lpstr>
      <vt:lpstr>TOWARDS A GOOD PRACTICE FRAMEWORK</vt:lpstr>
      <vt:lpstr>GOOD PRACTICE FRAMEWORK</vt:lpstr>
      <vt:lpstr>GOOD PRACTICE FRAMEWORK: THE EMERGING ISSUES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Dena Stephens</dc:creator>
  <cp:lastModifiedBy>Vytenis Jazbutis</cp:lastModifiedBy>
  <cp:revision>73</cp:revision>
  <cp:lastPrinted>2014-05-13T10:06:57Z</cp:lastPrinted>
  <dcterms:created xsi:type="dcterms:W3CDTF">2013-04-22T08:06:01Z</dcterms:created>
  <dcterms:modified xsi:type="dcterms:W3CDTF">2014-05-13T12:24:06Z</dcterms:modified>
</cp:coreProperties>
</file>