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24"/>
  </p:notesMasterIdLst>
  <p:sldIdLst>
    <p:sldId id="260" r:id="rId2"/>
    <p:sldId id="289" r:id="rId3"/>
    <p:sldId id="257" r:id="rId4"/>
    <p:sldId id="258" r:id="rId5"/>
    <p:sldId id="259" r:id="rId6"/>
    <p:sldId id="269" r:id="rId7"/>
    <p:sldId id="274" r:id="rId8"/>
    <p:sldId id="264" r:id="rId9"/>
    <p:sldId id="276" r:id="rId10"/>
    <p:sldId id="266" r:id="rId11"/>
    <p:sldId id="278" r:id="rId12"/>
    <p:sldId id="268" r:id="rId13"/>
    <p:sldId id="281" r:id="rId14"/>
    <p:sldId id="285" r:id="rId15"/>
    <p:sldId id="283" r:id="rId16"/>
    <p:sldId id="284" r:id="rId17"/>
    <p:sldId id="261" r:id="rId18"/>
    <p:sldId id="270" r:id="rId19"/>
    <p:sldId id="271" r:id="rId20"/>
    <p:sldId id="272" r:id="rId21"/>
    <p:sldId id="286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E641F-7231-4566-BB94-CD4DF98D7A14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2ED25A-7E05-4BF8-9192-65B90E29420D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859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ED25A-7E05-4BF8-9192-65B90E29420D}" type="slidenum">
              <a:rPr lang="en-CA" smtClean="0"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49506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Feb 24,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B0DC-D879-B446-AFED-5A0321135AB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490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Narcissism is excessive self-esteem.</a:t>
            </a:r>
          </a:p>
          <a:p>
            <a:r>
              <a:rPr lang="en-US" dirty="0" smtClean="0"/>
              <a:t>Methodology: over-time, meta-analyses of undergrads </a:t>
            </a:r>
            <a:r>
              <a:rPr lang="en-US" dirty="0" err="1" smtClean="0"/>
              <a:t>resp</a:t>
            </a:r>
            <a:r>
              <a:rPr lang="en-US" dirty="0" smtClean="0"/>
              <a:t> to psychological questionnaires measuring IQ, personality, attitudes, reading preferences, expectations. Also time-lag studies of nationally representative HS students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6DB0-AB38-5241-BA46-25659D3B6F8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5391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Entitled: show empathy</a:t>
            </a:r>
            <a:r>
              <a:rPr lang="en-US" baseline="0" dirty="0" smtClean="0"/>
              <a:t> AND follow syllabus</a:t>
            </a:r>
          </a:p>
          <a:p>
            <a:r>
              <a:rPr lang="en-US" baseline="0" dirty="0" smtClean="0"/>
              <a:t>Anxious: failure can be a great teacher</a:t>
            </a:r>
          </a:p>
          <a:p>
            <a:r>
              <a:rPr lang="en-US" baseline="0" dirty="0" smtClean="0"/>
              <a:t>Angry: model calmness. Teach perspective-taking (is this the best way to react?)</a:t>
            </a:r>
          </a:p>
          <a:p>
            <a:r>
              <a:rPr lang="en-US" baseline="0" dirty="0" smtClean="0"/>
              <a:t>Overconfident: expose the talent myth. It takes 10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656DB0-AB38-5241-BA46-25659D3B6F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9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Narcissism is self-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FDB0DC-D879-B446-AFED-5A0321135AB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4942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645064-D754-47C3-9BF7-1F5F1A1BD04D}" type="datetimeFigureOut">
              <a:rPr lang="en-CA" smtClean="0"/>
              <a:t>23/04/2014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6CDE8C4-E88F-4BA9-BB4D-E42D54205651}" type="slidenum">
              <a:rPr lang="en-CA" smtClean="0"/>
              <a:t>‹#›</a:t>
            </a:fld>
            <a:endParaRPr lang="en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vimeo.com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I Learned During My Mandate as Ombudsperson for Students 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 algn="ctr">
              <a:buNone/>
            </a:pPr>
            <a:endParaRPr lang="en-US" dirty="0" smtClean="0"/>
          </a:p>
          <a:p>
            <a:pPr marL="137160" indent="0" algn="ctr">
              <a:buNone/>
            </a:pPr>
            <a:r>
              <a:rPr lang="en-US" dirty="0" smtClean="0"/>
              <a:t>ENOHE Conference</a:t>
            </a:r>
          </a:p>
          <a:p>
            <a:pPr marL="137160" indent="0" algn="ctr">
              <a:buNone/>
            </a:pPr>
            <a:r>
              <a:rPr lang="en-US" dirty="0" smtClean="0"/>
              <a:t>Warsaw, Poland, May 15-17, 2014</a:t>
            </a:r>
          </a:p>
          <a:p>
            <a:pPr algn="ctr"/>
            <a:endParaRPr lang="en-US" dirty="0"/>
          </a:p>
          <a:p>
            <a:pPr marL="137160" indent="0" algn="ctr">
              <a:buNone/>
            </a:pPr>
            <a:r>
              <a:rPr lang="en-US" dirty="0" smtClean="0"/>
              <a:t>Spencer Boudreau PhD</a:t>
            </a:r>
          </a:p>
          <a:p>
            <a:pPr marL="137160" indent="0" algn="ctr">
              <a:buNone/>
            </a:pPr>
            <a:r>
              <a:rPr lang="en-US" dirty="0" smtClean="0"/>
              <a:t>McGill University</a:t>
            </a:r>
          </a:p>
          <a:p>
            <a:pPr marL="137160" indent="0" algn="ctr">
              <a:buNone/>
            </a:pPr>
            <a:r>
              <a:rPr lang="en-US" dirty="0" smtClean="0"/>
              <a:t>Montreal, Qc</a:t>
            </a:r>
          </a:p>
          <a:p>
            <a:pPr marL="137160" indent="0" algn="ctr">
              <a:buNone/>
            </a:pPr>
            <a:r>
              <a:rPr lang="en-US" dirty="0" smtClean="0"/>
              <a:t>Canada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2573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 descr="Screen Shot 2014-02-20 at 1.21.29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85800" y="914400"/>
            <a:ext cx="31967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 err="1"/>
              <a:t>Twenge</a:t>
            </a:r>
            <a:r>
              <a:rPr lang="en-US" dirty="0"/>
              <a:t> (2013</a:t>
            </a:r>
            <a:endParaRPr lang="en-CA" dirty="0"/>
          </a:p>
          <a:p>
            <a:r>
              <a:rPr lang="en-US" dirty="0"/>
              <a:t>(American Freshman Survey)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33314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877697"/>
            <a:ext cx="6400800" cy="1116703"/>
          </a:xfrm>
        </p:spPr>
        <p:txBody>
          <a:bodyPr/>
          <a:lstStyle/>
          <a:p>
            <a:r>
              <a:rPr lang="en-US" dirty="0" smtClean="0"/>
              <a:t>What is narcissism?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1"/>
            <a:ext cx="6400800" cy="4292675"/>
          </a:xfrm>
        </p:spPr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Measured by Narcissistic Personality Inventory (NPI)</a:t>
            </a:r>
          </a:p>
          <a:p>
            <a:r>
              <a:rPr lang="en-US" sz="3200" dirty="0" smtClean="0"/>
              <a:t>Overly focused on self</a:t>
            </a:r>
          </a:p>
          <a:p>
            <a:r>
              <a:rPr lang="en-US" sz="3200" dirty="0" smtClean="0"/>
              <a:t>Lack empathy for others (cannot take other’s perspective)</a:t>
            </a:r>
          </a:p>
          <a:p>
            <a:r>
              <a:rPr lang="en-US" sz="3200" dirty="0" smtClean="0"/>
              <a:t>Superior and entitled</a:t>
            </a:r>
          </a:p>
          <a:p>
            <a:r>
              <a:rPr lang="en-US" sz="3200" dirty="0" smtClean="0"/>
              <a:t>Poor work or relationship partners</a:t>
            </a:r>
          </a:p>
          <a:p>
            <a:r>
              <a:rPr lang="en-US" sz="3200" dirty="0" smtClean="0"/>
              <a:t>More hostility, anxiety, anger</a:t>
            </a:r>
          </a:p>
          <a:p>
            <a:r>
              <a:rPr lang="en-US" sz="3200" dirty="0" smtClean="0"/>
              <a:t>Increased in recent generations</a:t>
            </a:r>
          </a:p>
          <a:p>
            <a:endParaRPr lang="en-US" sz="32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943128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169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4756761"/>
            <a:ext cx="6400800" cy="1237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Some problems that might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423272"/>
            <a:ext cx="6400800" cy="4434269"/>
          </a:xfrm>
        </p:spPr>
        <p:txBody>
          <a:bodyPr/>
          <a:lstStyle/>
          <a:p>
            <a:r>
              <a:rPr lang="en-US" sz="3200" dirty="0" smtClean="0"/>
              <a:t>Inflated sense of self (anything is possible)</a:t>
            </a:r>
          </a:p>
          <a:p>
            <a:r>
              <a:rPr lang="en-US" sz="3200" dirty="0" smtClean="0"/>
              <a:t>Sense of entitlement </a:t>
            </a:r>
          </a:p>
          <a:p>
            <a:r>
              <a:rPr lang="en-US" sz="3200" dirty="0" smtClean="0"/>
              <a:t>Overconfident (I am awesome and I deserve the best)</a:t>
            </a:r>
          </a:p>
          <a:p>
            <a:r>
              <a:rPr lang="en-US" sz="3200" dirty="0" smtClean="0"/>
              <a:t>Normalize narcissism</a:t>
            </a:r>
          </a:p>
          <a:p>
            <a:r>
              <a:rPr lang="en-US" sz="3200" dirty="0" smtClean="0"/>
              <a:t>More depression and anxiety (reality hits)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0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-1426" t="20412" r="1426" b="-11727"/>
          <a:stretch/>
        </p:blipFill>
        <p:spPr>
          <a:xfrm>
            <a:off x="381001" y="2133600"/>
            <a:ext cx="8762999" cy="528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5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Dealing with </a:t>
            </a:r>
            <a:r>
              <a:rPr lang="en-US" i="1" dirty="0" smtClean="0"/>
              <a:t>Generation Me: </a:t>
            </a:r>
            <a:r>
              <a:rPr lang="en-US" dirty="0"/>
              <a:t>P</a:t>
            </a:r>
            <a:r>
              <a:rPr lang="en-US" dirty="0" smtClean="0"/>
              <a:t>roblem students and student problems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099560"/>
          </a:xfrm>
        </p:spPr>
        <p:txBody>
          <a:bodyPr/>
          <a:lstStyle/>
          <a:p>
            <a:r>
              <a:rPr lang="en-US" sz="2800" dirty="0" smtClean="0"/>
              <a:t>Entitled student</a:t>
            </a:r>
          </a:p>
          <a:p>
            <a:r>
              <a:rPr lang="en-US" sz="2800" dirty="0" smtClean="0"/>
              <a:t>Anxious student/perfectionist</a:t>
            </a:r>
          </a:p>
          <a:p>
            <a:r>
              <a:rPr lang="en-US" sz="2800" dirty="0" smtClean="0"/>
              <a:t>Angry student</a:t>
            </a:r>
          </a:p>
          <a:p>
            <a:r>
              <a:rPr lang="en-US" sz="2800" dirty="0" smtClean="0"/>
              <a:t>Overconfident student who crashes</a:t>
            </a:r>
          </a:p>
          <a:p>
            <a:r>
              <a:rPr lang="en-US" dirty="0" err="1"/>
              <a:t>C’est</a:t>
            </a:r>
            <a:r>
              <a:rPr lang="en-US" dirty="0"/>
              <a:t> la </a:t>
            </a:r>
            <a:r>
              <a:rPr lang="en-US" dirty="0" err="1"/>
              <a:t>génération</a:t>
            </a:r>
            <a:r>
              <a:rPr lang="en-US" dirty="0"/>
              <a:t> “</a:t>
            </a:r>
            <a:r>
              <a:rPr lang="en-US" dirty="0" err="1"/>
              <a:t>Moi</a:t>
            </a:r>
            <a:r>
              <a:rPr lang="en-US" dirty="0"/>
              <a:t> je </a:t>
            </a:r>
            <a:r>
              <a:rPr lang="en-US" dirty="0" err="1"/>
              <a:t>pense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…” </a:t>
            </a:r>
          </a:p>
          <a:p>
            <a:r>
              <a:rPr lang="en-US" dirty="0"/>
              <a:t>“We are all born superstars” (Lady Gaga )</a:t>
            </a:r>
          </a:p>
          <a:p>
            <a:endParaRPr lang="en-CA" dirty="0"/>
          </a:p>
          <a:p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7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According to </a:t>
            </a:r>
            <a:r>
              <a:rPr lang="en-US" i="1" dirty="0" smtClean="0"/>
              <a:t>Statistics </a:t>
            </a:r>
            <a:r>
              <a:rPr lang="en-US" i="1" dirty="0"/>
              <a:t>Canada, youth aged 15-24 are the most likely to suffer the effects of mental illnesses, substance dependencies and suicide.</a:t>
            </a:r>
          </a:p>
          <a:p>
            <a:pPr marL="137160" indent="0">
              <a:buNone/>
            </a:pPr>
            <a:r>
              <a:rPr lang="en-US" i="1" dirty="0" smtClean="0"/>
              <a:t>(</a:t>
            </a:r>
            <a:r>
              <a:rPr lang="en-US" i="1" dirty="0"/>
              <a:t>State of Mind: Addressing mental health issues on university campuses </a:t>
            </a:r>
            <a:r>
              <a:rPr lang="en-US" dirty="0"/>
              <a:t>in University Manager,  summer 2012)</a:t>
            </a:r>
            <a:endParaRPr lang="en-US" i="1" dirty="0"/>
          </a:p>
          <a:p>
            <a:r>
              <a:rPr lang="en-US" dirty="0"/>
              <a:t>En 2012, les 18-24 </a:t>
            </a:r>
            <a:r>
              <a:rPr lang="en-US" dirty="0" err="1"/>
              <a:t>ans</a:t>
            </a:r>
            <a:r>
              <a:rPr lang="en-US" dirty="0"/>
              <a:t> </a:t>
            </a:r>
            <a:r>
              <a:rPr lang="en-US" dirty="0" err="1"/>
              <a:t>ont</a:t>
            </a:r>
            <a:r>
              <a:rPr lang="en-US" dirty="0"/>
              <a:t> </a:t>
            </a:r>
            <a:r>
              <a:rPr lang="en-US" dirty="0" err="1"/>
              <a:t>été</a:t>
            </a:r>
            <a:r>
              <a:rPr lang="en-US" dirty="0"/>
              <a:t> les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heureux</a:t>
            </a:r>
            <a:r>
              <a:rPr lang="en-US" dirty="0"/>
              <a:t> des Québécois, </a:t>
            </a:r>
            <a:r>
              <a:rPr lang="en-US" dirty="0" err="1"/>
              <a:t>selon</a:t>
            </a:r>
            <a:r>
              <a:rPr lang="en-US" dirty="0"/>
              <a:t> </a:t>
            </a:r>
            <a:r>
              <a:rPr lang="en-US" dirty="0" err="1"/>
              <a:t>l’indice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du </a:t>
            </a:r>
            <a:r>
              <a:rPr lang="en-US" dirty="0" err="1"/>
              <a:t>bonheur</a:t>
            </a:r>
            <a:r>
              <a:rPr lang="en-US" dirty="0"/>
              <a:t>. (</a:t>
            </a:r>
            <a:r>
              <a:rPr lang="en-US" dirty="0" err="1"/>
              <a:t>L’Actualité</a:t>
            </a:r>
            <a:r>
              <a:rPr lang="en-US" dirty="0"/>
              <a:t>, Mars, 2013)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360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Generation Me: </a:t>
            </a:r>
            <a:r>
              <a:rPr lang="en-US" i="1" dirty="0" smtClean="0"/>
              <a:t>the good news</a:t>
            </a:r>
            <a:endParaRPr lang="en-US" i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13159" y="990600"/>
            <a:ext cx="6400800" cy="5867400"/>
          </a:xfrm>
        </p:spPr>
        <p:txBody>
          <a:bodyPr>
            <a:normAutofit fontScale="47500" lnSpcReduction="20000"/>
          </a:bodyPr>
          <a:lstStyle/>
          <a:p>
            <a:endParaRPr lang="en-US" sz="2800" dirty="0" smtClean="0"/>
          </a:p>
          <a:p>
            <a:pPr marL="137160" indent="0">
              <a:buNone/>
            </a:pPr>
            <a:r>
              <a:rPr lang="en-US" sz="5900" dirty="0" smtClean="0"/>
              <a:t>More extraverted;</a:t>
            </a:r>
          </a:p>
          <a:p>
            <a:pPr marL="137160" indent="0">
              <a:buNone/>
            </a:pPr>
            <a:endParaRPr lang="en-US" sz="5900" dirty="0" smtClean="0"/>
          </a:p>
          <a:p>
            <a:pPr marL="137160" indent="0">
              <a:buNone/>
            </a:pPr>
            <a:r>
              <a:rPr lang="en-US" sz="5900" i="1" dirty="0" err="1" smtClean="0"/>
              <a:t>Agentic</a:t>
            </a:r>
            <a:r>
              <a:rPr lang="en-US" sz="5900" dirty="0" smtClean="0"/>
              <a:t> traits (assertive, dominant, competitive); </a:t>
            </a:r>
          </a:p>
          <a:p>
            <a:pPr marL="137160" indent="0">
              <a:buNone/>
            </a:pPr>
            <a:endParaRPr lang="en-US" sz="5900" dirty="0" smtClean="0"/>
          </a:p>
          <a:p>
            <a:pPr marL="137160" indent="0">
              <a:buNone/>
            </a:pPr>
            <a:r>
              <a:rPr lang="en-US" sz="5900" dirty="0" smtClean="0"/>
              <a:t>Higher self-esteem;</a:t>
            </a:r>
          </a:p>
          <a:p>
            <a:pPr marL="137160" indent="0">
              <a:buNone/>
            </a:pPr>
            <a:endParaRPr lang="en-US" sz="5900" dirty="0" smtClean="0"/>
          </a:p>
          <a:p>
            <a:pPr marL="137160" indent="0">
              <a:buNone/>
            </a:pPr>
            <a:r>
              <a:rPr lang="en-US" sz="5900" dirty="0" smtClean="0"/>
              <a:t>More tolerant, less prejudiced;</a:t>
            </a:r>
          </a:p>
          <a:p>
            <a:pPr marL="137160" indent="0">
              <a:buNone/>
            </a:pPr>
            <a:endParaRPr lang="en-US" sz="5900" dirty="0" smtClean="0"/>
          </a:p>
          <a:p>
            <a:pPr marL="137160" indent="0">
              <a:buNone/>
            </a:pPr>
            <a:r>
              <a:rPr lang="en-US" sz="5900" dirty="0" smtClean="0"/>
              <a:t>Upside of individualism;</a:t>
            </a:r>
          </a:p>
          <a:p>
            <a:pPr marL="137160" indent="0">
              <a:buNone/>
            </a:pPr>
            <a:endParaRPr lang="en-US" sz="5900" dirty="0" smtClean="0"/>
          </a:p>
          <a:p>
            <a:pPr marL="137160" indent="0">
              <a:buNone/>
            </a:pPr>
            <a:r>
              <a:rPr lang="en-US" sz="5900" dirty="0" smtClean="0"/>
              <a:t>Positive-</a:t>
            </a:r>
            <a:r>
              <a:rPr lang="en-US" sz="5900" b="1" i="1" dirty="0" smtClean="0"/>
              <a:t>until it crosses over into narcissism.</a:t>
            </a:r>
            <a:endParaRPr lang="en-US" sz="5900" b="1" i="1" dirty="0"/>
          </a:p>
        </p:txBody>
      </p:sp>
    </p:spTree>
    <p:extLst>
      <p:ext uri="{BB962C8B-B14F-4D97-AF65-F5344CB8AC3E}">
        <p14:creationId xmlns:p14="http://schemas.microsoft.com/office/powerpoint/2010/main" val="388003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275" y="304800"/>
            <a:ext cx="8229600" cy="1143000"/>
          </a:xfrm>
        </p:spPr>
        <p:txBody>
          <a:bodyPr/>
          <a:lstStyle/>
          <a:p>
            <a:r>
              <a:rPr lang="en-US" dirty="0" smtClean="0"/>
              <a:t>LOUPE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Listen</a:t>
            </a:r>
          </a:p>
          <a:p>
            <a:r>
              <a:rPr lang="en-US" sz="4000" dirty="0" smtClean="0"/>
              <a:t>Observe</a:t>
            </a:r>
          </a:p>
          <a:p>
            <a:r>
              <a:rPr lang="en-US" sz="4000" dirty="0" smtClean="0"/>
              <a:t>Understand</a:t>
            </a:r>
          </a:p>
          <a:p>
            <a:r>
              <a:rPr lang="en-US" sz="4000" dirty="0" smtClean="0"/>
              <a:t>Partner</a:t>
            </a:r>
          </a:p>
          <a:p>
            <a:r>
              <a:rPr lang="en-US" sz="4000" dirty="0" smtClean="0"/>
              <a:t>Empower</a:t>
            </a:r>
            <a:endParaRPr lang="en-CA" sz="4000" dirty="0"/>
          </a:p>
        </p:txBody>
      </p:sp>
      <p:sp>
        <p:nvSpPr>
          <p:cNvPr id="4" name="AutoShape 2" descr="data:image/jpeg;base64,/9j/4AAQSkZJRgABAQAAAQABAAD/2wCEAAkGBxQSEBIUDxQQFBQUEBQWDxQUFA8UFBAUFBQWFhQUFRQYHSggGBwlHBQUITEhJSkrMS4uFx8zODMsOSgtLiwBCgoKDg0OFBAQFywcHBwsLCwsLCwsLCwsLCwsLCwsLCwsLCwsLCwsLCwsLCwsLCwsLCwsLCwsLCwsLCwsLCwsLP/AABEIALUBFwMBIgACEQEDEQH/xAAcAAEAAQUBAQAAAAAAAAAAAAAABQECAwQGBwj/xABHEAACAgIAAwQGBgYEDgMAAAABAgADBBEFEiEGMUFREyJSYXGBBxQjMkKRYnKhotHwM4KzwRU0Q2NzkpOjsbLCw+HxRFOD/8QAFwEBAQEBAAAAAAAAAAAAAAAAAAECA//EAB0RAQEBAQACAwEAAAAAAAAAAAABEQIhQRIxURP/2gAMAwEAAhEDEQA/APcYiICIiAiWXWqilnIVQNsxIAA8yTON4r2weza8PC68ciwEp/8Amn4/idCB2N96opaxlRR3sxCgfEmc9kducQHVRtyD/mKrHX/a6CfvTkWwvSNz5DvkPvYNp5gp/Rr+6vyE3Asms6lj20tP9HhWAeBtvx038kLmVTtZk+OJTr3ZTE/2MiCY9IZPkbXRVdrD/lMa9R7SNRYPy5w37s38TtHjWMF9IEc9yWhqnPwWwAt8tzkRfLzaGBDAMD3qQCD8QehjTXoIMTgcV3q/xaxqv82ftKT7vRk+qP1Cvzk/w7tICVTKUUux0jb5qbSe4LYQNMfZYA+XN3zS6n4iIUiIgIiICIiAiIgIiICIiAiIgIiICIiAiIgIiICafFuJ1Y1TW3sERe8nxJ7lA8SfKZ8rIWtGexgqIpZ2PQKoGyT8p5qLbOJ3re6t6FDvBpPl3fWLB7R8PIe89IlUzcu7PcPkg10A7pxd9/k9+u9v0e4fObaY8msfg+v6RgP2mbYqqT7ql/j3QiDqwye4E/ATKcMjof8A1Jd8hj0GlHko1MPopBHfVpY2LJP0Up6OFRD40wtURJlqZhemTBGBpfzhgVcBlI0ysAQwPeCD0ImW2jU1rF1IYkuGcWfF++WsxvfzNbijz332V+7qy+8dF7Gq0MoZSCCAVIIIIPUEEd4nn9F2jNzhHEfqjgH/ABWxwCPDEsc9GHlUxOiPwk77idblI7eIiVSIiAiIgIiICIiAiIgIiICIiAiIgIiICUYwTNLiGYtaO7nSojM58lUbY/kDIOK7eZpysivAr/owq3cQI8U39jR/WILH3KPOSODUV+706a6eXlIPsdS1lb5Vo1bl2G5wepVWAFSb8lQKPznWVVQzVqrMq1zKlcyBIVh5I5JscsoVkGDklvJNjllOWBqlJjKTbZZjZIGjbXNG6mS7rNa2uSiCsXRmWshgVcBlYFWU9QynoQR4jUzZVc1FOjIV0nY7POnxbWLPQAambZNuO2xWxJ72XRRveoJ+8J0s85ysv0DVZX/0N9sfPHs0LwfcAFs+NQnooPlOkIrERCkREBERAREQEREBERAREQEREBERAw2POI+krJP1M0qdHKuqxx58tj/af7tbJ1+Q84Pte3PmcOQnp6a+wjz5KGQfttEyt+nQ8Ox+VFAGgAOnl7pJIksor6TZVZWVEWX8sqol+pBj5ZTlmXUagYNSmpmKywiBiIljCZyJYRA1mWYLEm6yzC6wIrIrkfZXJm5ZHZAkRrrWGVlbqrKQw8wRozoewWW1mBSLCS9XPRYSNFmx3arm17wgb+tOdrs6yT7AMVfPrPcMlLF7ugsorB/erc/OahHYREStEREBERAREQEREBERAREQEREBERAi8sziuN07z8F/ZGQv+stbf9szss2cb2hYrdiOO4ZfK/wsouQfvmsfMTPtq/TtUEzATFQdqp81H/CZwIYVAlwEASoEqAEaldSuoFhEtImWUkGIrLCJmIlhEKwMswuJtMJicQNC5ZF5ayZtEiswQIcuVYEeElOwjE5vED4cmLr4k5BP7CsismSv0aKS2fYQQGyUVNgjmVKV9YeY5mYb/RMRJ9u3iImmiIiAiIgIiICIiAiIgIiICIiAiIgRGbOQ7UUs2PaUHM9fLbWN6LPQwtVd+8pr5zscwSEuHWYrcSfBMgWUqVOwO4+anqp+YkipnH9jbhS74x6Cpgqd39C22x215ABq9+dLTsO6acmQCVAhJk1At1K6ldSuoVbqWkS/UtaEWkSzUyGWmQYyJiYTMZieFalsi80SUukVmNA4bt5xT6tiO41zFlRPeWPX90MflJ36A0sPDrLbWYizJb0IJJCVoAulH4Rz+k6CeX/S9xYWX10Idiv1rO7RsYaUfIf809Z7MYgxaKhhX1ZKioLXXXr1VqHPZYNNosXsrBOupcd2+iLHocSP4fxEPzBvvKzAg8vMOU8rHlB7tg9RN9TvumhWIiAiJSBWIiAiIgIiICIiAiIgIiIEdkrIXJTrJ+1ZFZdcxW45zidZRlvQMTWCLVXZNlLEF9KO9lKh1Hjylfxzr+FZgurBBDHlBBB2HUjaup8QQQd++QbLNHEuOJZsECgnak9Bjux2ysfCpid7/AxP4W9RzfTPU9u0U6myh3Nai0WDY6EfeB7wfKXjpNsNiU1KK0uhpSWNLzLDIi0y0y4ym5EW8pMtenzIEq7nzmta0Kx5XKAepJ8JxnbDjIxqS3e52K18zr+f5E6fLfQ2egnlPavHtzsrVZH1card1ZfswOtqa3vmY8vUDWveIta5ktxxHZbgjZ+Q7X9S7sFOz9pY3eQfZUdZ09vZbLwnss4ba76trqrQcoZyGDpzaHKw5lUkHWxok62J0/DcBKVVKlChRpddD7+o8+smuG2msKF0Qu9A7363eS3n1M5/08unwmInsz9JlKBMTitL02VgD0jB9lvF2B9YMTslwTsknxnodeWvojdRdXbSFLM3Ou1UDZ9cdG0PBhv3zm+JYOLmqEyqkY/h5hplPmjjqPkZwXHOx+Rw8W2cNyHdCED0ORsh3Cqm/uvs66Eb157E6TqVm849YyO1SUpa14K+jQM4blVuoBCqN9d8ya+Oj1EheC/SfRa2rl9GCfVZTzgDw5h3j5bnkXa/t5lPRbh5lYW5rE9MQrKVRCz8pQ+JdzZsHWuQeEk8K7h+coI+xuAADKeRhygBQfaGgBNYxX0Fi5SWqGqZXU9xUgiZp4BV9e4e3PQ5tr7+ar72v0q+5p23Zn6VK7dLlDlbuLoD0/WrPUfLfwgekxNfCza7kD0urqfFSD+flNiAiIgIiICIiAiIgIiIGCxZpX17kiwmCxJKsQV9U1WXwPz9/wAZN30yPup1OdjcqLw7nxj6vM1IHqhQWsoHshe+2vyX7y9w5hpV6vC4iliqdr6w2rAgq481Yd855lmucchi1TejZjt+gZLD52V9zHu9YEN0+9LOv1m8/jtOTyldzlqOOWVj7RSNeK+ktrby6qPSV+ZJVgPaMlsHjiWAEDmHt1Fbq9+I5kJI/rAToxiT5pa7TEudWfxLLjbX7S/mIQJlpaY7c2pfvOokfndoKKlLMfVHezFUT/XbpIJBpHcQzUqBLkbAJI2OmvPynO5Xayy/phIzg/5Qbrp0fEXMPW+CBu/wmvRwNrDzZji072KgCKF+KnZsPvbp7hI1JWlm5d2e3LSWrx9+td3GweK0A/8AOenlvvkph8IStFStQqqNKB4fxPvkzTizbTGmb5bkxzr8PmBscidS2NNW/Emby1K5xn6aP7ZrZXEfQpz2AvXWWsZRrnYgHl6sdHXd193lJjLwpC5dHQhhsEEEEdCPfM5jW68Q4/e+Tfbdb9+xyx13L4Kg9yqAo+Eh+VkOxse8T1jivZCt9mo8h8jsr+feP2zjOKdn7aj66kDwI6qfnOs6jlZTgfbi+jQcl19/f+c7CrPwOID1h6K3wdfUcH4+M81vw/dqajVsp2N/ETesvWasfOwW9JjO1yD8SHVgH6S9zztOzP0ro+ky103cWUcrD9as/wB35TxLgfbTIxyASXXyJ6/Izs8fjODxAAXAV26+8PVb8/GUfQHD+I1XrzUOrr+ieo+I7x85tT57/wAHZuGfS4dhuQdfUbltUf8AUP51Os7M/S0CRXmKeYdGIHJYv6yHoflqQesRNLhnFqcheaixXHiAfWX4qeom7ApG5WU1ArEpqIFYlJWBQyxlmSUIgazpNa2mSBExskmLqFux5qPVJ96pq2Y8xeWtQpEwW4yMeZlBYdz604+Dj1h8jJezFmFsUzOVUW9DcukuyF8jzi0j/bh5oPwmw/8Ay8nX+i4Z/djidB9WMDFM1tTIgE4J002RmMP9ItX9iqTZxuBUK3OKkL+Dvuxxvr0ewlh+cm0xZnTFjyeGpXRublWNNmvHm0lMuGteuiZxVM6pLgJcTWuaZisom9qWlZcTUNkYchc7h252D1zUuxtzNiyvP8nBImjbT3gjY8QR0M73IwAfCQ+XwuYvLfyeccU7LVWbKfZt7uq/l4fKcdxXs5ZV1Zdj2h1X8/D56nsGTgETQsq8DEthZK8OyMOabVFe6evcU7NVWbKjkbzUeqfiv8NTj+LdmrKtkjmX2l6j5+Xzm53GLzYjeCdr8nGI5WLL7LfxnY0do8LPAXLrVLPB/usD5hhPPr8P3TTeoib1l6sOFZWMRZg2m1R1Hrctij3Ed86ns39LLKwqzkJIOidBLB8R3N+yeK8I7S345HIxI8jOyxe0+LmqEzK1DeDeI94PeJR9C8H45RlLvHsVvNe51+KnrJKfOH+Br6SLeH3ekUdVXm06/qsJ1HZz6WLaiK89C2uhLepYPn3N/PWQezxIrgnaLHy13RYpOuqHo4/qn/iJKwEREBERASmpWIFhWWGuZpTUDWaqWGibmpTUmLrT+rwMebmo1GGtYUTItUzajUYasCS4CXRKhERAREQKES0rL4gaz1TVtx5JaljJJi6gcjBB8JEZfC/dOveqatuPM2LK4DK4cRI+2kieg5GEDIjL4X7pi8tyvOuKdnqrdnXI3mutH4r3Tj+Ldl7K9kDmXzXr+Y7xPXMrhhHdIy2giSWwyV4lfhzTekiewcT4FVbvmXlb2l0D8x3GcjxXsrYmyg5181HUfFe/8tzpO4xea57hfH7sc+o514idjh9rMfKUJmVqT7Xcw+BnFZGHrvE07KCJvWXpA4NYn2vD7ucDqELadf1WnT9nfpWvoYVZyM2uh5/VcfB/xfP8545w/jN1DAozdPDZnYYPa6rIUJmVq3hs/eHwMqPozs/2gozE5sdt61zqejJvu2P7xE4H6E8BQ2bbSWNPNXVVze0oL2dfEDnrHyMSK9TiIgIiICIiAiIgIiICIiAiIgIiICIiAiIgJTUrEC0iWMkyymoGo9U17ceSRWY2rkxdQd+ED4SLy+Fg+E6t6prWUTNiyuCy+FkdwkTdilZ6Pdhg+EjMrhYPhM3lrXmvEeD1W7516+0Ojf8An5zk+J9k3XZr9ce77w+X8J67lcG8pHWcMYeEnmLkrw7JwCD1BEw4nC7Lba66VLPY6pWo72ZjoT3vG7IJkH7ZPmOjfnOo7IfR/jYVnpkDPZohGfR9GD0PLod5HTf8TOnN1zsS/Y3gC4GDRjLo+jT7Rvbsb1rH+bE/AaESaiaQiIgIiICIiAiIgIiICIiAiIgIiICIiQUiIhSViIQiIlCU1EQKETGySsSDC1cwvUIiRWF8YGW/UV8oiFbePjKvdN1YiWMqxESj/9k="/>
          <p:cNvSpPr>
            <a:spLocks noChangeAspect="1" noChangeArrowheads="1"/>
          </p:cNvSpPr>
          <p:nvPr/>
        </p:nvSpPr>
        <p:spPr bwMode="auto">
          <a:xfrm>
            <a:off x="1174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0600" y="2438400"/>
            <a:ext cx="3124200" cy="230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24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Qualities of an Ombudsperson</a:t>
            </a:r>
            <a:br>
              <a:rPr lang="en-US" dirty="0" smtClean="0"/>
            </a:br>
            <a:r>
              <a:rPr lang="en-US" sz="3200" dirty="0" smtClean="0"/>
              <a:t>(according to my colleagues)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air-minded</a:t>
            </a:r>
          </a:p>
          <a:p>
            <a:r>
              <a:rPr lang="en-US" dirty="0"/>
              <a:t>C</a:t>
            </a:r>
            <a:r>
              <a:rPr lang="en-US" dirty="0" smtClean="0"/>
              <a:t>alm/good listener</a:t>
            </a:r>
          </a:p>
          <a:p>
            <a:r>
              <a:rPr lang="en-US" dirty="0"/>
              <a:t>N</a:t>
            </a:r>
            <a:r>
              <a:rPr lang="en-US" dirty="0" smtClean="0"/>
              <a:t>on-judgmental</a:t>
            </a:r>
          </a:p>
          <a:p>
            <a:r>
              <a:rPr lang="en-US" dirty="0"/>
              <a:t>O</a:t>
            </a:r>
            <a:r>
              <a:rPr lang="en-US" dirty="0" smtClean="0"/>
              <a:t>pen-minded</a:t>
            </a:r>
          </a:p>
          <a:p>
            <a:r>
              <a:rPr lang="en-US" dirty="0" smtClean="0"/>
              <a:t>Diplomatic</a:t>
            </a:r>
          </a:p>
          <a:p>
            <a:r>
              <a:rPr lang="en-US" dirty="0" smtClean="0"/>
              <a:t>Creative</a:t>
            </a:r>
          </a:p>
          <a:p>
            <a:r>
              <a:rPr lang="en-US" dirty="0" smtClean="0"/>
              <a:t>Knows the rules/how things work</a:t>
            </a:r>
          </a:p>
          <a:p>
            <a:r>
              <a:rPr lang="en-US" dirty="0" smtClean="0"/>
              <a:t>Institutional memory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594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Situating Myself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McGill professor for 25 years</a:t>
            </a:r>
          </a:p>
          <a:p>
            <a:r>
              <a:rPr lang="en-US" dirty="0" smtClean="0"/>
              <a:t>Director of Student Teaching</a:t>
            </a:r>
          </a:p>
          <a:p>
            <a:r>
              <a:rPr lang="en-US" dirty="0" smtClean="0"/>
              <a:t>Associate Dean</a:t>
            </a:r>
          </a:p>
          <a:p>
            <a:r>
              <a:rPr lang="en-US" dirty="0" smtClean="0"/>
              <a:t>Disciplinary Officer</a:t>
            </a:r>
          </a:p>
          <a:p>
            <a:r>
              <a:rPr lang="en-US" dirty="0" smtClean="0"/>
              <a:t>Chair, University Grievance Committee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6063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Able to analyze complex issues</a:t>
            </a:r>
          </a:p>
          <a:p>
            <a:r>
              <a:rPr lang="en-US" dirty="0" smtClean="0"/>
              <a:t>Range of experiences</a:t>
            </a:r>
          </a:p>
          <a:p>
            <a:r>
              <a:rPr lang="en-US" dirty="0" smtClean="0"/>
              <a:t>Works well with others/administration </a:t>
            </a:r>
          </a:p>
          <a:p>
            <a:r>
              <a:rPr lang="en-US" dirty="0" smtClean="0"/>
              <a:t>Demonstrates empathy</a:t>
            </a:r>
          </a:p>
          <a:p>
            <a:r>
              <a:rPr lang="en-US" dirty="0" smtClean="0"/>
              <a:t>People person</a:t>
            </a:r>
          </a:p>
          <a:p>
            <a:r>
              <a:rPr lang="en-US" dirty="0" err="1" smtClean="0"/>
              <a:t>Objectif</a:t>
            </a:r>
            <a:r>
              <a:rPr lang="en-US" dirty="0"/>
              <a:t>/</a:t>
            </a:r>
            <a:r>
              <a:rPr lang="en-US" dirty="0" smtClean="0"/>
              <a:t>Pas trop de </a:t>
            </a:r>
            <a:r>
              <a:rPr lang="en-US" dirty="0" err="1" smtClean="0"/>
              <a:t>prejugés</a:t>
            </a:r>
            <a:endParaRPr lang="en-US" dirty="0" smtClean="0"/>
          </a:p>
          <a:p>
            <a:r>
              <a:rPr lang="en-US" dirty="0" smtClean="0"/>
              <a:t>Integrity</a:t>
            </a:r>
          </a:p>
          <a:p>
            <a:r>
              <a:rPr lang="en-US" dirty="0" smtClean="0"/>
              <a:t>Ready to consult</a:t>
            </a:r>
          </a:p>
          <a:p>
            <a:r>
              <a:rPr lang="en-US" dirty="0" smtClean="0"/>
              <a:t>Can leave job at work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5651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sz="100" dirty="0" err="1"/>
              <a:t>A</a:t>
            </a:r>
            <a:r>
              <a:rPr lang="en-US" dirty="0" err="1">
                <a:latin typeface="Calibri"/>
                <a:ea typeface="Calibri"/>
                <a:cs typeface="Times New Roman"/>
              </a:rPr>
              <a:t>Arnett</a:t>
            </a:r>
            <a:r>
              <a:rPr lang="en-US" dirty="0">
                <a:latin typeface="Calibri"/>
                <a:ea typeface="Calibri"/>
                <a:cs typeface="Times New Roman"/>
              </a:rPr>
              <a:t>, J. (2000). Emerging adulthood. </a:t>
            </a:r>
            <a:r>
              <a:rPr lang="en-US" i="1" dirty="0">
                <a:latin typeface="Calibri"/>
                <a:ea typeface="Calibri"/>
                <a:cs typeface="Times New Roman"/>
              </a:rPr>
              <a:t>American Psychologist</a:t>
            </a:r>
            <a:r>
              <a:rPr lang="en-US" dirty="0">
                <a:latin typeface="Calibri"/>
                <a:ea typeface="Calibri"/>
                <a:cs typeface="Times New Roman"/>
              </a:rPr>
              <a:t>, </a:t>
            </a:r>
            <a:r>
              <a:rPr lang="en-US" i="1" dirty="0">
                <a:latin typeface="Calibri"/>
                <a:ea typeface="Calibri"/>
                <a:cs typeface="Times New Roman"/>
              </a:rPr>
              <a:t>55</a:t>
            </a:r>
            <a:r>
              <a:rPr lang="en-US" dirty="0">
                <a:latin typeface="Calibri"/>
                <a:ea typeface="Calibri"/>
                <a:cs typeface="Times New Roman"/>
              </a:rPr>
              <a:t>(5), 469-480</a:t>
            </a:r>
            <a:endParaRPr lang="en-CA" dirty="0">
              <a:latin typeface="Calibri"/>
              <a:ea typeface="Calibri"/>
              <a:cs typeface="Times New Roman"/>
            </a:endParaRPr>
          </a:p>
          <a:p>
            <a:r>
              <a:rPr lang="en-US" dirty="0"/>
              <a:t>Hart, D. [ca. 2012]. The millennial generation and the lecture. [video file]. Retrieved from </a:t>
            </a:r>
            <a:r>
              <a:rPr lang="en-US" dirty="0">
                <a:hlinkClick r:id="rId2"/>
              </a:rPr>
              <a:t>http://vimeo.com</a:t>
            </a:r>
            <a:r>
              <a:rPr lang="pt-BR" dirty="0"/>
              <a:t>/24148123</a:t>
            </a:r>
            <a:endParaRPr lang="en-US" dirty="0"/>
          </a:p>
          <a:p>
            <a:r>
              <a:rPr lang="en-US" dirty="0" err="1"/>
              <a:t>Twenge</a:t>
            </a:r>
            <a:r>
              <a:rPr lang="en-US" dirty="0"/>
              <a:t>, J. (2006). </a:t>
            </a:r>
            <a:r>
              <a:rPr lang="en-US" i="1" dirty="0"/>
              <a:t>Generation me. </a:t>
            </a:r>
            <a:r>
              <a:rPr lang="en-US" dirty="0"/>
              <a:t>New York: Simon &amp; Schuster</a:t>
            </a:r>
            <a:r>
              <a:rPr lang="en-US" dirty="0" smtClean="0"/>
              <a:t>. Simon and Schuster. </a:t>
            </a:r>
            <a:r>
              <a:rPr lang="en-US" smtClean="0"/>
              <a:t>N.Y.</a:t>
            </a:r>
            <a:endParaRPr lang="en-CA" dirty="0"/>
          </a:p>
          <a:p>
            <a:r>
              <a:rPr lang="en-US" dirty="0" err="1"/>
              <a:t>Twenge</a:t>
            </a:r>
            <a:r>
              <a:rPr lang="en-US" dirty="0"/>
              <a:t>, J. (2009). Generational changes and their impact in the classroom. </a:t>
            </a:r>
            <a:r>
              <a:rPr lang="en-US" i="1" dirty="0"/>
              <a:t>Medical Education, 43, 398-405.</a:t>
            </a:r>
          </a:p>
          <a:p>
            <a:r>
              <a:rPr lang="en-US" dirty="0" err="1"/>
              <a:t>Twenge</a:t>
            </a:r>
            <a:r>
              <a:rPr lang="en-US" dirty="0"/>
              <a:t>, J. (2013, November, 6). Generation me in the classroom. In Worth Publishers’ TLC Symposium Series (online 20131106 1800-1.arf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Twenge,J</a:t>
            </a:r>
            <a:r>
              <a:rPr lang="en-US" dirty="0" smtClean="0"/>
              <a:t>. and W. Campbell (2009). The Narcissism Epidemic. Simon and Schuster. N.Y.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7373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4400" dirty="0" smtClean="0"/>
          </a:p>
          <a:p>
            <a:pPr marL="137160" indent="0" algn="ctr">
              <a:buNone/>
            </a:pPr>
            <a:endParaRPr lang="en-US" sz="4400" dirty="0" smtClean="0"/>
          </a:p>
          <a:p>
            <a:pPr marL="137160" indent="0" algn="ctr">
              <a:buNone/>
            </a:pPr>
            <a:r>
              <a:rPr lang="en-US" sz="7200" dirty="0" smtClean="0"/>
              <a:t>MERCI</a:t>
            </a:r>
          </a:p>
          <a:p>
            <a:pPr marL="137160" indent="0" algn="ctr">
              <a:buNone/>
            </a:pPr>
            <a:r>
              <a:rPr lang="en-US" sz="2000" dirty="0"/>
              <a:t>s</a:t>
            </a:r>
            <a:r>
              <a:rPr lang="en-US" sz="2000" dirty="0" smtClean="0"/>
              <a:t>pencer.boudreau@mcgill.ca</a:t>
            </a:r>
            <a:endParaRPr lang="en-CA" sz="2000" dirty="0"/>
          </a:p>
          <a:p>
            <a:pPr algn="ctr"/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32895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Administration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the enemy;</a:t>
            </a:r>
          </a:p>
          <a:p>
            <a:r>
              <a:rPr lang="en-US" dirty="0" smtClean="0"/>
              <a:t>Need to know who the key individuals are who have authority to decide;</a:t>
            </a:r>
          </a:p>
          <a:p>
            <a:r>
              <a:rPr lang="en-US" dirty="0" smtClean="0"/>
              <a:t>Personal relationships with these individuals are always  most helpful;</a:t>
            </a:r>
          </a:p>
          <a:p>
            <a:r>
              <a:rPr lang="en-US" dirty="0" smtClean="0"/>
              <a:t>Present the situation while noting that this is the student’s version so as not to be accusatory;</a:t>
            </a:r>
          </a:p>
          <a:p>
            <a:r>
              <a:rPr lang="en-US" dirty="0" smtClean="0"/>
              <a:t>Do not hesitate to point out a regulation that is not being respected.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307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Staff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Often they can get things done quickly without going further up the ladder;</a:t>
            </a:r>
          </a:p>
          <a:p>
            <a:pPr marL="137160" indent="0">
              <a:buNone/>
            </a:pPr>
            <a:r>
              <a:rPr lang="en-US" dirty="0" smtClean="0"/>
              <a:t>Again important to have good relations with key individuals;</a:t>
            </a:r>
          </a:p>
          <a:p>
            <a:pPr marL="137160" indent="0">
              <a:buNone/>
            </a:pPr>
            <a:r>
              <a:rPr lang="en-US" dirty="0" smtClean="0"/>
              <a:t>Be patient - remember staff employees are often overworked and underpaid;</a:t>
            </a:r>
          </a:p>
          <a:p>
            <a:pPr marL="137160" indent="0">
              <a:buNone/>
            </a:pPr>
            <a:r>
              <a:rPr lang="en-US" dirty="0" smtClean="0"/>
              <a:t>As with the administration, never be accusatory.</a:t>
            </a:r>
          </a:p>
          <a:p>
            <a:pPr marL="137160" indent="0">
              <a:buNone/>
            </a:pPr>
            <a:r>
              <a:rPr lang="en-US" b="1" u="sng" dirty="0" smtClean="0"/>
              <a:t>Nota Bene</a:t>
            </a:r>
            <a:r>
              <a:rPr lang="en-US" dirty="0" smtClean="0"/>
              <a:t>: Remember the most important staff members are the ones in your office – learn from their experience and treat them like colleagues.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13716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065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Students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137160" indent="0">
              <a:buNone/>
            </a:pPr>
            <a:r>
              <a:rPr lang="en-US" dirty="0" smtClean="0"/>
              <a:t>How would you describe the students in your university or college? 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1089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Intelligent</a:t>
            </a:r>
          </a:p>
          <a:p>
            <a:r>
              <a:rPr lang="en-US" dirty="0" smtClean="0"/>
              <a:t>Determined</a:t>
            </a:r>
          </a:p>
          <a:p>
            <a:r>
              <a:rPr lang="en-US" dirty="0" smtClean="0"/>
              <a:t>Critical, but lacking self-criticism</a:t>
            </a:r>
          </a:p>
          <a:p>
            <a:r>
              <a:rPr lang="en-US" dirty="0"/>
              <a:t> </a:t>
            </a:r>
            <a:r>
              <a:rPr lang="en-US" dirty="0" smtClean="0"/>
              <a:t>Stressed</a:t>
            </a:r>
          </a:p>
          <a:p>
            <a:r>
              <a:rPr lang="en-US" dirty="0" smtClean="0"/>
              <a:t>Distracted</a:t>
            </a:r>
          </a:p>
          <a:p>
            <a:endParaRPr lang="en-US" dirty="0"/>
          </a:p>
          <a:p>
            <a:r>
              <a:rPr lang="en-US" dirty="0" smtClean="0"/>
              <a:t>What does research teach us about the </a:t>
            </a:r>
            <a:r>
              <a:rPr lang="en-US" dirty="0" err="1" smtClean="0"/>
              <a:t>millennials</a:t>
            </a:r>
            <a:r>
              <a:rPr lang="en-US" dirty="0" smtClean="0"/>
              <a:t>?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4510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4-02-20 at 6.54.5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52" y="474166"/>
            <a:ext cx="8446043" cy="587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57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7526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Millennial Generation:</a:t>
            </a:r>
            <a:br>
              <a:rPr lang="en-US" sz="3600" dirty="0" smtClean="0"/>
            </a:br>
            <a:r>
              <a:rPr lang="en-US" sz="3600" dirty="0" smtClean="0"/>
              <a:t> Born </a:t>
            </a:r>
            <a:r>
              <a:rPr lang="en-US" sz="3600" dirty="0"/>
              <a:t>after 1980. Growing up in the 21</a:t>
            </a:r>
            <a:r>
              <a:rPr lang="en-US" sz="3600" baseline="30000" dirty="0"/>
              <a:t>st</a:t>
            </a:r>
            <a:r>
              <a:rPr lang="en-US" sz="3600" dirty="0"/>
              <a:t> </a:t>
            </a:r>
            <a:r>
              <a:rPr lang="en-US" sz="3600" dirty="0" smtClean="0"/>
              <a:t>century</a:t>
            </a:r>
            <a:r>
              <a:rPr lang="en-US" dirty="0"/>
              <a:t/>
            </a:r>
            <a:br>
              <a:rPr lang="en-US" dirty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519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/>
              <a:t>They 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relatively unattached to organized politics and religion (29% say they are not affiliated with any religion);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linked by social media (81% are on Facebook);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 burdened by debt;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distrustful of people;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/>
              <a:t>in no rush to marry (just 26% of this generation is married);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/>
              <a:t> optimistic about the future.</a:t>
            </a:r>
          </a:p>
          <a:p>
            <a:pPr marL="13716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5901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117600"/>
            <a:ext cx="5334000" cy="462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0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188</TotalTime>
  <Words>811</Words>
  <Application>Microsoft Office PowerPoint</Application>
  <PresentationFormat>On-screen Show (4:3)</PresentationFormat>
  <Paragraphs>136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Apex</vt:lpstr>
      <vt:lpstr>What I Learned During My Mandate as Ombudsperson for Students </vt:lpstr>
      <vt:lpstr>Situating Myself</vt:lpstr>
      <vt:lpstr>The Administration</vt:lpstr>
      <vt:lpstr>The Staff</vt:lpstr>
      <vt:lpstr>The Students</vt:lpstr>
      <vt:lpstr>My View</vt:lpstr>
      <vt:lpstr>PowerPoint Presentation</vt:lpstr>
      <vt:lpstr>Millennial Generation:  Born after 1980. Growing up in the 21st century </vt:lpstr>
      <vt:lpstr>PowerPoint Presentation</vt:lpstr>
      <vt:lpstr>PowerPoint Presentation</vt:lpstr>
      <vt:lpstr>What is narcissism?</vt:lpstr>
      <vt:lpstr>PowerPoint Presentation</vt:lpstr>
      <vt:lpstr>Some problems that might result</vt:lpstr>
      <vt:lpstr>PowerPoint Presentation</vt:lpstr>
      <vt:lpstr>Dealing with Generation Me: Problem students and student problems</vt:lpstr>
      <vt:lpstr>PowerPoint Presentation</vt:lpstr>
      <vt:lpstr>Generation Me: the good news</vt:lpstr>
      <vt:lpstr>LOUPE</vt:lpstr>
      <vt:lpstr>Qualities of an Ombudsperson (according to my colleagues)</vt:lpstr>
      <vt:lpstr>Qualities</vt:lpstr>
      <vt:lpstr>References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tempuser</cp:lastModifiedBy>
  <cp:revision>24</cp:revision>
  <dcterms:created xsi:type="dcterms:W3CDTF">2014-03-28T23:13:09Z</dcterms:created>
  <dcterms:modified xsi:type="dcterms:W3CDTF">2014-04-23T13:45:02Z</dcterms:modified>
</cp:coreProperties>
</file>