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7"/>
  </p:notesMasterIdLst>
  <p:sldIdLst>
    <p:sldId id="270" r:id="rId2"/>
    <p:sldId id="271" r:id="rId3"/>
    <p:sldId id="272" r:id="rId4"/>
    <p:sldId id="282" r:id="rId5"/>
    <p:sldId id="285" r:id="rId6"/>
    <p:sldId id="283" r:id="rId7"/>
    <p:sldId id="274" r:id="rId8"/>
    <p:sldId id="280" r:id="rId9"/>
    <p:sldId id="284" r:id="rId10"/>
    <p:sldId id="275" r:id="rId11"/>
    <p:sldId id="277" r:id="rId12"/>
    <p:sldId id="287" r:id="rId13"/>
    <p:sldId id="276" r:id="rId14"/>
    <p:sldId id="288" r:id="rId15"/>
    <p:sldId id="268" r:id="rId16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901A1E"/>
    <a:srgbClr val="000000"/>
    <a:srgbClr val="2A216A"/>
    <a:srgbClr val="7C4218"/>
    <a:srgbClr val="DDDDDD"/>
    <a:srgbClr val="6666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5" autoAdjust="0"/>
    <p:restoredTop sz="94595" autoAdjust="0"/>
  </p:normalViewPr>
  <p:slideViewPr>
    <p:cSldViewPr>
      <p:cViewPr varScale="1">
        <p:scale>
          <a:sx n="126" d="100"/>
          <a:sy n="126" d="100"/>
        </p:scale>
        <p:origin x="-1476" y="-96"/>
      </p:cViewPr>
      <p:guideLst>
        <p:guide orient="horz" pos="3974"/>
        <p:guide orient="horz" pos="618"/>
        <p:guide pos="657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cat>
            <c:strRef>
              <c:f>'Ark1'!$B$2:$C$2</c:f>
              <c:strCache>
                <c:ptCount val="2"/>
                <c:pt idx="0">
                  <c:v>The year 2013</c:v>
                </c:pt>
                <c:pt idx="1">
                  <c:v>The year 2014</c:v>
                </c:pt>
              </c:strCache>
            </c:strRef>
          </c:cat>
          <c:val>
            <c:numRef>
              <c:f>'Ark1'!$B$3:$C$3</c:f>
              <c:numCache>
                <c:formatCode>General</c:formatCode>
                <c:ptCount val="2"/>
                <c:pt idx="0">
                  <c:v>35</c:v>
                </c:pt>
                <c:pt idx="1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66464"/>
        <c:axId val="31486336"/>
      </c:barChart>
      <c:catAx>
        <c:axId val="31566464"/>
        <c:scaling>
          <c:orientation val="minMax"/>
        </c:scaling>
        <c:delete val="0"/>
        <c:axPos val="b"/>
        <c:majorTickMark val="out"/>
        <c:minorTickMark val="none"/>
        <c:tickLblPos val="nextTo"/>
        <c:crossAx val="31486336"/>
        <c:crosses val="autoZero"/>
        <c:auto val="1"/>
        <c:lblAlgn val="ctr"/>
        <c:lblOffset val="100"/>
        <c:noMultiLvlLbl val="0"/>
      </c:catAx>
      <c:valAx>
        <c:axId val="3148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566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FA0C2C-6CF7-4E25-8BDE-6F6EC57D21D3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4048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5247A-73DF-4860-8F85-C14687CC7A8A}" type="slidenum">
              <a:rPr lang="da-DK"/>
              <a:pPr/>
              <a:t>15</a:t>
            </a:fld>
            <a:endParaRPr lang="da-DK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59" name="Picture 75" descr="KU_new_power_top4u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1285875"/>
          </a:xfrm>
          <a:prstGeom prst="rect">
            <a:avLst/>
          </a:prstGeom>
          <a:noFill/>
        </p:spPr>
      </p:pic>
      <p:sp>
        <p:nvSpPr>
          <p:cNvPr id="67644" name="Rectangle 60"/>
          <p:cNvSpPr>
            <a:spLocks noGrp="1" noChangeArrowheads="1"/>
          </p:cNvSpPr>
          <p:nvPr>
            <p:ph type="ctrTitle"/>
          </p:nvPr>
        </p:nvSpPr>
        <p:spPr>
          <a:xfrm>
            <a:off x="1044000" y="2059200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Klik for at redigere titeltypografi i masteren</a:t>
            </a:r>
          </a:p>
        </p:txBody>
      </p:sp>
      <p:sp>
        <p:nvSpPr>
          <p:cNvPr id="67645" name="Rectangle 61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4000" y="2930525"/>
            <a:ext cx="6486525" cy="28035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GB"/>
              <a:t>Klik for at redigere undertiteltypografien i </a:t>
            </a:r>
            <a:r>
              <a:rPr lang="en-GB" smtClean="0"/>
              <a:t>masteren</a:t>
            </a:r>
            <a:endParaRPr lang="en-GB"/>
          </a:p>
        </p:txBody>
      </p:sp>
      <p:sp>
        <p:nvSpPr>
          <p:cNvPr id="67647" name="Rectangle 6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Enhedens navn</a:t>
            </a:r>
            <a:endParaRPr lang="en-GB"/>
          </a:p>
        </p:txBody>
      </p:sp>
      <p:sp>
        <p:nvSpPr>
          <p:cNvPr id="67673" name="Line 89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Sted og dato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860683-ABD5-4FDA-9081-7028960C25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4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da-DK" sz="1100" smtClean="0">
                <a:solidFill>
                  <a:schemeClr val="bg1"/>
                </a:solidFill>
              </a:rPr>
              <a:t>”Indsæt” </a:t>
            </a:r>
            <a:r>
              <a:rPr lang="da-DK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</a:t>
            </a:r>
            <a:r>
              <a:rPr lang="da-DK" sz="1100" smtClean="0">
                <a:solidFill>
                  <a:schemeClr val="bg1"/>
                </a:solidFill>
              </a:rPr>
              <a:t>dato </a:t>
            </a:r>
            <a:r>
              <a:rPr lang="da-DK" sz="1100">
                <a:solidFill>
                  <a:schemeClr val="bg1"/>
                </a:solidFill>
              </a:rPr>
              <a:t>og ”Enhedens navn” i Sidefod</a:t>
            </a:r>
          </a:p>
        </p:txBody>
      </p:sp>
      <p:sp>
        <p:nvSpPr>
          <p:cNvPr id="12" name="Line 25"/>
          <p:cNvSpPr>
            <a:spLocks noChangeShapeType="1"/>
          </p:cNvSpPr>
          <p:nvPr userDrawn="1"/>
        </p:nvSpPr>
        <p:spPr bwMode="auto">
          <a:xfrm flipH="1">
            <a:off x="-1" y="1131888"/>
            <a:ext cx="86155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" name="Line 25"/>
          <p:cNvSpPr>
            <a:spLocks noChangeShapeType="1"/>
          </p:cNvSpPr>
          <p:nvPr userDrawn="1"/>
        </p:nvSpPr>
        <p:spPr bwMode="auto">
          <a:xfrm flipH="1">
            <a:off x="8718872" y="1131888"/>
            <a:ext cx="425128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Enhedens navn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Sted og dato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860683-ABD5-4FDA-9081-7028960C251B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en-GB" sz="1100">
                <a:solidFill>
                  <a:schemeClr val="bg1"/>
                </a:solidFill>
                <a:cs typeface="Arial" charset="0"/>
              </a:rPr>
            </a:br>
            <a:endParaRPr lang="en-GB" sz="1100">
              <a:solidFill>
                <a:schemeClr val="bg1"/>
              </a:solidFill>
              <a:cs typeface="Arial" charset="0"/>
            </a:endParaRPr>
          </a:p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9" name="Line 44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Text Box 45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1" name="Line 46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2" name="Picture 4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Line 48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" name="Line 49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Line 50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" name="Line 51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" name="Line 52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" name="Line 53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" name="Line 55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da-DK" sz="1100" smtClean="0">
                <a:solidFill>
                  <a:schemeClr val="bg1"/>
                </a:solidFill>
              </a:rPr>
              <a:t>”Indsæt” </a:t>
            </a:r>
            <a:r>
              <a:rPr lang="da-DK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</a:t>
            </a:r>
            <a:r>
              <a:rPr lang="da-DK" sz="1100" smtClean="0">
                <a:solidFill>
                  <a:schemeClr val="bg1"/>
                </a:solidFill>
              </a:rPr>
              <a:t>dato </a:t>
            </a:r>
            <a:r>
              <a:rPr lang="da-DK" sz="1100">
                <a:solidFill>
                  <a:schemeClr val="bg1"/>
                </a:solidFill>
              </a:rPr>
              <a:t>og ”Enhedens navn” i Sidefod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19113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Enhedens navn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Sted og dato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860683-ABD5-4FDA-9081-7028960C251B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en-GB" sz="1100">
                <a:solidFill>
                  <a:schemeClr val="bg1"/>
                </a:solidFill>
                <a:cs typeface="Arial" charset="0"/>
              </a:rPr>
            </a:br>
            <a:endParaRPr lang="en-GB" sz="1100">
              <a:solidFill>
                <a:schemeClr val="bg1"/>
              </a:solidFill>
              <a:cs typeface="Arial" charset="0"/>
            </a:endParaRPr>
          </a:p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9" name="Line 44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Text Box 45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1" name="Line 46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2" name="Picture 4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Line 48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" name="Line 49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Line 50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" name="Line 51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" name="Line 52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" name="Line 53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" name="Line 55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3358800"/>
            <a:ext cx="3744000" cy="24876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da-DK" sz="1100" smtClean="0">
                <a:solidFill>
                  <a:schemeClr val="bg1"/>
                </a:solidFill>
              </a:rPr>
              <a:t>”Indsæt” </a:t>
            </a:r>
            <a:r>
              <a:rPr lang="da-DK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</a:t>
            </a:r>
            <a:r>
              <a:rPr lang="da-DK" sz="1100" smtClean="0">
                <a:solidFill>
                  <a:schemeClr val="bg1"/>
                </a:solidFill>
              </a:rPr>
              <a:t>dato </a:t>
            </a:r>
            <a:r>
              <a:rPr lang="da-DK" sz="1100">
                <a:solidFill>
                  <a:schemeClr val="bg1"/>
                </a:solidFill>
              </a:rPr>
              <a:t>og ”Enhedens navn” i Sidefod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74774"/>
            <a:ext cx="3211512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74774"/>
            <a:ext cx="3213100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Enhedens navn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Sted og dato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860683-ABD5-4FDA-9081-7028960C251B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en-GB" sz="1100">
                <a:solidFill>
                  <a:schemeClr val="bg1"/>
                </a:solidFill>
                <a:cs typeface="Arial" charset="0"/>
              </a:rPr>
            </a:br>
            <a:endParaRPr lang="en-GB" sz="1100">
              <a:solidFill>
                <a:schemeClr val="bg1"/>
              </a:solidFill>
              <a:cs typeface="Arial" charset="0"/>
            </a:endParaRPr>
          </a:p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44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Text Box 45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46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3" name="Picture 4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Line 48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Line 49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" name="Line 50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" name="Line 51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" name="Line 52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" name="Line 53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" name="Line 55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da-DK" sz="1100" smtClean="0">
                <a:solidFill>
                  <a:schemeClr val="bg1"/>
                </a:solidFill>
              </a:rPr>
              <a:t>”Indsæt” </a:t>
            </a:r>
            <a:r>
              <a:rPr lang="da-DK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</a:t>
            </a:r>
            <a:r>
              <a:rPr lang="da-DK" sz="1100" smtClean="0">
                <a:solidFill>
                  <a:schemeClr val="bg1"/>
                </a:solidFill>
              </a:rPr>
              <a:t>dato </a:t>
            </a:r>
            <a:r>
              <a:rPr lang="da-DK" sz="1100">
                <a:solidFill>
                  <a:schemeClr val="bg1"/>
                </a:solidFill>
              </a:rPr>
              <a:t>og ”Enhedens navn” i Sidefod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7" name="Picture 40" descr="top_uk_58_02"/>
          <p:cNvPicPr>
            <a:picLocks noChangeAspect="1" noChangeArrowheads="1"/>
          </p:cNvPicPr>
          <p:nvPr userDrawn="1"/>
        </p:nvPicPr>
        <p:blipFill>
          <a:blip r:embed="rId2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051200"/>
            <a:ext cx="7059600" cy="4698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58400" y="-3175"/>
            <a:ext cx="6253200" cy="26352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Enhedens navn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Sted og dato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Slide </a:t>
            </a:r>
            <a:fld id="{DE860683-ABD5-4FDA-9081-7028960C25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 Box 8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en-GB" sz="1100">
              <a:solidFill>
                <a:schemeClr val="bg1"/>
              </a:solidFill>
            </a:endParaRPr>
          </a:p>
          <a:p>
            <a:r>
              <a:rPr lang="en-GB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en-GB" sz="1100">
                <a:solidFill>
                  <a:schemeClr val="bg1"/>
                </a:solidFill>
              </a:rPr>
              <a:t>vælg </a:t>
            </a:r>
            <a:r>
              <a:rPr lang="en-GB" sz="1100" smtClean="0">
                <a:solidFill>
                  <a:schemeClr val="bg1"/>
                </a:solidFill>
              </a:rPr>
              <a:t>”Indsæt” </a:t>
            </a:r>
            <a:r>
              <a:rPr lang="en-GB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en-GB" sz="1100">
                <a:solidFill>
                  <a:schemeClr val="bg1"/>
                </a:solidFill>
              </a:rPr>
              <a:t>Indføj ”Sted og dato” i feltet for </a:t>
            </a:r>
            <a:r>
              <a:rPr lang="en-GB" sz="1100" smtClean="0">
                <a:solidFill>
                  <a:schemeClr val="bg1"/>
                </a:solidFill>
              </a:rPr>
              <a:t>dato</a:t>
            </a:r>
            <a:r>
              <a:rPr lang="en-GB" sz="1100" baseline="0" smtClean="0">
                <a:solidFill>
                  <a:schemeClr val="bg1"/>
                </a:solidFill>
              </a:rPr>
              <a:t> </a:t>
            </a:r>
            <a:r>
              <a:rPr lang="en-GB" sz="1100" smtClean="0">
                <a:solidFill>
                  <a:schemeClr val="bg1"/>
                </a:solidFill>
              </a:rPr>
              <a:t>og </a:t>
            </a:r>
            <a:r>
              <a:rPr lang="en-GB" sz="1100">
                <a:solidFill>
                  <a:schemeClr val="bg1"/>
                </a:solidFill>
              </a:rPr>
              <a:t>”Enhedens navn” i Sidefod</a:t>
            </a:r>
          </a:p>
        </p:txBody>
      </p:sp>
      <p:sp>
        <p:nvSpPr>
          <p:cNvPr id="11" name="Line 89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TextBox 17"/>
          <p:cNvSpPr txBox="1"/>
          <p:nvPr userDrawn="1"/>
        </p:nvSpPr>
        <p:spPr>
          <a:xfrm>
            <a:off x="-1357354" y="1133459"/>
            <a:ext cx="1296988" cy="67710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GB" sz="1100" smtClean="0">
                <a:solidFill>
                  <a:schemeClr val="bg1"/>
                </a:solidFill>
                <a:cs typeface="Arial" charset="0"/>
              </a:rPr>
              <a:t>Byt billede:</a:t>
            </a:r>
          </a:p>
          <a:p>
            <a:r>
              <a:rPr lang="en-GB" sz="1100" smtClean="0">
                <a:solidFill>
                  <a:schemeClr val="bg1"/>
                </a:solidFill>
                <a:cs typeface="Arial" charset="0"/>
              </a:rPr>
              <a:t>Ny</a:t>
            </a:r>
            <a:r>
              <a:rPr lang="en-GB" sz="1100" baseline="0" smtClean="0">
                <a:solidFill>
                  <a:schemeClr val="bg1"/>
                </a:solidFill>
                <a:cs typeface="Arial" charset="0"/>
              </a:rPr>
              <a:t> slide og k</a:t>
            </a:r>
            <a:r>
              <a:rPr lang="en-GB" sz="1100" smtClean="0">
                <a:solidFill>
                  <a:schemeClr val="bg1"/>
                </a:solidFill>
                <a:cs typeface="Arial" charset="0"/>
              </a:rPr>
              <a:t>lik på</a:t>
            </a:r>
            <a:r>
              <a:rPr lang="en-GB" sz="1100" baseline="0" smtClean="0">
                <a:solidFill>
                  <a:schemeClr val="bg1"/>
                </a:solidFill>
                <a:cs typeface="Arial" charset="0"/>
              </a:rPr>
              <a:t> ikon, indsæt billede</a:t>
            </a:r>
            <a:endParaRPr lang="en-GB" sz="11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" name="Line 36"/>
          <p:cNvSpPr>
            <a:spLocks noChangeShapeType="1"/>
          </p:cNvSpPr>
          <p:nvPr userDrawn="1"/>
        </p:nvSpPr>
        <p:spPr bwMode="auto">
          <a:xfrm>
            <a:off x="-1357354" y="1071546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4" name="Picture 41" descr="KU_new_bot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Enhedens navn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Sted og dato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860683-ABD5-4FDA-9081-7028960C25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Box 45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0" name="Line 46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Enhedens navn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Sted og dato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860683-ABD5-4FDA-9081-7028960C251B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0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66601" name="Picture 41" descr="KU_new_bot4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</p:spPr>
      </p:pic>
      <p:pic>
        <p:nvPicPr>
          <p:cNvPr id="66600" name="Picture 40" descr="top_uk_58_02"/>
          <p:cNvPicPr>
            <a:picLocks noChangeAspect="1" noChangeArrowheads="1"/>
          </p:cNvPicPr>
          <p:nvPr userDrawn="1"/>
        </p:nvPicPr>
        <p:blipFill>
          <a:blip r:embed="rId10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91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7487" y="-3175"/>
            <a:ext cx="62515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</a:defRPr>
            </a:lvl1pPr>
          </a:lstStyle>
          <a:p>
            <a:r>
              <a:rPr lang="en-GB" smtClean="0"/>
              <a:t>Enhedens navn</a:t>
            </a:r>
            <a:endParaRPr lang="en-GB"/>
          </a:p>
        </p:txBody>
      </p:sp>
      <p:sp>
        <p:nvSpPr>
          <p:cNvPr id="66596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60375"/>
            <a:ext cx="6577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titeltypografi i masteren</a:t>
            </a:r>
          </a:p>
        </p:txBody>
      </p:sp>
      <p:sp>
        <p:nvSpPr>
          <p:cNvPr id="66597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4"/>
            <a:ext cx="6577012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teksttypografierne i masteren</a:t>
            </a:r>
          </a:p>
          <a:p>
            <a:pPr lvl="1"/>
            <a:r>
              <a:rPr lang="en-GB" smtClean="0"/>
              <a:t>Andet niveau</a:t>
            </a:r>
          </a:p>
          <a:p>
            <a:pPr lvl="2"/>
            <a:r>
              <a:rPr lang="en-GB" smtClean="0"/>
              <a:t>Tredje niveau</a:t>
            </a:r>
          </a:p>
          <a:p>
            <a:pPr lvl="3"/>
            <a:r>
              <a:rPr lang="en-GB" smtClean="0"/>
              <a:t>Fjerde niveau</a:t>
            </a:r>
          </a:p>
          <a:p>
            <a:pPr lvl="4"/>
            <a:r>
              <a:rPr lang="en-GB" smtClean="0"/>
              <a:t>Femte niveau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>
            <a:off x="1044000" y="6350110"/>
            <a:ext cx="65772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Sted og dato</a:t>
            </a:r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1044000" y="6507558"/>
            <a:ext cx="21336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Slide </a:t>
            </a:r>
            <a:fld id="{DE860683-ABD5-4FDA-9081-7028960C251B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63" r:id="rId3"/>
    <p:sldLayoutId id="2147483654" r:id="rId4"/>
    <p:sldLayoutId id="2147483662" r:id="rId5"/>
    <p:sldLayoutId id="2147483656" r:id="rId6"/>
    <p:sldLayoutId id="2147483657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2pPr>
      <a:lvl3pPr marL="1146175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first Student Ambassador in Denmark: </a:t>
            </a:r>
            <a:r>
              <a:rPr lang="en-GB" b="1" dirty="0"/>
              <a:t>why not “Student Ombudsperson” and why not </a:t>
            </a:r>
            <a:r>
              <a:rPr lang="en-GB" b="1" dirty="0" smtClean="0"/>
              <a:t>sooner?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>
          <a:xfrm>
            <a:off x="1049283" y="2879725"/>
            <a:ext cx="6486525" cy="2803525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Tina Kaare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Student Ambassador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The Student Ambassador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of May 2014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860683-ABD5-4FDA-9081-7028960C251B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9" name="Picture 5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0100" y="4508500"/>
            <a:ext cx="1993900" cy="2349500"/>
          </a:xfrm>
          <a:prstGeom prst="rect">
            <a:avLst/>
          </a:prstGeom>
          <a:noFill/>
        </p:spPr>
      </p:pic>
      <p:pic>
        <p:nvPicPr>
          <p:cNvPr id="10" name="Picture 40" descr="skabelon_new_2007_big"/>
          <p:cNvPicPr>
            <a:picLocks noChangeAspect="1" noChangeArrowheads="1"/>
          </p:cNvPicPr>
          <p:nvPr/>
        </p:nvPicPr>
        <p:blipFill>
          <a:blip r:embed="rId3"/>
          <a:srcRect t="21700"/>
          <a:stretch>
            <a:fillRect/>
          </a:stretch>
        </p:blipFill>
        <p:spPr bwMode="auto">
          <a:xfrm>
            <a:off x="5926138" y="3357563"/>
            <a:ext cx="3217862" cy="3500437"/>
          </a:xfrm>
          <a:prstGeom prst="rect">
            <a:avLst/>
          </a:prstGeom>
          <a:noFill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1"/>
            <a:ext cx="5991225" cy="154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First </a:t>
            </a:r>
            <a:r>
              <a:rPr lang="da-DK" b="1" dirty="0" err="1"/>
              <a:t>experiences</a:t>
            </a:r>
            <a:r>
              <a:rPr lang="da-DK" b="1" dirty="0"/>
              <a:t> </a:t>
            </a:r>
            <a:br>
              <a:rPr lang="da-DK" b="1" dirty="0"/>
            </a:br>
            <a:endParaRPr lang="da-DK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88" y="1473862"/>
            <a:ext cx="3211512" cy="428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 smtClean="0"/>
              <a:t>Website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 smtClean="0"/>
              <a:t>Flyer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 smtClean="0"/>
              <a:t>Phone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 smtClean="0"/>
              <a:t>Facebook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 err="1" smtClean="0"/>
              <a:t>Dialogue</a:t>
            </a:r>
            <a:r>
              <a:rPr lang="da-DK" dirty="0" smtClean="0"/>
              <a:t> meetings with </a:t>
            </a:r>
            <a:r>
              <a:rPr lang="da-DK" dirty="0" err="1" smtClean="0"/>
              <a:t>faculty</a:t>
            </a:r>
            <a:r>
              <a:rPr lang="da-DK" dirty="0" smtClean="0"/>
              <a:t> </a:t>
            </a:r>
            <a:r>
              <a:rPr lang="da-DK" dirty="0" err="1" smtClean="0"/>
              <a:t>staff</a:t>
            </a:r>
            <a:r>
              <a:rPr lang="da-DK" dirty="0" smtClean="0"/>
              <a:t>, student </a:t>
            </a:r>
            <a:r>
              <a:rPr lang="da-DK" dirty="0" err="1" smtClean="0"/>
              <a:t>organizations</a:t>
            </a:r>
            <a:r>
              <a:rPr lang="da-DK" dirty="0" smtClean="0"/>
              <a:t>, student </a:t>
            </a:r>
            <a:r>
              <a:rPr lang="da-DK" dirty="0" err="1" smtClean="0"/>
              <a:t>councellors</a:t>
            </a: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 smtClean="0"/>
              <a:t>Statistical system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 err="1" smtClean="0"/>
              <a:t>Study</a:t>
            </a:r>
            <a:r>
              <a:rPr lang="da-DK" dirty="0" smtClean="0"/>
              <a:t> starts events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 smtClean="0"/>
              <a:t>Student Fair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 smtClean="0"/>
              <a:t>Exchange of </a:t>
            </a:r>
            <a:r>
              <a:rPr lang="da-DK" dirty="0" err="1" smtClean="0"/>
              <a:t>experiences</a:t>
            </a:r>
            <a:r>
              <a:rPr lang="da-DK" dirty="0" smtClean="0"/>
              <a:t> with the Student Ombudsperson for The </a:t>
            </a:r>
            <a:r>
              <a:rPr lang="da-DK" dirty="0" err="1" smtClean="0"/>
              <a:t>University</a:t>
            </a:r>
            <a:r>
              <a:rPr lang="da-DK" dirty="0" smtClean="0"/>
              <a:t> of Oslo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 smtClean="0"/>
              <a:t>Participation in a forum for </a:t>
            </a:r>
            <a:r>
              <a:rPr lang="da-DK" dirty="0" err="1" smtClean="0"/>
              <a:t>costumer</a:t>
            </a:r>
            <a:r>
              <a:rPr lang="da-DK" dirty="0" smtClean="0"/>
              <a:t> </a:t>
            </a:r>
            <a:r>
              <a:rPr lang="da-DK" dirty="0" err="1" smtClean="0"/>
              <a:t>ambassadors</a:t>
            </a:r>
            <a:r>
              <a:rPr lang="da-DK" dirty="0" smtClean="0"/>
              <a:t> from </a:t>
            </a:r>
            <a:r>
              <a:rPr lang="da-DK" dirty="0" err="1" smtClean="0"/>
              <a:t>various</a:t>
            </a:r>
            <a:r>
              <a:rPr lang="da-DK" dirty="0" smtClean="0"/>
              <a:t> public and private </a:t>
            </a:r>
            <a:r>
              <a:rPr lang="da-DK" dirty="0" err="1" smtClean="0"/>
              <a:t>companies</a:t>
            </a:r>
            <a:r>
              <a:rPr lang="da-DK" dirty="0" smtClean="0"/>
              <a:t> in Copenhagen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The Student Ambassador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of 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65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First </a:t>
            </a:r>
            <a:r>
              <a:rPr lang="da-DK" b="1" dirty="0" err="1"/>
              <a:t>experiences</a:t>
            </a:r>
            <a:r>
              <a:rPr lang="da-DK" b="1" dirty="0"/>
              <a:t> </a:t>
            </a:r>
            <a:br>
              <a:rPr lang="da-DK" b="1" dirty="0"/>
            </a:b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 smtClean="0"/>
              <a:t>132 </a:t>
            </a:r>
            <a:r>
              <a:rPr lang="da-DK" dirty="0" err="1" smtClean="0"/>
              <a:t>inquiries</a:t>
            </a:r>
            <a:r>
              <a:rPr lang="da-DK" dirty="0" smtClean="0"/>
              <a:t> the </a:t>
            </a:r>
            <a:r>
              <a:rPr lang="da-DK" dirty="0" err="1" smtClean="0"/>
              <a:t>first</a:t>
            </a:r>
            <a:r>
              <a:rPr lang="da-DK" dirty="0" smtClean="0"/>
              <a:t> </a:t>
            </a:r>
            <a:r>
              <a:rPr lang="da-DK" dirty="0" err="1" smtClean="0"/>
              <a:t>year</a:t>
            </a:r>
            <a:r>
              <a:rPr lang="da-DK" dirty="0"/>
              <a:t> </a:t>
            </a:r>
            <a:r>
              <a:rPr lang="da-DK" dirty="0" smtClean="0"/>
              <a:t>and </a:t>
            </a:r>
            <a:r>
              <a:rPr lang="da-DK" dirty="0" err="1" smtClean="0"/>
              <a:t>increasing</a:t>
            </a:r>
            <a:r>
              <a:rPr lang="da-DK" dirty="0" smtClean="0"/>
              <a:t> </a:t>
            </a:r>
            <a:r>
              <a:rPr lang="da-DK" dirty="0" err="1" smtClean="0"/>
              <a:t>during</a:t>
            </a:r>
            <a:r>
              <a:rPr lang="da-DK" dirty="0" smtClean="0"/>
              <a:t> the </a:t>
            </a:r>
            <a:r>
              <a:rPr lang="da-DK" dirty="0" err="1" smtClean="0"/>
              <a:t>year</a:t>
            </a: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 smtClean="0"/>
              <a:t>Most </a:t>
            </a:r>
            <a:r>
              <a:rPr lang="da-DK" dirty="0" err="1" smtClean="0"/>
              <a:t>inquiries</a:t>
            </a:r>
            <a:r>
              <a:rPr lang="da-DK" dirty="0" smtClean="0"/>
              <a:t> from The </a:t>
            </a:r>
            <a:r>
              <a:rPr lang="da-DK" dirty="0" err="1" smtClean="0"/>
              <a:t>Faculty</a:t>
            </a:r>
            <a:r>
              <a:rPr lang="da-DK" dirty="0" smtClean="0"/>
              <a:t> of Law </a:t>
            </a:r>
            <a:r>
              <a:rPr lang="da-DK" dirty="0" err="1" smtClean="0"/>
              <a:t>followed</a:t>
            </a:r>
            <a:r>
              <a:rPr lang="da-DK" dirty="0" smtClean="0"/>
              <a:t> by The </a:t>
            </a:r>
            <a:r>
              <a:rPr lang="da-DK" dirty="0" err="1" smtClean="0"/>
              <a:t>Faculty</a:t>
            </a:r>
            <a:r>
              <a:rPr lang="da-DK" dirty="0" smtClean="0"/>
              <a:t> of </a:t>
            </a:r>
            <a:r>
              <a:rPr lang="da-DK" dirty="0" err="1" smtClean="0"/>
              <a:t>Humanities</a:t>
            </a:r>
            <a:r>
              <a:rPr lang="da-DK" dirty="0" smtClean="0"/>
              <a:t> and The </a:t>
            </a:r>
            <a:r>
              <a:rPr lang="da-DK" dirty="0" err="1" smtClean="0"/>
              <a:t>Faculty</a:t>
            </a:r>
            <a:r>
              <a:rPr lang="da-DK" dirty="0" smtClean="0"/>
              <a:t> of Health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 smtClean="0"/>
              <a:t>Most students </a:t>
            </a:r>
            <a:r>
              <a:rPr lang="da-DK" dirty="0" err="1" smtClean="0"/>
              <a:t>contact</a:t>
            </a:r>
            <a:r>
              <a:rPr lang="da-DK" dirty="0" smtClean="0"/>
              <a:t> The Student </a:t>
            </a:r>
            <a:r>
              <a:rPr lang="da-DK" dirty="0" err="1" smtClean="0"/>
              <a:t>Ambassador</a:t>
            </a:r>
            <a:r>
              <a:rPr lang="da-DK" dirty="0" smtClean="0"/>
              <a:t> by e-mail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 smtClean="0"/>
              <a:t>The students </a:t>
            </a:r>
            <a:r>
              <a:rPr lang="da-DK" dirty="0" err="1" smtClean="0"/>
              <a:t>turn</a:t>
            </a:r>
            <a:r>
              <a:rPr lang="da-DK" dirty="0" smtClean="0"/>
              <a:t> to The Student </a:t>
            </a:r>
            <a:r>
              <a:rPr lang="da-DK" dirty="0" err="1" smtClean="0"/>
              <a:t>Ambassador</a:t>
            </a:r>
            <a:r>
              <a:rPr lang="da-DK" dirty="0" smtClean="0"/>
              <a:t> with a large </a:t>
            </a:r>
            <a:r>
              <a:rPr lang="da-DK" dirty="0" err="1" smtClean="0"/>
              <a:t>variety</a:t>
            </a:r>
            <a:r>
              <a:rPr lang="da-DK" dirty="0" smtClean="0"/>
              <a:t> of </a:t>
            </a:r>
            <a:r>
              <a:rPr lang="da-DK" dirty="0" err="1" smtClean="0"/>
              <a:t>questions</a:t>
            </a: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 Student </a:t>
            </a:r>
            <a:r>
              <a:rPr lang="en-US" dirty="0"/>
              <a:t>ambassador gets a lot of positive feedback from </a:t>
            </a:r>
            <a:r>
              <a:rPr lang="en-US" dirty="0" smtClean="0"/>
              <a:t>students</a:t>
            </a:r>
            <a:r>
              <a:rPr lang="en-US" dirty="0"/>
              <a:t>, who have been in contact with the function</a:t>
            </a: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The Student Ambassador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of May 2014</a:t>
            </a:r>
            <a:endParaRPr lang="en-GB" dirty="0"/>
          </a:p>
        </p:txBody>
      </p:sp>
      <p:graphicFrame>
        <p:nvGraphicFramePr>
          <p:cNvPr id="13" name="Pladsholder til indhold 12"/>
          <p:cNvGraphicFramePr>
            <a:graphicFrameLocks noGrp="1"/>
          </p:cNvGraphicFramePr>
          <p:nvPr>
            <p:ph sz="half" idx="1"/>
          </p:nvPr>
        </p:nvGraphicFramePr>
        <p:xfrm>
          <a:off x="1042988" y="1374775"/>
          <a:ext cx="3211512" cy="448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584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First </a:t>
            </a:r>
            <a:r>
              <a:rPr lang="da-DK" b="1" dirty="0" err="1"/>
              <a:t>experiences</a:t>
            </a:r>
            <a:r>
              <a:rPr lang="da-DK" b="1" dirty="0"/>
              <a:t> </a:t>
            </a:r>
            <a:br>
              <a:rPr lang="da-DK" b="1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 smtClean="0"/>
              <a:t>The students feel </a:t>
            </a:r>
            <a:r>
              <a:rPr lang="da-DK" dirty="0" err="1" smtClean="0"/>
              <a:t>alone</a:t>
            </a:r>
            <a:r>
              <a:rPr lang="da-DK" dirty="0" smtClean="0"/>
              <a:t> in the meeting with a </a:t>
            </a:r>
            <a:r>
              <a:rPr lang="da-DK" dirty="0" err="1" smtClean="0"/>
              <a:t>very</a:t>
            </a:r>
            <a:r>
              <a:rPr lang="da-DK" dirty="0" smtClean="0"/>
              <a:t> large system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 smtClean="0"/>
              <a:t>The </a:t>
            </a:r>
            <a:r>
              <a:rPr lang="da-DK" dirty="0" err="1"/>
              <a:t>U</a:t>
            </a:r>
            <a:r>
              <a:rPr lang="da-DK" dirty="0" err="1" smtClean="0"/>
              <a:t>niversity</a:t>
            </a:r>
            <a:r>
              <a:rPr lang="da-DK" dirty="0" smtClean="0"/>
              <a:t> </a:t>
            </a:r>
            <a:r>
              <a:rPr lang="da-DK" dirty="0" err="1" smtClean="0"/>
              <a:t>could</a:t>
            </a:r>
            <a:r>
              <a:rPr lang="da-DK" dirty="0" smtClean="0"/>
              <a:t> </a:t>
            </a:r>
            <a:r>
              <a:rPr lang="da-DK" dirty="0" err="1" smtClean="0"/>
              <a:t>benefit</a:t>
            </a:r>
            <a:r>
              <a:rPr lang="da-DK" dirty="0" smtClean="0"/>
              <a:t> from </a:t>
            </a:r>
            <a:r>
              <a:rPr lang="da-DK" dirty="0" err="1" smtClean="0"/>
              <a:t>being</a:t>
            </a:r>
            <a:r>
              <a:rPr lang="da-DK" dirty="0" smtClean="0"/>
              <a:t> more </a:t>
            </a:r>
            <a:r>
              <a:rPr lang="da-DK" dirty="0" err="1" smtClean="0"/>
              <a:t>dialogue-based</a:t>
            </a: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The University's administrative practices that lead to the student being </a:t>
            </a:r>
            <a:r>
              <a:rPr lang="en-US" dirty="0" smtClean="0"/>
              <a:t>delayed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Short and standardized </a:t>
            </a:r>
            <a:r>
              <a:rPr lang="en-US" dirty="0" err="1" smtClean="0"/>
              <a:t>dicisions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Various errors in the proceedings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 tone – there are many ways to say the same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2880123" y="0"/>
            <a:ext cx="6251587" cy="263525"/>
          </a:xfrm>
        </p:spPr>
        <p:txBody>
          <a:bodyPr/>
          <a:lstStyle/>
          <a:p>
            <a:r>
              <a:rPr lang="en-GB" dirty="0" smtClean="0"/>
              <a:t>The Student Ambassador</a:t>
            </a:r>
            <a:endParaRPr lang="en-GB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of May 2014</a:t>
            </a:r>
            <a:endParaRPr lang="en-GB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1573695"/>
            <a:ext cx="3213100" cy="408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First </a:t>
            </a:r>
            <a:r>
              <a:rPr lang="da-DK" b="1" dirty="0" err="1"/>
              <a:t>experiences</a:t>
            </a:r>
            <a:r>
              <a:rPr lang="da-DK" b="1" dirty="0"/>
              <a:t> </a:t>
            </a:r>
            <a:br>
              <a:rPr lang="da-DK" b="1" dirty="0"/>
            </a:b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The Student Ambassador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Sted og dato</a:t>
            </a:r>
            <a:endParaRPr lang="en-GB"/>
          </a:p>
        </p:txBody>
      </p:sp>
      <p:pic>
        <p:nvPicPr>
          <p:cNvPr id="6" name="Pictur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988" y="1411236"/>
            <a:ext cx="6577012" cy="4408591"/>
          </a:xfrm>
        </p:spPr>
      </p:pic>
    </p:spTree>
    <p:extLst>
      <p:ext uri="{BB962C8B-B14F-4D97-AF65-F5344CB8AC3E}">
        <p14:creationId xmlns:p14="http://schemas.microsoft.com/office/powerpoint/2010/main" val="7466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460375"/>
            <a:ext cx="6577200" cy="880393"/>
          </a:xfrm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/>
              <a:t>first Student Ambassador in Denmark: </a:t>
            </a:r>
            <a:r>
              <a:rPr lang="en-GB" b="1" dirty="0"/>
              <a:t>why not “Student Ombudsperson” and why not sooner?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pPr algn="ctr"/>
            <a:r>
              <a:rPr lang="da-DK" sz="9600" b="1" baseline="-25000" dirty="0" smtClean="0">
                <a:solidFill>
                  <a:srgbClr val="901A1E"/>
                </a:solidFill>
              </a:rPr>
              <a:t>QUESTIONS?</a:t>
            </a:r>
          </a:p>
          <a:p>
            <a:pPr algn="ctr"/>
            <a:r>
              <a:rPr lang="da-DK" sz="9600" b="1" baseline="-25000" dirty="0" smtClean="0">
                <a:solidFill>
                  <a:srgbClr val="901A1E"/>
                </a:solidFill>
              </a:rPr>
              <a:t>COMMENTS?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Enhedens navn</a:t>
            </a:r>
            <a:endParaRPr lang="en-GB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Sted og dato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70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The Student Ambassador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Sted og dato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860683-ABD5-4FDA-9081-7028960C251B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89025"/>
            <a:ext cx="7150100" cy="47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2411760" y="4941168"/>
            <a:ext cx="457200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a-DK" sz="1200" b="1" dirty="0" smtClean="0">
                <a:solidFill>
                  <a:srgbClr val="000000"/>
                </a:solidFill>
              </a:rPr>
              <a:t>The Student </a:t>
            </a:r>
            <a:r>
              <a:rPr lang="da-DK" sz="1200" b="1" dirty="0" err="1" smtClean="0">
                <a:solidFill>
                  <a:srgbClr val="000000"/>
                </a:solidFill>
              </a:rPr>
              <a:t>Ambassador</a:t>
            </a:r>
            <a:endParaRPr lang="da-DK" sz="12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a-DK" sz="1200" b="1" dirty="0">
                <a:solidFill>
                  <a:srgbClr val="000000"/>
                </a:solidFill>
              </a:rPr>
              <a:t>Fiolstræde 1</a:t>
            </a:r>
          </a:p>
          <a:p>
            <a:pPr algn="ctr">
              <a:defRPr/>
            </a:pPr>
            <a:r>
              <a:rPr lang="da-DK" sz="1200" b="1" dirty="0">
                <a:solidFill>
                  <a:srgbClr val="000000"/>
                </a:solidFill>
              </a:rPr>
              <a:t>1171 København K</a:t>
            </a:r>
          </a:p>
          <a:p>
            <a:pPr>
              <a:defRPr/>
            </a:pPr>
            <a:r>
              <a:rPr lang="da-DK" sz="1200" dirty="0" smtClean="0">
                <a:solidFill>
                  <a:srgbClr val="000000"/>
                </a:solidFill>
              </a:rPr>
              <a:t>Phone: </a:t>
            </a:r>
            <a:r>
              <a:rPr lang="da-DK" sz="1200" dirty="0">
                <a:solidFill>
                  <a:srgbClr val="000000"/>
                </a:solidFill>
              </a:rPr>
              <a:t>35 32 28 13 eller 23 80 79 96</a:t>
            </a:r>
          </a:p>
          <a:p>
            <a:pPr>
              <a:defRPr/>
            </a:pPr>
            <a:r>
              <a:rPr lang="da-DK" sz="1200" dirty="0" smtClean="0">
                <a:solidFill>
                  <a:srgbClr val="000000"/>
                </a:solidFill>
              </a:rPr>
              <a:t>E-mail</a:t>
            </a:r>
            <a:r>
              <a:rPr lang="da-DK" sz="1200" dirty="0">
                <a:solidFill>
                  <a:srgbClr val="000000"/>
                </a:solidFill>
              </a:rPr>
              <a:t>: studambassador@adm.ku.dk</a:t>
            </a:r>
            <a:endParaRPr lang="da-DK" sz="1200" dirty="0">
              <a:solidFill>
                <a:srgbClr val="2A216A"/>
              </a:solidFill>
            </a:endParaRPr>
          </a:p>
          <a:p>
            <a:pPr>
              <a:defRPr/>
            </a:pPr>
            <a:r>
              <a:rPr lang="da-DK" sz="1200" dirty="0" smtClean="0">
                <a:solidFill>
                  <a:srgbClr val="000000"/>
                </a:solidFill>
              </a:rPr>
              <a:t>Office </a:t>
            </a:r>
            <a:r>
              <a:rPr lang="da-DK" sz="1200" dirty="0" err="1" smtClean="0">
                <a:solidFill>
                  <a:srgbClr val="000000"/>
                </a:solidFill>
              </a:rPr>
              <a:t>hours</a:t>
            </a:r>
            <a:r>
              <a:rPr lang="da-DK" sz="1200" dirty="0" smtClean="0">
                <a:solidFill>
                  <a:srgbClr val="000000"/>
                </a:solidFill>
              </a:rPr>
              <a:t>: Tuesday </a:t>
            </a:r>
            <a:r>
              <a:rPr lang="da-DK" sz="1200" dirty="0" err="1" smtClean="0">
                <a:solidFill>
                  <a:srgbClr val="000000"/>
                </a:solidFill>
              </a:rPr>
              <a:t>between</a:t>
            </a:r>
            <a:r>
              <a:rPr lang="da-DK" sz="1200" dirty="0" smtClean="0">
                <a:solidFill>
                  <a:srgbClr val="000000"/>
                </a:solidFill>
              </a:rPr>
              <a:t> </a:t>
            </a:r>
            <a:r>
              <a:rPr lang="da-DK" sz="1200" dirty="0">
                <a:solidFill>
                  <a:srgbClr val="000000"/>
                </a:solidFill>
              </a:rPr>
              <a:t>12.00-15.00 </a:t>
            </a:r>
            <a:r>
              <a:rPr lang="da-DK" sz="1200" dirty="0" smtClean="0">
                <a:solidFill>
                  <a:srgbClr val="000000"/>
                </a:solidFill>
              </a:rPr>
              <a:t>or by </a:t>
            </a:r>
            <a:r>
              <a:rPr lang="da-DK" sz="1200" dirty="0" err="1" smtClean="0">
                <a:solidFill>
                  <a:srgbClr val="000000"/>
                </a:solidFill>
              </a:rPr>
              <a:t>appointment</a:t>
            </a:r>
            <a:endParaRPr lang="da-DK" sz="12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a-DK" sz="1200" dirty="0" smtClean="0">
                <a:solidFill>
                  <a:srgbClr val="000000"/>
                </a:solidFill>
              </a:rPr>
              <a:t>www.studenterambassadoer.ku.dk</a:t>
            </a:r>
            <a:endParaRPr lang="da-DK" sz="12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a-DK" sz="1200" dirty="0">
                <a:solidFill>
                  <a:srgbClr val="000000"/>
                </a:solidFill>
              </a:rPr>
              <a:t>Facebook.com/</a:t>
            </a:r>
            <a:r>
              <a:rPr lang="da-DK" sz="1200" dirty="0" err="1">
                <a:solidFill>
                  <a:srgbClr val="000000"/>
                </a:solidFill>
              </a:rPr>
              <a:t>studenterambassadoer</a:t>
            </a:r>
            <a:endParaRPr lang="da-DK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 smtClean="0">
                <a:solidFill>
                  <a:srgbClr val="901A1E"/>
                </a:solidFill>
              </a:rPr>
              <a:t>Agenda</a:t>
            </a:r>
            <a:endParaRPr lang="da-DK" b="1" dirty="0">
              <a:solidFill>
                <a:srgbClr val="901A1E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da-DK" b="1" dirty="0" err="1" smtClean="0">
                <a:solidFill>
                  <a:srgbClr val="901A1E"/>
                </a:solidFill>
              </a:rPr>
              <a:t>Introduction</a:t>
            </a:r>
            <a:r>
              <a:rPr lang="da-DK" b="1" dirty="0" smtClean="0">
                <a:solidFill>
                  <a:srgbClr val="901A1E"/>
                </a:solidFill>
              </a:rPr>
              <a:t> to the Student </a:t>
            </a:r>
            <a:r>
              <a:rPr lang="da-DK" b="1" dirty="0" err="1" smtClean="0">
                <a:solidFill>
                  <a:srgbClr val="901A1E"/>
                </a:solidFill>
              </a:rPr>
              <a:t>Ambassador</a:t>
            </a:r>
            <a:r>
              <a:rPr lang="da-DK" b="1" dirty="0" smtClean="0">
                <a:solidFill>
                  <a:srgbClr val="901A1E"/>
                </a:solidFill>
              </a:rPr>
              <a:t> at the </a:t>
            </a:r>
            <a:r>
              <a:rPr lang="da-DK" b="1" dirty="0" err="1" smtClean="0">
                <a:solidFill>
                  <a:srgbClr val="901A1E"/>
                </a:solidFill>
              </a:rPr>
              <a:t>University</a:t>
            </a:r>
            <a:r>
              <a:rPr lang="da-DK" b="1" dirty="0" smtClean="0">
                <a:solidFill>
                  <a:srgbClr val="901A1E"/>
                </a:solidFill>
              </a:rPr>
              <a:t> of Copenhagen</a:t>
            </a:r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r>
              <a:rPr lang="da-DK" dirty="0" err="1" smtClean="0"/>
              <a:t>Why</a:t>
            </a:r>
            <a:r>
              <a:rPr lang="da-DK" dirty="0" smtClean="0"/>
              <a:t> not Student Ombudsperson and </a:t>
            </a:r>
            <a:r>
              <a:rPr lang="da-DK" dirty="0" err="1" smtClean="0"/>
              <a:t>why</a:t>
            </a:r>
            <a:r>
              <a:rPr lang="da-DK" dirty="0" smtClean="0"/>
              <a:t> not </a:t>
            </a:r>
            <a:r>
              <a:rPr lang="da-DK" dirty="0" err="1" smtClean="0"/>
              <a:t>sooner</a:t>
            </a:r>
            <a:r>
              <a:rPr lang="da-DK" dirty="0" smtClean="0"/>
              <a:t>?</a:t>
            </a:r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r>
              <a:rPr lang="da-DK" dirty="0" smtClean="0"/>
              <a:t>First </a:t>
            </a:r>
            <a:r>
              <a:rPr lang="da-DK" dirty="0" err="1" smtClean="0"/>
              <a:t>experiences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The Student Ambassador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of May 2014</a:t>
            </a:r>
            <a:endParaRPr lang="en-GB" dirty="0"/>
          </a:p>
        </p:txBody>
      </p:sp>
      <p:pic>
        <p:nvPicPr>
          <p:cNvPr id="7170" name="Picture 2" descr="C:\Users\svp523\Desktop\FOTO\KU_stud_amb FB 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3" y="3212976"/>
            <a:ext cx="7851831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80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332657"/>
            <a:ext cx="6577200" cy="864096"/>
          </a:xfrm>
        </p:spPr>
        <p:txBody>
          <a:bodyPr/>
          <a:lstStyle/>
          <a:p>
            <a:pPr algn="ctr"/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b="1" dirty="0" err="1"/>
              <a:t>Introduction</a:t>
            </a:r>
            <a:r>
              <a:rPr lang="da-DK" b="1" dirty="0"/>
              <a:t> to the Student </a:t>
            </a:r>
            <a:r>
              <a:rPr lang="da-DK" b="1" dirty="0" err="1"/>
              <a:t>Ambassador</a:t>
            </a:r>
            <a:r>
              <a:rPr lang="da-DK" b="1" dirty="0"/>
              <a:t> at the </a:t>
            </a:r>
            <a:r>
              <a:rPr lang="da-DK" b="1" dirty="0" err="1"/>
              <a:t>University</a:t>
            </a:r>
            <a:r>
              <a:rPr lang="da-DK" b="1" dirty="0"/>
              <a:t> of Copenhagen</a:t>
            </a:r>
            <a:br>
              <a:rPr lang="da-DK" b="1" dirty="0"/>
            </a:b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2988" y="1196752"/>
            <a:ext cx="6577012" cy="466002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 smtClean="0"/>
              <a:t>The </a:t>
            </a:r>
            <a:r>
              <a:rPr lang="da-DK" dirty="0" err="1" smtClean="0"/>
              <a:t>University</a:t>
            </a:r>
            <a:r>
              <a:rPr lang="da-DK" dirty="0" smtClean="0"/>
              <a:t> of Copenhagen is from 1479  and the </a:t>
            </a:r>
            <a:r>
              <a:rPr lang="da-DK" dirty="0" err="1" smtClean="0"/>
              <a:t>oldest</a:t>
            </a:r>
            <a:r>
              <a:rPr lang="da-DK" dirty="0" smtClean="0"/>
              <a:t> </a:t>
            </a:r>
            <a:r>
              <a:rPr lang="da-DK" dirty="0" err="1" smtClean="0"/>
              <a:t>university</a:t>
            </a:r>
            <a:r>
              <a:rPr lang="da-DK" dirty="0" smtClean="0"/>
              <a:t> in Denmark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 err="1" smtClean="0"/>
              <a:t>Approximately</a:t>
            </a:r>
            <a:r>
              <a:rPr lang="da-DK" dirty="0" smtClean="0"/>
              <a:t> 40.000 students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a-DK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 err="1" smtClean="0"/>
              <a:t>Approximately</a:t>
            </a:r>
            <a:r>
              <a:rPr lang="da-DK" dirty="0" smtClean="0"/>
              <a:t> 4000 Ph.d. students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 smtClean="0"/>
              <a:t>Is </a:t>
            </a:r>
            <a:r>
              <a:rPr lang="da-DK" dirty="0" err="1" smtClean="0"/>
              <a:t>located</a:t>
            </a:r>
            <a:r>
              <a:rPr lang="da-DK" dirty="0" smtClean="0"/>
              <a:t> in </a:t>
            </a:r>
            <a:r>
              <a:rPr lang="da-DK" dirty="0" err="1" smtClean="0"/>
              <a:t>four</a:t>
            </a:r>
            <a:r>
              <a:rPr lang="da-DK" dirty="0" smtClean="0"/>
              <a:t> </a:t>
            </a:r>
            <a:r>
              <a:rPr lang="da-DK" dirty="0" err="1" smtClean="0"/>
              <a:t>campuses</a:t>
            </a:r>
            <a:r>
              <a:rPr lang="da-DK" dirty="0" smtClean="0"/>
              <a:t> in </a:t>
            </a:r>
            <a:r>
              <a:rPr lang="da-DK" dirty="0" err="1" smtClean="0"/>
              <a:t>different</a:t>
            </a:r>
            <a:r>
              <a:rPr lang="da-DK" dirty="0" smtClean="0"/>
              <a:t> </a:t>
            </a:r>
          </a:p>
          <a:p>
            <a:r>
              <a:rPr lang="da-DK" dirty="0" smtClean="0"/>
              <a:t>    parts of Copenhagen</a:t>
            </a:r>
          </a:p>
          <a:p>
            <a:endParaRPr lang="da-DK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 smtClean="0"/>
              <a:t>The Student </a:t>
            </a:r>
            <a:r>
              <a:rPr lang="da-DK" dirty="0" err="1" smtClean="0"/>
              <a:t>Ambassador</a:t>
            </a:r>
            <a:r>
              <a:rPr lang="da-DK" dirty="0" smtClean="0"/>
              <a:t> at The </a:t>
            </a:r>
            <a:r>
              <a:rPr lang="da-DK" dirty="0" err="1" smtClean="0"/>
              <a:t>University</a:t>
            </a:r>
            <a:r>
              <a:rPr lang="da-DK" dirty="0" smtClean="0"/>
              <a:t> </a:t>
            </a:r>
          </a:p>
          <a:p>
            <a:r>
              <a:rPr lang="da-DK" dirty="0"/>
              <a:t> </a:t>
            </a:r>
            <a:r>
              <a:rPr lang="da-DK" dirty="0" smtClean="0"/>
              <a:t>    of Copenhagen </a:t>
            </a:r>
            <a:r>
              <a:rPr lang="da-DK" dirty="0" err="1" smtClean="0"/>
              <a:t>was</a:t>
            </a:r>
            <a:r>
              <a:rPr lang="da-DK" dirty="0" smtClean="0"/>
              <a:t> the </a:t>
            </a:r>
            <a:r>
              <a:rPr lang="da-DK" dirty="0" err="1" smtClean="0"/>
              <a:t>first</a:t>
            </a:r>
            <a:r>
              <a:rPr lang="da-DK" dirty="0" smtClean="0"/>
              <a:t> of </a:t>
            </a:r>
            <a:r>
              <a:rPr lang="da-DK" dirty="0" err="1" smtClean="0"/>
              <a:t>its</a:t>
            </a:r>
            <a:r>
              <a:rPr lang="da-DK" dirty="0" smtClean="0"/>
              <a:t> kind in </a:t>
            </a:r>
          </a:p>
          <a:p>
            <a:r>
              <a:rPr lang="da-DK" dirty="0"/>
              <a:t> </a:t>
            </a:r>
            <a:r>
              <a:rPr lang="da-DK" dirty="0" smtClean="0"/>
              <a:t>    Denmark and is still the </a:t>
            </a:r>
            <a:r>
              <a:rPr lang="da-DK" dirty="0" err="1" smtClean="0"/>
              <a:t>only</a:t>
            </a:r>
            <a:r>
              <a:rPr lang="da-DK" dirty="0" smtClean="0"/>
              <a:t> </a:t>
            </a:r>
            <a:r>
              <a:rPr lang="da-DK" dirty="0" err="1" smtClean="0"/>
              <a:t>one</a:t>
            </a:r>
            <a:endParaRPr lang="da-DK" dirty="0" smtClean="0"/>
          </a:p>
          <a:p>
            <a:endParaRPr lang="da-DK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The Student Ambassador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>
          <a:xfrm>
            <a:off x="1115616" y="6381328"/>
            <a:ext cx="6577200" cy="144000"/>
          </a:xfrm>
        </p:spPr>
        <p:txBody>
          <a:bodyPr/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of May 2014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8860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44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 err="1"/>
              <a:t>Introduction</a:t>
            </a:r>
            <a:r>
              <a:rPr lang="da-DK" b="1" dirty="0"/>
              <a:t> to the Student </a:t>
            </a:r>
            <a:r>
              <a:rPr lang="da-DK" b="1" dirty="0" err="1"/>
              <a:t>Ambassador</a:t>
            </a:r>
            <a:r>
              <a:rPr lang="da-DK" b="1" dirty="0"/>
              <a:t> at the </a:t>
            </a:r>
            <a:r>
              <a:rPr lang="da-DK" b="1" dirty="0" err="1"/>
              <a:t>University</a:t>
            </a:r>
            <a:r>
              <a:rPr lang="da-DK" b="1" dirty="0"/>
              <a:t> of Copenhagen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sz="1400" dirty="0"/>
              <a:t>The Student </a:t>
            </a:r>
            <a:r>
              <a:rPr lang="da-DK" sz="1400" dirty="0" err="1"/>
              <a:t>Ambassador</a:t>
            </a:r>
            <a:r>
              <a:rPr lang="da-DK" sz="1400" dirty="0"/>
              <a:t> position </a:t>
            </a:r>
            <a:r>
              <a:rPr lang="da-DK" sz="1400" dirty="0" err="1"/>
              <a:t>was</a:t>
            </a:r>
            <a:r>
              <a:rPr lang="da-DK" sz="1400" dirty="0"/>
              <a:t> </a:t>
            </a:r>
            <a:r>
              <a:rPr lang="da-DK" sz="1400" dirty="0" err="1"/>
              <a:t>established</a:t>
            </a:r>
            <a:r>
              <a:rPr lang="da-DK" sz="1400" dirty="0"/>
              <a:t> on the 1 of </a:t>
            </a:r>
            <a:r>
              <a:rPr lang="da-DK" sz="1400" dirty="0" err="1"/>
              <a:t>January</a:t>
            </a:r>
            <a:r>
              <a:rPr lang="da-DK" sz="1400" dirty="0"/>
              <a:t> 2013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sz="1400" dirty="0"/>
              <a:t>The Student </a:t>
            </a:r>
            <a:r>
              <a:rPr lang="da-DK" sz="1400" dirty="0" err="1"/>
              <a:t>Ambassador</a:t>
            </a:r>
            <a:r>
              <a:rPr lang="da-DK" sz="1400" dirty="0"/>
              <a:t> is independent from The </a:t>
            </a:r>
            <a:r>
              <a:rPr lang="da-DK" sz="1400" dirty="0" err="1"/>
              <a:t>University</a:t>
            </a:r>
            <a:r>
              <a:rPr lang="da-DK" sz="1400" dirty="0"/>
              <a:t> of Copenhagen, </a:t>
            </a:r>
            <a:r>
              <a:rPr lang="da-DK" sz="1400" dirty="0" err="1"/>
              <a:t>including</a:t>
            </a:r>
            <a:r>
              <a:rPr lang="da-DK" sz="1400" dirty="0"/>
              <a:t> the </a:t>
            </a:r>
            <a:r>
              <a:rPr lang="da-DK" sz="1400" dirty="0" err="1"/>
              <a:t>daily</a:t>
            </a:r>
            <a:r>
              <a:rPr lang="da-DK" sz="1400" dirty="0"/>
              <a:t> management, </a:t>
            </a:r>
            <a:r>
              <a:rPr lang="da-DK" sz="1400" dirty="0" err="1"/>
              <a:t>board</a:t>
            </a:r>
            <a:r>
              <a:rPr lang="da-DK" sz="1400" dirty="0"/>
              <a:t>, </a:t>
            </a:r>
            <a:r>
              <a:rPr lang="da-DK" sz="1400" dirty="0" err="1"/>
              <a:t>employees</a:t>
            </a:r>
            <a:r>
              <a:rPr lang="da-DK" sz="1400" dirty="0"/>
              <a:t> and students.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sz="1400" dirty="0"/>
              <a:t>Students, Ph.d. students, student </a:t>
            </a:r>
            <a:r>
              <a:rPr lang="da-DK" sz="1400" dirty="0" err="1"/>
              <a:t>assistants</a:t>
            </a:r>
            <a:r>
              <a:rPr lang="da-DK" sz="1400" dirty="0"/>
              <a:t> and </a:t>
            </a:r>
            <a:r>
              <a:rPr lang="da-DK" sz="1400" dirty="0" err="1"/>
              <a:t>people</a:t>
            </a:r>
            <a:r>
              <a:rPr lang="da-DK" sz="1400" dirty="0"/>
              <a:t> </a:t>
            </a:r>
            <a:r>
              <a:rPr lang="da-DK" sz="1400" dirty="0" err="1"/>
              <a:t>who</a:t>
            </a:r>
            <a:r>
              <a:rPr lang="da-DK" sz="1400" dirty="0"/>
              <a:t> </a:t>
            </a:r>
            <a:r>
              <a:rPr lang="da-DK" sz="1400" dirty="0" err="1"/>
              <a:t>apply</a:t>
            </a:r>
            <a:r>
              <a:rPr lang="da-DK" sz="1400" dirty="0"/>
              <a:t> for a </a:t>
            </a:r>
            <a:r>
              <a:rPr lang="da-DK" sz="1400" dirty="0" err="1"/>
              <a:t>degree</a:t>
            </a:r>
            <a:r>
              <a:rPr lang="da-DK" sz="1400" dirty="0"/>
              <a:t> programme or run </a:t>
            </a:r>
            <a:r>
              <a:rPr lang="da-DK" sz="1400" dirty="0" err="1"/>
              <a:t>into</a:t>
            </a:r>
            <a:r>
              <a:rPr lang="da-DK" sz="1400" dirty="0"/>
              <a:t> problems with </a:t>
            </a:r>
            <a:r>
              <a:rPr lang="da-DK" sz="1400" dirty="0" err="1"/>
              <a:t>enrolment</a:t>
            </a:r>
            <a:r>
              <a:rPr lang="da-DK" sz="1400" dirty="0"/>
              <a:t> at The </a:t>
            </a:r>
            <a:r>
              <a:rPr lang="da-DK" sz="1400" dirty="0" err="1"/>
              <a:t>University</a:t>
            </a:r>
            <a:r>
              <a:rPr lang="da-DK" sz="1400" dirty="0"/>
              <a:t> og Copenhagen </a:t>
            </a:r>
            <a:r>
              <a:rPr lang="da-DK" sz="1400" dirty="0" err="1"/>
              <a:t>can</a:t>
            </a:r>
            <a:r>
              <a:rPr lang="da-DK" sz="1400" dirty="0"/>
              <a:t> </a:t>
            </a:r>
            <a:r>
              <a:rPr lang="da-DK" sz="1400" dirty="0" err="1"/>
              <a:t>contact</a:t>
            </a:r>
            <a:r>
              <a:rPr lang="da-DK" sz="1400" dirty="0"/>
              <a:t> the student </a:t>
            </a:r>
            <a:r>
              <a:rPr lang="da-DK" sz="1400" dirty="0" err="1"/>
              <a:t>ambassador</a:t>
            </a:r>
            <a:endParaRPr lang="da-DK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sz="1400" dirty="0"/>
              <a:t>Students </a:t>
            </a:r>
            <a:r>
              <a:rPr lang="da-DK" sz="1400" dirty="0" err="1"/>
              <a:t>can</a:t>
            </a:r>
            <a:r>
              <a:rPr lang="da-DK" sz="1400" dirty="0"/>
              <a:t> ask the student </a:t>
            </a:r>
            <a:r>
              <a:rPr lang="da-DK" sz="1400" dirty="0" err="1"/>
              <a:t>ambassador</a:t>
            </a:r>
            <a:r>
              <a:rPr lang="da-DK" sz="1400" dirty="0"/>
              <a:t> for </a:t>
            </a:r>
            <a:r>
              <a:rPr lang="da-DK" sz="1400" dirty="0" err="1"/>
              <a:t>advice</a:t>
            </a:r>
            <a:r>
              <a:rPr lang="da-DK" sz="1400" dirty="0"/>
              <a:t> on </a:t>
            </a:r>
            <a:r>
              <a:rPr lang="da-DK" sz="1400" dirty="0" err="1"/>
              <a:t>anything</a:t>
            </a:r>
            <a:r>
              <a:rPr lang="da-DK" sz="1400" dirty="0"/>
              <a:t> </a:t>
            </a:r>
            <a:r>
              <a:rPr lang="da-DK" sz="1400" dirty="0" err="1"/>
              <a:t>pertaining</a:t>
            </a:r>
            <a:r>
              <a:rPr lang="da-DK" sz="1400" dirty="0"/>
              <a:t> to the </a:t>
            </a:r>
            <a:r>
              <a:rPr lang="da-DK" sz="1400" dirty="0" err="1"/>
              <a:t>University</a:t>
            </a:r>
            <a:r>
              <a:rPr lang="da-DK" sz="1400" dirty="0"/>
              <a:t> of Copenhagen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The Student Ambassador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of May 2014</a:t>
            </a:r>
            <a:endParaRPr lang="en-GB" dirty="0"/>
          </a:p>
          <a:p>
            <a:endParaRPr lang="en-GB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213100" cy="382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0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 err="1"/>
              <a:t>Introduction</a:t>
            </a:r>
            <a:r>
              <a:rPr lang="da-DK" b="1" dirty="0"/>
              <a:t> to the Student </a:t>
            </a:r>
            <a:r>
              <a:rPr lang="da-DK" b="1" dirty="0" err="1"/>
              <a:t>Ambassador</a:t>
            </a:r>
            <a:r>
              <a:rPr lang="da-DK" b="1" dirty="0"/>
              <a:t> at the </a:t>
            </a:r>
            <a:r>
              <a:rPr lang="da-DK" b="1" dirty="0" err="1"/>
              <a:t>University</a:t>
            </a:r>
            <a:r>
              <a:rPr lang="da-DK" b="1" dirty="0"/>
              <a:t> of Copenhagen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sz="1400" dirty="0"/>
              <a:t>The Student </a:t>
            </a:r>
            <a:r>
              <a:rPr lang="da-DK" sz="1400" dirty="0" err="1"/>
              <a:t>Ambassador</a:t>
            </a:r>
            <a:r>
              <a:rPr lang="da-DK" sz="1400" dirty="0"/>
              <a:t> is </a:t>
            </a:r>
            <a:r>
              <a:rPr lang="da-DK" sz="1400" dirty="0" err="1"/>
              <a:t>objective</a:t>
            </a:r>
            <a:r>
              <a:rPr lang="da-DK" sz="1400" dirty="0"/>
              <a:t> but </a:t>
            </a:r>
            <a:r>
              <a:rPr lang="da-DK" sz="1400" dirty="0" err="1"/>
              <a:t>sees</a:t>
            </a:r>
            <a:r>
              <a:rPr lang="da-DK" sz="1400" dirty="0"/>
              <a:t> a case from the </a:t>
            </a:r>
            <a:r>
              <a:rPr lang="da-DK" sz="1400" dirty="0" err="1"/>
              <a:t>student’s</a:t>
            </a:r>
            <a:r>
              <a:rPr lang="da-DK" sz="1400" dirty="0"/>
              <a:t> </a:t>
            </a:r>
            <a:r>
              <a:rPr lang="da-DK" sz="1400" dirty="0" err="1"/>
              <a:t>perspective</a:t>
            </a:r>
            <a:endParaRPr lang="da-DK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sz="1400" dirty="0" smtClean="0"/>
              <a:t>The Student </a:t>
            </a:r>
            <a:r>
              <a:rPr lang="da-DK" sz="1400" dirty="0" err="1" smtClean="0"/>
              <a:t>Ambassador</a:t>
            </a:r>
            <a:r>
              <a:rPr lang="da-DK" sz="1400" dirty="0" smtClean="0"/>
              <a:t> </a:t>
            </a:r>
            <a:r>
              <a:rPr lang="da-DK" sz="1400" dirty="0" err="1" smtClean="0"/>
              <a:t>can</a:t>
            </a:r>
            <a:r>
              <a:rPr lang="da-DK" sz="1400" dirty="0" smtClean="0"/>
              <a:t> not </a:t>
            </a:r>
            <a:r>
              <a:rPr lang="da-DK" sz="1400" dirty="0" err="1" smtClean="0"/>
              <a:t>make</a:t>
            </a:r>
            <a:r>
              <a:rPr lang="da-DK" sz="1400" dirty="0" smtClean="0"/>
              <a:t> </a:t>
            </a:r>
            <a:r>
              <a:rPr lang="da-DK" sz="1400" dirty="0" err="1" smtClean="0"/>
              <a:t>any</a:t>
            </a:r>
            <a:r>
              <a:rPr lang="da-DK" sz="1400" dirty="0" smtClean="0"/>
              <a:t> </a:t>
            </a:r>
            <a:r>
              <a:rPr lang="da-DK" sz="1400" dirty="0" err="1" smtClean="0"/>
              <a:t>dicisions</a:t>
            </a:r>
            <a:r>
              <a:rPr lang="da-DK" sz="14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sz="1400" dirty="0" smtClean="0"/>
              <a:t>The </a:t>
            </a:r>
            <a:r>
              <a:rPr lang="da-DK" sz="1400" dirty="0"/>
              <a:t>Student </a:t>
            </a:r>
            <a:r>
              <a:rPr lang="da-DK" sz="1400" dirty="0" err="1"/>
              <a:t>Ambassador</a:t>
            </a:r>
            <a:r>
              <a:rPr lang="da-DK" sz="1400" dirty="0"/>
              <a:t> </a:t>
            </a:r>
            <a:r>
              <a:rPr lang="da-DK" sz="1400" dirty="0" err="1"/>
              <a:t>can</a:t>
            </a:r>
            <a:r>
              <a:rPr lang="da-DK" sz="1400" dirty="0"/>
              <a:t> provide guidance on and handle </a:t>
            </a:r>
            <a:r>
              <a:rPr lang="da-DK" sz="1400" dirty="0" err="1"/>
              <a:t>complaints</a:t>
            </a:r>
            <a:r>
              <a:rPr lang="da-DK" sz="1400" dirty="0"/>
              <a:t> for students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sz="1400" dirty="0" smtClean="0"/>
              <a:t>The Student </a:t>
            </a:r>
            <a:r>
              <a:rPr lang="da-DK" sz="1400" dirty="0" err="1" smtClean="0"/>
              <a:t>Ambassador</a:t>
            </a:r>
            <a:r>
              <a:rPr lang="da-DK" sz="1400" dirty="0" smtClean="0"/>
              <a:t> </a:t>
            </a:r>
            <a:r>
              <a:rPr lang="da-DK" sz="1400" dirty="0" err="1" smtClean="0"/>
              <a:t>can</a:t>
            </a:r>
            <a:r>
              <a:rPr lang="da-DK" sz="1400" dirty="0" smtClean="0"/>
              <a:t> </a:t>
            </a:r>
            <a:r>
              <a:rPr lang="da-DK" sz="1400" dirty="0" err="1" smtClean="0"/>
              <a:t>enter</a:t>
            </a:r>
            <a:r>
              <a:rPr lang="da-DK" sz="1400" dirty="0" smtClean="0"/>
              <a:t> </a:t>
            </a:r>
            <a:r>
              <a:rPr lang="da-DK" sz="1400" dirty="0" err="1" smtClean="0"/>
              <a:t>into</a:t>
            </a:r>
            <a:r>
              <a:rPr lang="da-DK" sz="1400" dirty="0" smtClean="0"/>
              <a:t> a </a:t>
            </a:r>
            <a:r>
              <a:rPr lang="da-DK" sz="1400" dirty="0" err="1" smtClean="0"/>
              <a:t>dialogue</a:t>
            </a:r>
            <a:r>
              <a:rPr lang="da-DK" sz="1400" dirty="0" smtClean="0"/>
              <a:t> with for </a:t>
            </a:r>
            <a:r>
              <a:rPr lang="da-DK" sz="1400" dirty="0" err="1" smtClean="0"/>
              <a:t>example</a:t>
            </a:r>
            <a:r>
              <a:rPr lang="da-DK" sz="1400" dirty="0" smtClean="0"/>
              <a:t> a </a:t>
            </a:r>
            <a:r>
              <a:rPr lang="da-DK" sz="1400" dirty="0" err="1" smtClean="0"/>
              <a:t>faculty</a:t>
            </a:r>
            <a:endParaRPr lang="da-DK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sz="1400" dirty="0" smtClean="0"/>
              <a:t>The Student </a:t>
            </a:r>
            <a:r>
              <a:rPr lang="da-DK" sz="1400" dirty="0" err="1" smtClean="0"/>
              <a:t>Ambassador</a:t>
            </a:r>
            <a:r>
              <a:rPr lang="da-DK" sz="1400" dirty="0" smtClean="0"/>
              <a:t> </a:t>
            </a:r>
            <a:r>
              <a:rPr lang="da-DK" sz="1400" dirty="0" err="1" smtClean="0"/>
              <a:t>can</a:t>
            </a:r>
            <a:r>
              <a:rPr lang="da-DK" sz="1400" dirty="0" smtClean="0"/>
              <a:t> </a:t>
            </a:r>
            <a:r>
              <a:rPr lang="da-DK" sz="1400" dirty="0" err="1" smtClean="0"/>
              <a:t>initiate</a:t>
            </a:r>
            <a:r>
              <a:rPr lang="da-DK" sz="1400" dirty="0" smtClean="0"/>
              <a:t> </a:t>
            </a:r>
            <a:r>
              <a:rPr lang="da-DK" sz="1400" dirty="0" err="1" smtClean="0"/>
              <a:t>investigations</a:t>
            </a:r>
            <a:r>
              <a:rPr lang="da-DK" sz="1400" dirty="0" smtClean="0"/>
              <a:t> of the </a:t>
            </a:r>
            <a:r>
              <a:rPr lang="da-DK" sz="1400" dirty="0" err="1" smtClean="0"/>
              <a:t>administration’s</a:t>
            </a:r>
            <a:r>
              <a:rPr lang="da-DK" sz="1400" dirty="0" smtClean="0"/>
              <a:t> handling af </a:t>
            </a:r>
            <a:r>
              <a:rPr lang="da-DK" sz="1400" dirty="0" err="1" smtClean="0"/>
              <a:t>specific</a:t>
            </a:r>
            <a:r>
              <a:rPr lang="da-DK" sz="1400" dirty="0" smtClean="0"/>
              <a:t> case </a:t>
            </a:r>
            <a:r>
              <a:rPr lang="da-DK" sz="1400" dirty="0" err="1" smtClean="0"/>
              <a:t>areas</a:t>
            </a:r>
            <a:r>
              <a:rPr lang="da-DK" sz="1400" dirty="0" smtClean="0"/>
              <a:t> and </a:t>
            </a:r>
            <a:r>
              <a:rPr lang="da-DK" sz="1400" dirty="0" err="1" smtClean="0"/>
              <a:t>draw</a:t>
            </a:r>
            <a:r>
              <a:rPr lang="da-DK" sz="1400" dirty="0" smtClean="0"/>
              <a:t> up </a:t>
            </a:r>
            <a:r>
              <a:rPr lang="da-DK" sz="1400" dirty="0" err="1" smtClean="0"/>
              <a:t>reports</a:t>
            </a:r>
            <a:endParaRPr lang="da-DK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sz="1400" dirty="0" smtClean="0"/>
              <a:t>The Student </a:t>
            </a:r>
            <a:r>
              <a:rPr lang="da-DK" sz="1400" dirty="0" err="1" smtClean="0"/>
              <a:t>Ambassador</a:t>
            </a:r>
            <a:r>
              <a:rPr lang="da-DK" sz="1400" dirty="0" smtClean="0"/>
              <a:t> </a:t>
            </a:r>
            <a:r>
              <a:rPr lang="da-DK" sz="1400" dirty="0" err="1" smtClean="0"/>
              <a:t>can</a:t>
            </a:r>
            <a:r>
              <a:rPr lang="da-DK" sz="1400" dirty="0" smtClean="0"/>
              <a:t> provide guidance, </a:t>
            </a:r>
            <a:r>
              <a:rPr lang="da-DK" sz="1400" dirty="0" err="1" smtClean="0"/>
              <a:t>advice</a:t>
            </a:r>
            <a:r>
              <a:rPr lang="da-DK" sz="1400" dirty="0" smtClean="0"/>
              <a:t> and </a:t>
            </a:r>
            <a:r>
              <a:rPr lang="da-DK" sz="1400" dirty="0" err="1" smtClean="0"/>
              <a:t>teaching</a:t>
            </a:r>
            <a:r>
              <a:rPr lang="da-DK" sz="1400" dirty="0" smtClean="0"/>
              <a:t> to </a:t>
            </a:r>
            <a:r>
              <a:rPr lang="da-DK" sz="1400" dirty="0" err="1" smtClean="0"/>
              <a:t>employees</a:t>
            </a:r>
            <a:r>
              <a:rPr lang="da-DK" sz="1400" dirty="0" smtClean="0"/>
              <a:t> and students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The Student Ambassador</a:t>
            </a: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of May 2014</a:t>
            </a:r>
            <a:endParaRPr lang="en-GB" dirty="0"/>
          </a:p>
          <a:p>
            <a:endParaRPr lang="en-GB" dirty="0"/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213100" cy="424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08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 smtClean="0">
                <a:solidFill>
                  <a:srgbClr val="901A1E"/>
                </a:solidFill>
              </a:rPr>
              <a:t>Agenda</a:t>
            </a:r>
            <a:endParaRPr lang="da-DK" b="1" dirty="0">
              <a:solidFill>
                <a:srgbClr val="901A1E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da-DK" dirty="0" err="1" smtClean="0"/>
              <a:t>Introduction</a:t>
            </a:r>
            <a:r>
              <a:rPr lang="da-DK" dirty="0" smtClean="0"/>
              <a:t> to the Student </a:t>
            </a:r>
            <a:r>
              <a:rPr lang="da-DK" dirty="0" err="1" smtClean="0"/>
              <a:t>Ambassador</a:t>
            </a:r>
            <a:r>
              <a:rPr lang="da-DK" dirty="0" smtClean="0"/>
              <a:t> at the </a:t>
            </a:r>
            <a:r>
              <a:rPr lang="da-DK" dirty="0" err="1" smtClean="0"/>
              <a:t>University</a:t>
            </a:r>
            <a:r>
              <a:rPr lang="da-DK" dirty="0" smtClean="0"/>
              <a:t> of Copenhagen</a:t>
            </a:r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r>
              <a:rPr lang="da-DK" b="1" dirty="0" err="1" smtClean="0">
                <a:solidFill>
                  <a:srgbClr val="901A1E"/>
                </a:solidFill>
              </a:rPr>
              <a:t>Why</a:t>
            </a:r>
            <a:r>
              <a:rPr lang="da-DK" b="1" dirty="0" smtClean="0">
                <a:solidFill>
                  <a:srgbClr val="901A1E"/>
                </a:solidFill>
              </a:rPr>
              <a:t> not Student Ombudsperson and </a:t>
            </a:r>
            <a:r>
              <a:rPr lang="da-DK" b="1" dirty="0" err="1" smtClean="0">
                <a:solidFill>
                  <a:srgbClr val="901A1E"/>
                </a:solidFill>
              </a:rPr>
              <a:t>why</a:t>
            </a:r>
            <a:r>
              <a:rPr lang="da-DK" b="1" dirty="0" smtClean="0">
                <a:solidFill>
                  <a:srgbClr val="901A1E"/>
                </a:solidFill>
              </a:rPr>
              <a:t> not </a:t>
            </a:r>
            <a:r>
              <a:rPr lang="da-DK" b="1" dirty="0" err="1" smtClean="0">
                <a:solidFill>
                  <a:srgbClr val="901A1E"/>
                </a:solidFill>
              </a:rPr>
              <a:t>sooner</a:t>
            </a:r>
            <a:r>
              <a:rPr lang="da-DK" b="1" dirty="0" smtClean="0">
                <a:solidFill>
                  <a:srgbClr val="901A1E"/>
                </a:solidFill>
              </a:rPr>
              <a:t>?</a:t>
            </a:r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r>
              <a:rPr lang="da-DK" dirty="0" smtClean="0"/>
              <a:t>First </a:t>
            </a:r>
            <a:r>
              <a:rPr lang="da-DK" dirty="0" err="1" smtClean="0"/>
              <a:t>experiences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The Student Ambassador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of May 2014</a:t>
            </a:r>
            <a:endParaRPr lang="en-GB" dirty="0"/>
          </a:p>
        </p:txBody>
      </p:sp>
      <p:pic>
        <p:nvPicPr>
          <p:cNvPr id="7170" name="Picture 2" descr="C:\Users\svp523\Desktop\FOTO\KU_stud_amb FB 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3" y="3212976"/>
            <a:ext cx="7851831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/>
            <a:r>
              <a:rPr lang="da-DK" dirty="0" err="1"/>
              <a:t>Why</a:t>
            </a:r>
            <a:r>
              <a:rPr lang="da-DK" dirty="0"/>
              <a:t> not Student Ombudsperson and </a:t>
            </a:r>
            <a:r>
              <a:rPr lang="da-DK" dirty="0" err="1"/>
              <a:t>why</a:t>
            </a:r>
            <a:r>
              <a:rPr lang="da-DK" dirty="0"/>
              <a:t> not </a:t>
            </a:r>
            <a:r>
              <a:rPr lang="da-DK" dirty="0" err="1"/>
              <a:t>sooner</a:t>
            </a:r>
            <a:r>
              <a:rPr lang="da-DK" dirty="0"/>
              <a:t>?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The Student Ambassador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of May 2014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577012" cy="437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ktangel 2"/>
          <p:cNvSpPr/>
          <p:nvPr/>
        </p:nvSpPr>
        <p:spPr>
          <a:xfrm>
            <a:off x="827584" y="1340768"/>
            <a:ext cx="3024336" cy="1785104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F8F8F8"/>
                </a:solidFill>
              </a:rPr>
              <a:t>The Milena </a:t>
            </a:r>
            <a:r>
              <a:rPr lang="da-DK" sz="1100" dirty="0" err="1">
                <a:solidFill>
                  <a:srgbClr val="F8F8F8"/>
                </a:solidFill>
              </a:rPr>
              <a:t>Penkowa</a:t>
            </a:r>
            <a:r>
              <a:rPr lang="da-DK" sz="1100" dirty="0">
                <a:solidFill>
                  <a:srgbClr val="F8F8F8"/>
                </a:solidFill>
              </a:rPr>
              <a:t> case.</a:t>
            </a:r>
          </a:p>
          <a:p>
            <a:r>
              <a:rPr lang="da-DK" sz="1100" dirty="0">
                <a:solidFill>
                  <a:srgbClr val="F8F8F8"/>
                </a:solidFill>
              </a:rPr>
              <a:t>Milena </a:t>
            </a:r>
            <a:r>
              <a:rPr lang="da-DK" sz="1100" dirty="0" err="1">
                <a:solidFill>
                  <a:srgbClr val="F8F8F8"/>
                </a:solidFill>
              </a:rPr>
              <a:t>Penkowa</a:t>
            </a:r>
            <a:r>
              <a:rPr lang="da-DK" sz="1100" dirty="0">
                <a:solidFill>
                  <a:srgbClr val="F8F8F8"/>
                </a:solidFill>
              </a:rPr>
              <a:t> </a:t>
            </a:r>
            <a:r>
              <a:rPr lang="da-DK" sz="1100" dirty="0" err="1">
                <a:solidFill>
                  <a:srgbClr val="F8F8F8"/>
                </a:solidFill>
              </a:rPr>
              <a:t>was</a:t>
            </a:r>
            <a:r>
              <a:rPr lang="da-DK" sz="1100" dirty="0">
                <a:solidFill>
                  <a:srgbClr val="F8F8F8"/>
                </a:solidFill>
              </a:rPr>
              <a:t> a researcher at The </a:t>
            </a:r>
            <a:r>
              <a:rPr lang="da-DK" sz="1100" dirty="0" err="1">
                <a:solidFill>
                  <a:srgbClr val="F8F8F8"/>
                </a:solidFill>
              </a:rPr>
              <a:t>University</a:t>
            </a:r>
            <a:r>
              <a:rPr lang="da-DK" sz="1100" dirty="0">
                <a:solidFill>
                  <a:srgbClr val="F8F8F8"/>
                </a:solidFill>
              </a:rPr>
              <a:t> of Copenhagen, </a:t>
            </a:r>
            <a:r>
              <a:rPr lang="da-DK" sz="1100" dirty="0" err="1">
                <a:solidFill>
                  <a:srgbClr val="F8F8F8"/>
                </a:solidFill>
              </a:rPr>
              <a:t>who</a:t>
            </a:r>
            <a:r>
              <a:rPr lang="da-DK" sz="1100" dirty="0">
                <a:solidFill>
                  <a:srgbClr val="F8F8F8"/>
                </a:solidFill>
              </a:rPr>
              <a:t>  </a:t>
            </a:r>
            <a:r>
              <a:rPr lang="da-DK" sz="1100" dirty="0" err="1">
                <a:solidFill>
                  <a:srgbClr val="F8F8F8"/>
                </a:solidFill>
              </a:rPr>
              <a:t>was</a:t>
            </a:r>
            <a:r>
              <a:rPr lang="da-DK" sz="1100" dirty="0">
                <a:solidFill>
                  <a:srgbClr val="F8F8F8"/>
                </a:solidFill>
              </a:rPr>
              <a:t> </a:t>
            </a:r>
            <a:r>
              <a:rPr lang="da-DK" sz="1100" dirty="0" err="1">
                <a:solidFill>
                  <a:srgbClr val="F8F8F8"/>
                </a:solidFill>
              </a:rPr>
              <a:t>caught</a:t>
            </a:r>
            <a:r>
              <a:rPr lang="da-DK" sz="1100" dirty="0">
                <a:solidFill>
                  <a:srgbClr val="F8F8F8"/>
                </a:solidFill>
              </a:rPr>
              <a:t> in </a:t>
            </a:r>
            <a:r>
              <a:rPr lang="da-DK" sz="1100" dirty="0" err="1">
                <a:solidFill>
                  <a:srgbClr val="F8F8F8"/>
                </a:solidFill>
              </a:rPr>
              <a:t>scientific</a:t>
            </a:r>
            <a:r>
              <a:rPr lang="da-DK" sz="1100" dirty="0">
                <a:solidFill>
                  <a:srgbClr val="F8F8F8"/>
                </a:solidFill>
              </a:rPr>
              <a:t> </a:t>
            </a:r>
            <a:r>
              <a:rPr lang="da-DK" sz="1100" dirty="0" err="1">
                <a:solidFill>
                  <a:srgbClr val="F8F8F8"/>
                </a:solidFill>
              </a:rPr>
              <a:t>fraud</a:t>
            </a:r>
            <a:r>
              <a:rPr lang="da-DK" sz="1100" dirty="0">
                <a:solidFill>
                  <a:srgbClr val="F8F8F8"/>
                </a:solidFill>
              </a:rPr>
              <a:t> and </a:t>
            </a:r>
            <a:r>
              <a:rPr lang="da-DK" sz="1100" dirty="0" err="1">
                <a:solidFill>
                  <a:srgbClr val="F8F8F8"/>
                </a:solidFill>
              </a:rPr>
              <a:t>who</a:t>
            </a:r>
            <a:r>
              <a:rPr lang="da-DK" sz="1100" dirty="0">
                <a:solidFill>
                  <a:srgbClr val="F8F8F8"/>
                </a:solidFill>
              </a:rPr>
              <a:t> </a:t>
            </a:r>
            <a:r>
              <a:rPr lang="da-DK" sz="1100" dirty="0" err="1">
                <a:solidFill>
                  <a:srgbClr val="F8F8F8"/>
                </a:solidFill>
              </a:rPr>
              <a:t>falsely</a:t>
            </a:r>
            <a:r>
              <a:rPr lang="da-DK" sz="1100" dirty="0">
                <a:solidFill>
                  <a:srgbClr val="F8F8F8"/>
                </a:solidFill>
              </a:rPr>
              <a:t> </a:t>
            </a:r>
            <a:r>
              <a:rPr lang="da-DK" sz="1100" dirty="0" err="1">
                <a:solidFill>
                  <a:srgbClr val="F8F8F8"/>
                </a:solidFill>
              </a:rPr>
              <a:t>accused</a:t>
            </a:r>
            <a:r>
              <a:rPr lang="da-DK" sz="1100" dirty="0">
                <a:solidFill>
                  <a:srgbClr val="F8F8F8"/>
                </a:solidFill>
              </a:rPr>
              <a:t> a student for </a:t>
            </a:r>
            <a:r>
              <a:rPr lang="da-DK" sz="1100" dirty="0" err="1">
                <a:solidFill>
                  <a:srgbClr val="F8F8F8"/>
                </a:solidFill>
              </a:rPr>
              <a:t>stealing</a:t>
            </a:r>
            <a:r>
              <a:rPr lang="da-DK" sz="1100" dirty="0">
                <a:solidFill>
                  <a:srgbClr val="F8F8F8"/>
                </a:solidFill>
              </a:rPr>
              <a:t>. As a </a:t>
            </a:r>
            <a:r>
              <a:rPr lang="da-DK" sz="1100" dirty="0" err="1">
                <a:solidFill>
                  <a:srgbClr val="F8F8F8"/>
                </a:solidFill>
              </a:rPr>
              <a:t>follow</a:t>
            </a:r>
            <a:r>
              <a:rPr lang="da-DK" sz="1100" dirty="0">
                <a:solidFill>
                  <a:srgbClr val="F8F8F8"/>
                </a:solidFill>
              </a:rPr>
              <a:t> up on the </a:t>
            </a:r>
            <a:r>
              <a:rPr lang="da-DK" sz="1100" dirty="0" err="1">
                <a:solidFill>
                  <a:srgbClr val="F8F8F8"/>
                </a:solidFill>
              </a:rPr>
              <a:t>Penkowa</a:t>
            </a:r>
            <a:r>
              <a:rPr lang="da-DK" sz="1100" dirty="0">
                <a:solidFill>
                  <a:srgbClr val="F8F8F8"/>
                </a:solidFill>
              </a:rPr>
              <a:t> case rektor </a:t>
            </a:r>
            <a:r>
              <a:rPr lang="da-DK" sz="1100" dirty="0" err="1">
                <a:solidFill>
                  <a:srgbClr val="F8F8F8"/>
                </a:solidFill>
              </a:rPr>
              <a:t>proposed</a:t>
            </a:r>
            <a:r>
              <a:rPr lang="da-DK" sz="1100" dirty="0">
                <a:solidFill>
                  <a:srgbClr val="F8F8F8"/>
                </a:solidFill>
              </a:rPr>
              <a:t> </a:t>
            </a:r>
            <a:r>
              <a:rPr lang="da-DK" sz="1100" dirty="0" err="1">
                <a:solidFill>
                  <a:srgbClr val="F8F8F8"/>
                </a:solidFill>
              </a:rPr>
              <a:t>five</a:t>
            </a:r>
            <a:r>
              <a:rPr lang="da-DK" sz="1100" dirty="0">
                <a:solidFill>
                  <a:srgbClr val="F8F8F8"/>
                </a:solidFill>
              </a:rPr>
              <a:t> </a:t>
            </a:r>
            <a:r>
              <a:rPr lang="da-DK" sz="1100" dirty="0" err="1">
                <a:solidFill>
                  <a:srgbClr val="F8F8F8"/>
                </a:solidFill>
              </a:rPr>
              <a:t>initiatives</a:t>
            </a:r>
            <a:r>
              <a:rPr lang="da-DK" sz="1100" dirty="0">
                <a:solidFill>
                  <a:srgbClr val="F8F8F8"/>
                </a:solidFill>
              </a:rPr>
              <a:t> and </a:t>
            </a:r>
            <a:r>
              <a:rPr lang="da-DK" sz="1100" dirty="0" err="1">
                <a:solidFill>
                  <a:srgbClr val="F8F8F8"/>
                </a:solidFill>
              </a:rPr>
              <a:t>among</a:t>
            </a:r>
            <a:r>
              <a:rPr lang="da-DK" sz="1100" dirty="0">
                <a:solidFill>
                  <a:srgbClr val="F8F8F8"/>
                </a:solidFill>
              </a:rPr>
              <a:t> </a:t>
            </a:r>
            <a:r>
              <a:rPr lang="da-DK" sz="1100" dirty="0" err="1">
                <a:solidFill>
                  <a:srgbClr val="F8F8F8"/>
                </a:solidFill>
              </a:rPr>
              <a:t>them</a:t>
            </a:r>
            <a:r>
              <a:rPr lang="da-DK" sz="1100" dirty="0">
                <a:solidFill>
                  <a:srgbClr val="F8F8F8"/>
                </a:solidFill>
              </a:rPr>
              <a:t> </a:t>
            </a:r>
            <a:r>
              <a:rPr lang="da-DK" sz="1100" dirty="0" err="1">
                <a:solidFill>
                  <a:srgbClr val="F8F8F8"/>
                </a:solidFill>
              </a:rPr>
              <a:t>that</a:t>
            </a:r>
            <a:r>
              <a:rPr lang="da-DK" sz="1100" dirty="0">
                <a:solidFill>
                  <a:srgbClr val="F8F8F8"/>
                </a:solidFill>
              </a:rPr>
              <a:t> The </a:t>
            </a:r>
            <a:r>
              <a:rPr lang="da-DK" sz="1100" dirty="0" err="1">
                <a:solidFill>
                  <a:srgbClr val="F8F8F8"/>
                </a:solidFill>
              </a:rPr>
              <a:t>University</a:t>
            </a:r>
            <a:r>
              <a:rPr lang="da-DK" sz="1100" dirty="0">
                <a:solidFill>
                  <a:srgbClr val="F8F8F8"/>
                </a:solidFill>
              </a:rPr>
              <a:t> of Copenhagen </a:t>
            </a:r>
            <a:r>
              <a:rPr lang="da-DK" sz="1100" dirty="0" err="1">
                <a:solidFill>
                  <a:srgbClr val="F8F8F8"/>
                </a:solidFill>
              </a:rPr>
              <a:t>should</a:t>
            </a:r>
            <a:r>
              <a:rPr lang="da-DK" sz="1100" dirty="0">
                <a:solidFill>
                  <a:srgbClr val="F8F8F8"/>
                </a:solidFill>
              </a:rPr>
              <a:t> have a student ombudsman. </a:t>
            </a:r>
          </a:p>
        </p:txBody>
      </p:sp>
    </p:spTree>
    <p:extLst>
      <p:ext uri="{BB962C8B-B14F-4D97-AF65-F5344CB8AC3E}">
        <p14:creationId xmlns:p14="http://schemas.microsoft.com/office/powerpoint/2010/main" val="54936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 err="1"/>
              <a:t>Why</a:t>
            </a:r>
            <a:r>
              <a:rPr lang="da-DK" b="1" dirty="0"/>
              <a:t> not Student Ombudsperson and </a:t>
            </a:r>
            <a:r>
              <a:rPr lang="da-DK" b="1" dirty="0" err="1"/>
              <a:t>why</a:t>
            </a:r>
            <a:r>
              <a:rPr lang="da-DK" b="1" dirty="0"/>
              <a:t> not </a:t>
            </a:r>
            <a:r>
              <a:rPr lang="da-DK" b="1" dirty="0" err="1"/>
              <a:t>sooner</a:t>
            </a:r>
            <a:r>
              <a:rPr lang="da-DK" b="1" dirty="0"/>
              <a:t>?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da-DK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The Student Ambassador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of May 2014</a:t>
            </a:r>
            <a:endParaRPr lang="en-GB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2885714" cy="10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35623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5223" y="4437112"/>
            <a:ext cx="2800000" cy="11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ladsholder til indhold 2"/>
          <p:cNvSpPr txBox="1">
            <a:spLocks/>
          </p:cNvSpPr>
          <p:nvPr/>
        </p:nvSpPr>
        <p:spPr bwMode="auto">
          <a:xfrm>
            <a:off x="1195388" y="1527174"/>
            <a:ext cx="3211512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2pPr>
            <a:lvl3pPr marL="1146175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endParaRPr lang="da-DK" kern="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a-DK" kern="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kern="0" dirty="0" smtClean="0"/>
              <a:t>The Student </a:t>
            </a:r>
            <a:r>
              <a:rPr lang="da-DK" kern="0" dirty="0" err="1" smtClean="0"/>
              <a:t>Ambassador</a:t>
            </a:r>
            <a:r>
              <a:rPr lang="da-DK" kern="0" dirty="0" smtClean="0"/>
              <a:t> </a:t>
            </a:r>
            <a:r>
              <a:rPr lang="da-DK" kern="0" dirty="0" err="1" smtClean="0"/>
              <a:t>was</a:t>
            </a:r>
            <a:r>
              <a:rPr lang="da-DK" kern="0" dirty="0" smtClean="0"/>
              <a:t> </a:t>
            </a:r>
            <a:r>
              <a:rPr lang="da-DK" kern="0" dirty="0" err="1" smtClean="0"/>
              <a:t>originally</a:t>
            </a:r>
            <a:r>
              <a:rPr lang="da-DK" kern="0" dirty="0" smtClean="0"/>
              <a:t> to have </a:t>
            </a:r>
            <a:r>
              <a:rPr lang="da-DK" kern="0" dirty="0" err="1" smtClean="0"/>
              <a:t>been</a:t>
            </a:r>
            <a:r>
              <a:rPr lang="da-DK" kern="0" dirty="0" smtClean="0"/>
              <a:t> a Student Ombudsperson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kern="0" dirty="0" smtClean="0"/>
              <a:t>Ombudsperson, a </a:t>
            </a:r>
            <a:r>
              <a:rPr lang="da-DK" kern="0" dirty="0" err="1" smtClean="0"/>
              <a:t>protected</a:t>
            </a:r>
            <a:r>
              <a:rPr lang="da-DK" kern="0" dirty="0" smtClean="0"/>
              <a:t> </a:t>
            </a:r>
            <a:r>
              <a:rPr lang="da-DK" kern="0" dirty="0" err="1" smtClean="0"/>
              <a:t>title</a:t>
            </a:r>
            <a:endParaRPr lang="da-DK" kern="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kern="0" dirty="0" smtClean="0"/>
              <a:t>The Legal affairs </a:t>
            </a:r>
            <a:r>
              <a:rPr lang="da-DK" kern="0" dirty="0" err="1" smtClean="0"/>
              <a:t>Commitee</a:t>
            </a:r>
            <a:r>
              <a:rPr lang="da-DK" kern="0" dirty="0" smtClean="0"/>
              <a:t> in The Danish Parliament did not give the permission for the </a:t>
            </a:r>
            <a:r>
              <a:rPr lang="da-DK" kern="0" dirty="0" err="1" smtClean="0"/>
              <a:t>use</a:t>
            </a:r>
            <a:r>
              <a:rPr lang="da-DK" kern="0" dirty="0" smtClean="0"/>
              <a:t> of the </a:t>
            </a:r>
            <a:r>
              <a:rPr lang="da-DK" kern="0" dirty="0" err="1" smtClean="0"/>
              <a:t>title</a:t>
            </a:r>
            <a:endParaRPr lang="da-DK" kern="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kern="0" dirty="0" err="1" smtClean="0"/>
              <a:t>Regardless</a:t>
            </a:r>
            <a:r>
              <a:rPr lang="da-DK" kern="0" dirty="0" smtClean="0"/>
              <a:t> of the </a:t>
            </a:r>
            <a:r>
              <a:rPr lang="da-DK" kern="0" dirty="0" err="1" smtClean="0"/>
              <a:t>title</a:t>
            </a:r>
            <a:r>
              <a:rPr lang="da-DK" kern="0" dirty="0" smtClean="0"/>
              <a:t>, the students </a:t>
            </a:r>
            <a:r>
              <a:rPr lang="da-DK" kern="0" dirty="0" err="1" smtClean="0"/>
              <a:t>are</a:t>
            </a:r>
            <a:r>
              <a:rPr lang="da-DK" kern="0" dirty="0" smtClean="0"/>
              <a:t> </a:t>
            </a:r>
            <a:r>
              <a:rPr lang="da-DK" kern="0" dirty="0" err="1" smtClean="0"/>
              <a:t>aware</a:t>
            </a:r>
            <a:r>
              <a:rPr lang="da-DK" kern="0" dirty="0" smtClean="0"/>
              <a:t> of, </a:t>
            </a:r>
            <a:r>
              <a:rPr lang="da-DK" kern="0" dirty="0" err="1" smtClean="0"/>
              <a:t>what</a:t>
            </a:r>
            <a:r>
              <a:rPr lang="da-DK" kern="0" dirty="0" smtClean="0"/>
              <a:t> The Student </a:t>
            </a:r>
            <a:r>
              <a:rPr lang="da-DK" kern="0" dirty="0" err="1" smtClean="0"/>
              <a:t>Ambassador</a:t>
            </a:r>
            <a:r>
              <a:rPr lang="da-DK" kern="0" dirty="0" smtClean="0"/>
              <a:t> </a:t>
            </a:r>
            <a:r>
              <a:rPr lang="da-DK" kern="0" dirty="0" err="1" smtClean="0"/>
              <a:t>can</a:t>
            </a:r>
            <a:r>
              <a:rPr lang="da-DK" kern="0" dirty="0" smtClean="0"/>
              <a:t> </a:t>
            </a:r>
            <a:r>
              <a:rPr lang="da-DK" kern="0" dirty="0" err="1" smtClean="0"/>
              <a:t>be</a:t>
            </a:r>
            <a:r>
              <a:rPr lang="da-DK" kern="0" dirty="0" smtClean="0"/>
              <a:t> </a:t>
            </a:r>
            <a:r>
              <a:rPr lang="da-DK" kern="0" dirty="0" err="1" smtClean="0"/>
              <a:t>used</a:t>
            </a:r>
            <a:r>
              <a:rPr lang="da-DK" kern="0" dirty="0" smtClean="0"/>
              <a:t> to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323811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 smtClean="0">
                <a:solidFill>
                  <a:srgbClr val="901A1E"/>
                </a:solidFill>
              </a:rPr>
              <a:t>Agenda</a:t>
            </a:r>
            <a:endParaRPr lang="da-DK" b="1" dirty="0">
              <a:solidFill>
                <a:srgbClr val="901A1E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da-DK" dirty="0" err="1" smtClean="0"/>
              <a:t>Introduction</a:t>
            </a:r>
            <a:r>
              <a:rPr lang="da-DK" dirty="0" smtClean="0"/>
              <a:t> to the Student </a:t>
            </a:r>
            <a:r>
              <a:rPr lang="da-DK" dirty="0" err="1" smtClean="0"/>
              <a:t>Ambassador</a:t>
            </a:r>
            <a:r>
              <a:rPr lang="da-DK" dirty="0" smtClean="0"/>
              <a:t> at the </a:t>
            </a:r>
            <a:r>
              <a:rPr lang="da-DK" dirty="0" err="1" smtClean="0"/>
              <a:t>University</a:t>
            </a:r>
            <a:r>
              <a:rPr lang="da-DK" dirty="0" smtClean="0"/>
              <a:t> of Copenhagen</a:t>
            </a:r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r>
              <a:rPr lang="da-DK" dirty="0" err="1" smtClean="0"/>
              <a:t>Why</a:t>
            </a:r>
            <a:r>
              <a:rPr lang="da-DK" dirty="0" smtClean="0"/>
              <a:t> not Student Ombudsperson and </a:t>
            </a:r>
            <a:r>
              <a:rPr lang="da-DK" dirty="0" err="1" smtClean="0"/>
              <a:t>why</a:t>
            </a:r>
            <a:r>
              <a:rPr lang="da-DK" dirty="0" smtClean="0"/>
              <a:t> not </a:t>
            </a:r>
            <a:r>
              <a:rPr lang="da-DK" dirty="0" err="1" smtClean="0"/>
              <a:t>sooner</a:t>
            </a:r>
            <a:r>
              <a:rPr lang="da-DK" dirty="0" smtClean="0"/>
              <a:t>?</a:t>
            </a:r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r>
              <a:rPr lang="da-DK" b="1" dirty="0" smtClean="0">
                <a:solidFill>
                  <a:srgbClr val="901A1E"/>
                </a:solidFill>
              </a:rPr>
              <a:t>First </a:t>
            </a:r>
            <a:r>
              <a:rPr lang="da-DK" b="1" dirty="0" err="1" smtClean="0">
                <a:solidFill>
                  <a:srgbClr val="901A1E"/>
                </a:solidFill>
              </a:rPr>
              <a:t>experiences</a:t>
            </a:r>
            <a:r>
              <a:rPr lang="da-DK" b="1" dirty="0" smtClean="0">
                <a:solidFill>
                  <a:srgbClr val="901A1E"/>
                </a:solidFill>
              </a:rPr>
              <a:t> </a:t>
            </a:r>
            <a:endParaRPr lang="da-DK" b="1" dirty="0">
              <a:solidFill>
                <a:srgbClr val="901A1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The Student Ambassador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of May 2014</a:t>
            </a:r>
            <a:endParaRPr lang="en-GB" dirty="0"/>
          </a:p>
        </p:txBody>
      </p:sp>
      <p:pic>
        <p:nvPicPr>
          <p:cNvPr id="7170" name="Picture 2" descr="C:\Users\svp523\Desktop\FOTO\KU_stud_amb FB 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3" y="3212976"/>
            <a:ext cx="7851831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_uk">
  <a:themeElements>
    <a:clrScheme name="ku_uk 1">
      <a:dk1>
        <a:srgbClr val="6E6E6E"/>
      </a:dk1>
      <a:lt1>
        <a:srgbClr val="FFFFFF"/>
      </a:lt1>
      <a:dk2>
        <a:srgbClr val="933027"/>
      </a:dk2>
      <a:lt2>
        <a:srgbClr val="6E6E6E"/>
      </a:lt2>
      <a:accent1>
        <a:srgbClr val="933027"/>
      </a:accent1>
      <a:accent2>
        <a:srgbClr val="B2523C"/>
      </a:accent2>
      <a:accent3>
        <a:srgbClr val="FFFFFF"/>
      </a:accent3>
      <a:accent4>
        <a:srgbClr val="5D5D5D"/>
      </a:accent4>
      <a:accent5>
        <a:srgbClr val="C8ADAC"/>
      </a:accent5>
      <a:accent6>
        <a:srgbClr val="A14935"/>
      </a:accent6>
      <a:hlink>
        <a:srgbClr val="C98872"/>
      </a:hlink>
      <a:folHlink>
        <a:srgbClr val="E3C3B6"/>
      </a:folHlink>
    </a:clrScheme>
    <a:fontScheme name="ku_u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u_uk 1">
        <a:dk1>
          <a:srgbClr val="6E6E6E"/>
        </a:dk1>
        <a:lt1>
          <a:srgbClr val="FFFFFF"/>
        </a:lt1>
        <a:dk2>
          <a:srgbClr val="933027"/>
        </a:dk2>
        <a:lt2>
          <a:srgbClr val="6E6E6E"/>
        </a:lt2>
        <a:accent1>
          <a:srgbClr val="933027"/>
        </a:accent1>
        <a:accent2>
          <a:srgbClr val="B2523C"/>
        </a:accent2>
        <a:accent3>
          <a:srgbClr val="FFFFFF"/>
        </a:accent3>
        <a:accent4>
          <a:srgbClr val="5D5D5D"/>
        </a:accent4>
        <a:accent5>
          <a:srgbClr val="C8ADAC"/>
        </a:accent5>
        <a:accent6>
          <a:srgbClr val="A14935"/>
        </a:accent6>
        <a:hlink>
          <a:srgbClr val="C98872"/>
        </a:hlink>
        <a:folHlink>
          <a:srgbClr val="E3C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2623</TotalTime>
  <Words>773</Words>
  <Application>Microsoft Office PowerPoint</Application>
  <PresentationFormat>Skærmshow (4:3)</PresentationFormat>
  <Paragraphs>141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ku_uk</vt:lpstr>
      <vt:lpstr>The first Student Ambassador in Denmark: why not “Student Ombudsperson” and why not sooner?</vt:lpstr>
      <vt:lpstr>Agenda</vt:lpstr>
      <vt:lpstr>  Introduction to the Student Ambassador at the University of Copenhagen </vt:lpstr>
      <vt:lpstr>Introduction to the Student Ambassador at the University of Copenhagen</vt:lpstr>
      <vt:lpstr>Introduction to the Student Ambassador at the University of Copenhagen</vt:lpstr>
      <vt:lpstr>Agenda</vt:lpstr>
      <vt:lpstr>Why not Student Ombudsperson and why not sooner?</vt:lpstr>
      <vt:lpstr>Why not Student Ombudsperson and why not sooner?</vt:lpstr>
      <vt:lpstr>Agenda</vt:lpstr>
      <vt:lpstr>First experiences  </vt:lpstr>
      <vt:lpstr>First experiences  </vt:lpstr>
      <vt:lpstr>First experiences  </vt:lpstr>
      <vt:lpstr>First experiences  </vt:lpstr>
      <vt:lpstr> The first Student Ambassador in Denmark: why not “Student Ombudsperson” and why not sooner?</vt:lpstr>
      <vt:lpstr>PowerPoint-præsentation</vt:lpstr>
    </vt:vector>
  </TitlesOfParts>
  <Company>Københavns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install</dc:creator>
  <cp:lastModifiedBy>Tina Kaare</cp:lastModifiedBy>
  <cp:revision>98</cp:revision>
  <cp:lastPrinted>2014-05-12T14:31:09Z</cp:lastPrinted>
  <dcterms:created xsi:type="dcterms:W3CDTF">2005-11-10T15:02:29Z</dcterms:created>
  <dcterms:modified xsi:type="dcterms:W3CDTF">2014-05-13T11:53:07Z</dcterms:modified>
</cp:coreProperties>
</file>